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8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815E5-D101-406D-B643-76A06918AF0B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D1F4-806D-4EA0-89DA-CD7C55B16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type factories for all the different classes of objects in </a:t>
            </a:r>
            <a:r>
              <a:rPr lang="en-US" baseline="0" dirty="0" err="1" smtClean="0"/>
              <a:t>Griddyn</a:t>
            </a:r>
            <a:r>
              <a:rPr lang="en-US" baseline="0" dirty="0" smtClean="0"/>
              <a:t>.  Each class can be referenced by multiple names and one is default is the argument is left blank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code is part of a templated function with </a:t>
            </a:r>
            <a:r>
              <a:rPr lang="en-US" dirty="0" err="1" smtClean="0"/>
              <a:t>typename</a:t>
            </a:r>
            <a:r>
              <a:rPr lang="en-US" dirty="0" smtClean="0"/>
              <a:t> as an argument, t</a:t>
            </a:r>
            <a:r>
              <a:rPr lang="en-US" baseline="0" dirty="0" smtClean="0"/>
              <a:t>he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type is retrieved as part of the xml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8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string processing in the input files is very flexible</a:t>
            </a:r>
            <a:r>
              <a:rPr lang="en-US" baseline="0" dirty="0" smtClean="0"/>
              <a:t> and can handle numbers, functions, and other operations, as well as variable definitions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Snippet</a:t>
            </a:r>
            <a:r>
              <a:rPr lang="en-US" baseline="0" dirty="0" smtClean="0"/>
              <a:t> of code from </a:t>
            </a:r>
            <a:r>
              <a:rPr lang="en-US" baseline="0" dirty="0" err="1" smtClean="0"/>
              <a:t>gridBus</a:t>
            </a:r>
            <a:r>
              <a:rPr lang="en-US" baseline="0" dirty="0" smtClean="0"/>
              <a:t>::set function,  for a specific parameter,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3574553"/>
            <a:ext cx="9143245" cy="274297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5" y="6416000"/>
            <a:ext cx="4503614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Aft>
                <a:spcPts val="300"/>
              </a:spcAft>
            </a:pPr>
            <a:r>
              <a:rPr lang="en-US" sz="800" dirty="0">
                <a:solidFill>
                  <a:prstClr val="white"/>
                </a:solidFill>
                <a:cs typeface="Arial"/>
              </a:rPr>
              <a:t>LLNL-PRES-700053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prstClr val="white"/>
                </a:solidFill>
                <a:cs typeface="Arial"/>
              </a:rPr>
              <a:t>This work was performed under the auspices of the U.S. Department of Energy by Lawrence Livermore National Laboratory under contract DE-AC52-07NA27344. Lawrence Livermore National Security, LLC</a:t>
            </a:r>
            <a:endParaRPr lang="en-US" sz="7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7061" y="6446832"/>
            <a:ext cx="1865206" cy="31467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2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5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7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869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186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29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346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60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3" y="6698646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457200"/>
            <a:r>
              <a:rPr lang="en-US" sz="600" dirty="0">
                <a:solidFill>
                  <a:prstClr val="black"/>
                </a:solidFill>
                <a:cs typeface="Arial"/>
              </a:rPr>
              <a:t>LLNL-PRES-700053</a:t>
            </a: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algn="r" defTabSz="457200">
              <a:defRPr/>
            </a:pPr>
            <a:fld id="{EAD690BD-BADF-4FBD-97E7-557E707EBBB2}" type="slidenum">
              <a:rPr 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457200">
                <a:defRPr/>
              </a:pPr>
              <a:t>‹#›</a:t>
            </a:fld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059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/>
        </p:nvPicPr>
        <p:blipFill>
          <a:blip r:embed="rId14" cstate="print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17" name="Picture 16" descr="lab_icon_text_no_background_rg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" y="6496327"/>
            <a:ext cx="2731791" cy="2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Construction and Properties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8738" indent="-1588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Philip Top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640568"/>
            <a:ext cx="3278508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defTabSz="457200">
              <a:lnSpc>
                <a:spcPct val="80000"/>
              </a:lnSpc>
            </a:pPr>
            <a:endParaRPr lang="en-US" sz="1600" dirty="0">
              <a:solidFill>
                <a:prstClr val="black"/>
              </a:solidFill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6015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parameter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95731"/>
            <a:ext cx="42100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</a:rPr>
              <a:t>&lt;?xml version="1.0" encoding="utf-8"?&gt;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&lt;!--xml file to test link creation--&gt;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&lt;</a:t>
            </a:r>
            <a:r>
              <a:rPr lang="en-US" sz="1400" dirty="0" err="1">
                <a:solidFill>
                  <a:prstClr val="black"/>
                </a:solidFill>
              </a:rPr>
              <a:t>griddyn</a:t>
            </a:r>
            <a:r>
              <a:rPr lang="en-US" sz="1400" dirty="0">
                <a:solidFill>
                  <a:prstClr val="black"/>
                </a:solidFill>
              </a:rPr>
              <a:t> name="</a:t>
            </a:r>
            <a:r>
              <a:rPr lang="en-US" sz="1400" dirty="0" err="1">
                <a:solidFill>
                  <a:prstClr val="black"/>
                </a:solidFill>
              </a:rPr>
              <a:t>input_tests</a:t>
            </a:r>
            <a:r>
              <a:rPr lang="en-US" sz="1400" dirty="0">
                <a:solidFill>
                  <a:prstClr val="black"/>
                </a:solidFill>
              </a:rPr>
              <a:t>" version="0.0.1"&gt;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&lt;bus name="bus1"&gt;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&lt;load&gt;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 name="P" value=0.4&gt;&lt;/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 field="q"&gt;0.3&lt;/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 field="</a:t>
            </a:r>
            <a:r>
              <a:rPr lang="en-US" sz="1400" dirty="0" err="1">
                <a:solidFill>
                  <a:prstClr val="black"/>
                </a:solidFill>
              </a:rPr>
              <a:t>ip</a:t>
            </a:r>
            <a:r>
              <a:rPr lang="en-US" sz="1400" dirty="0">
                <a:solidFill>
                  <a:prstClr val="black"/>
                </a:solidFill>
              </a:rPr>
              <a:t>" units="MW"&gt;55&lt;/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  <a:r>
              <a:rPr lang="en-US" sz="1400" dirty="0" err="1">
                <a:solidFill>
                  <a:prstClr val="black"/>
                </a:solidFill>
              </a:rPr>
              <a:t>yq</a:t>
            </a:r>
            <a:r>
              <a:rPr lang="en-US" sz="1400" dirty="0">
                <a:solidFill>
                  <a:prstClr val="black"/>
                </a:solidFill>
              </a:rPr>
              <a:t>=0.11&lt;/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 name="</a:t>
            </a:r>
            <a:r>
              <a:rPr lang="en-US" sz="1400" dirty="0" err="1">
                <a:solidFill>
                  <a:prstClr val="black"/>
                </a:solidFill>
              </a:rPr>
              <a:t>iq</a:t>
            </a:r>
            <a:r>
              <a:rPr lang="en-US" sz="1400" dirty="0">
                <a:solidFill>
                  <a:prstClr val="black"/>
                </a:solidFill>
              </a:rPr>
              <a:t>(MW)" value=32/&gt;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yp</a:t>
            </a:r>
            <a:r>
              <a:rPr lang="en-US" sz="1400" dirty="0">
                <a:solidFill>
                  <a:prstClr val="black"/>
                </a:solidFill>
              </a:rPr>
              <a:t>&gt;0.5&lt;/</a:t>
            </a:r>
            <a:r>
              <a:rPr lang="en-US" sz="1400" dirty="0" err="1">
                <a:solidFill>
                  <a:prstClr val="black"/>
                </a:solidFill>
              </a:rPr>
              <a:t>yp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&lt;/load&gt;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 &lt;load&gt;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&lt;p units="</a:t>
            </a:r>
            <a:r>
              <a:rPr lang="en-US" sz="1400" dirty="0" err="1">
                <a:solidFill>
                  <a:prstClr val="black"/>
                </a:solidFill>
              </a:rPr>
              <a:t>puMW</a:t>
            </a:r>
            <a:r>
              <a:rPr lang="en-US" sz="1400" dirty="0">
                <a:solidFill>
                  <a:prstClr val="black"/>
                </a:solidFill>
              </a:rPr>
              <a:t>"&gt; 0.31&lt;/p&gt;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&gt;q(MW)=14.8&lt;/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</a:t>
            </a:r>
            <a:r>
              <a:rPr lang="en-US" sz="1400" dirty="0" err="1">
                <a:solidFill>
                  <a:prstClr val="black"/>
                </a:solidFill>
              </a:rPr>
              <a:t>param</a:t>
            </a:r>
            <a:r>
              <a:rPr lang="en-US" sz="1400" dirty="0">
                <a:solidFill>
                  <a:prstClr val="black"/>
                </a:solidFill>
              </a:rPr>
              <a:t> name="</a:t>
            </a:r>
            <a:r>
              <a:rPr lang="en-US" sz="1400" dirty="0" err="1">
                <a:solidFill>
                  <a:prstClr val="black"/>
                </a:solidFill>
              </a:rPr>
              <a:t>yp</a:t>
            </a:r>
            <a:r>
              <a:rPr lang="en-US" sz="1400" dirty="0">
                <a:solidFill>
                  <a:prstClr val="black"/>
                </a:solidFill>
              </a:rPr>
              <a:t>" unit="MW" value=127/&gt;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&lt;/load&gt;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&lt;/bus&gt;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&lt;/</a:t>
            </a:r>
            <a:r>
              <a:rPr lang="en-US" sz="1400" dirty="0" err="1">
                <a:solidFill>
                  <a:prstClr val="black"/>
                </a:solidFill>
              </a:rPr>
              <a:t>griddyn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2504" y="1441524"/>
            <a:ext cx="4234295" cy="4906889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different ways to specify parameters</a:t>
            </a:r>
          </a:p>
          <a:p>
            <a:r>
              <a:rPr lang="en-US" dirty="0" smtClean="0"/>
              <a:t>All parameter names converted to lower case</a:t>
            </a:r>
          </a:p>
          <a:p>
            <a:r>
              <a:rPr lang="en-US" dirty="0" smtClean="0"/>
              <a:t>Associated with a numerical value or a string</a:t>
            </a:r>
          </a:p>
          <a:p>
            <a:r>
              <a:rPr lang="en-US" dirty="0" smtClean="0"/>
              <a:t>Optionally associated with a unit</a:t>
            </a:r>
          </a:p>
        </p:txBody>
      </p:sp>
    </p:spTree>
    <p:extLst>
      <p:ext uri="{BB962C8B-B14F-4D97-AF65-F5344CB8AC3E}">
        <p14:creationId xmlns:p14="http://schemas.microsoft.com/office/powerpoint/2010/main" val="352522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6" y="1506682"/>
            <a:ext cx="1314450" cy="6806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Load a parameter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Flowchart: Decision 5"/>
          <p:cNvSpPr/>
          <p:nvPr/>
        </p:nvSpPr>
        <p:spPr bwMode="auto">
          <a:xfrm>
            <a:off x="1891146" y="2727613"/>
            <a:ext cx="2072986" cy="909205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Numeric value?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24400" y="2841912"/>
            <a:ext cx="1314450" cy="6806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String</a:t>
            </a:r>
          </a:p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Processing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Flowchart: Decision 7"/>
          <p:cNvSpPr/>
          <p:nvPr/>
        </p:nvSpPr>
        <p:spPr bwMode="auto">
          <a:xfrm>
            <a:off x="4324345" y="3965863"/>
            <a:ext cx="2072986" cy="909205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Numeric value?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0831" y="5186795"/>
            <a:ext cx="3086099" cy="5074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Obj</a:t>
            </a:r>
            <a:r>
              <a:rPr lang="en-US" sz="1600" dirty="0">
                <a:solidFill>
                  <a:srgbClr val="000000"/>
                </a:solidFill>
              </a:rPr>
              <a:t>-&gt;set(</a:t>
            </a:r>
            <a:r>
              <a:rPr lang="en-US" sz="1600" dirty="0" err="1">
                <a:solidFill>
                  <a:srgbClr val="000000"/>
                </a:solidFill>
              </a:rPr>
              <a:t>field,number</a:t>
            </a:r>
            <a:r>
              <a:rPr lang="en-US" sz="1600" dirty="0">
                <a:solidFill>
                  <a:srgbClr val="000000"/>
                </a:solidFill>
              </a:rPr>
              <a:t>, units)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06340" y="5276850"/>
            <a:ext cx="3086099" cy="5074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Obj</a:t>
            </a:r>
            <a:r>
              <a:rPr lang="en-US" sz="1600" dirty="0">
                <a:solidFill>
                  <a:srgbClr val="000000"/>
                </a:solidFill>
              </a:rPr>
              <a:t>-&gt;set(</a:t>
            </a:r>
            <a:r>
              <a:rPr lang="en-US" sz="1600" dirty="0" err="1">
                <a:solidFill>
                  <a:srgbClr val="000000"/>
                </a:solidFill>
              </a:rPr>
              <a:t>field,string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2927639" y="2187287"/>
            <a:ext cx="15592" cy="54032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1"/>
          </p:cNvCxnSpPr>
          <p:nvPr/>
        </p:nvCxnSpPr>
        <p:spPr>
          <a:xfrm rot="10800000" flipV="1">
            <a:off x="1402774" y="3182215"/>
            <a:ext cx="488373" cy="2004579"/>
          </a:xfrm>
          <a:prstGeom prst="bentConnector2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3964132" y="3182215"/>
            <a:ext cx="760268" cy="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5360838" y="3522517"/>
            <a:ext cx="20787" cy="44334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1"/>
            <a:endCxn id="9" idx="0"/>
          </p:cNvCxnSpPr>
          <p:nvPr/>
        </p:nvCxnSpPr>
        <p:spPr>
          <a:xfrm rot="10800000" flipV="1">
            <a:off x="1963881" y="4420465"/>
            <a:ext cx="2360464" cy="766329"/>
          </a:xfrm>
          <a:prstGeom prst="bentConnector2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0" idx="0"/>
          </p:cNvCxnSpPr>
          <p:nvPr/>
        </p:nvCxnSpPr>
        <p:spPr>
          <a:xfrm>
            <a:off x="6397331" y="4420466"/>
            <a:ext cx="852059" cy="856384"/>
          </a:xfrm>
          <a:prstGeom prst="bentConnector2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4536" y="27276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No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3327" y="396586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No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4145" y="2727613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Yes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5879" y="399983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Yes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0838" y="1578067"/>
            <a:ext cx="336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Checks for functions, definitions, operations or combination to reduce a string to a number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4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set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579" y="1347319"/>
            <a:ext cx="82763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000" i="1" dirty="0">
                <a:solidFill>
                  <a:prstClr val="black"/>
                </a:solidFill>
              </a:rPr>
              <a:t>virtual </a:t>
            </a:r>
            <a:r>
              <a:rPr lang="en-US" sz="2000" i="1" dirty="0" err="1">
                <a:solidFill>
                  <a:prstClr val="black"/>
                </a:solidFill>
              </a:rPr>
              <a:t>int</a:t>
            </a:r>
            <a:r>
              <a:rPr lang="en-US" sz="2000" i="1" dirty="0">
                <a:solidFill>
                  <a:prstClr val="black"/>
                </a:solidFill>
              </a:rPr>
              <a:t> set (</a:t>
            </a:r>
            <a:r>
              <a:rPr lang="en-US" sz="2000" i="1" dirty="0" err="1">
                <a:solidFill>
                  <a:prstClr val="black"/>
                </a:solidFill>
              </a:rPr>
              <a:t>const</a:t>
            </a:r>
            <a:r>
              <a:rPr lang="en-US" sz="2000" i="1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prstClr val="black"/>
                </a:solidFill>
              </a:rPr>
              <a:t>std</a:t>
            </a:r>
            <a:r>
              <a:rPr lang="en-US" sz="2000" i="1" dirty="0">
                <a:solidFill>
                  <a:prstClr val="black"/>
                </a:solidFill>
              </a:rPr>
              <a:t>::string &amp;</a:t>
            </a:r>
            <a:r>
              <a:rPr lang="en-US" sz="2000" i="1" dirty="0" err="1">
                <a:solidFill>
                  <a:prstClr val="black"/>
                </a:solidFill>
              </a:rPr>
              <a:t>param</a:t>
            </a:r>
            <a:r>
              <a:rPr lang="en-US" sz="2000" i="1" dirty="0">
                <a:solidFill>
                  <a:prstClr val="black"/>
                </a:solidFill>
              </a:rPr>
              <a:t>,  </a:t>
            </a:r>
            <a:r>
              <a:rPr lang="en-US" sz="2000" i="1" dirty="0" err="1">
                <a:solidFill>
                  <a:prstClr val="black"/>
                </a:solidFill>
              </a:rPr>
              <a:t>const</a:t>
            </a:r>
            <a:r>
              <a:rPr lang="en-US" sz="2000" i="1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prstClr val="black"/>
                </a:solidFill>
              </a:rPr>
              <a:t>std</a:t>
            </a:r>
            <a:r>
              <a:rPr lang="en-US" sz="2000" i="1" dirty="0">
                <a:solidFill>
                  <a:prstClr val="black"/>
                </a:solidFill>
              </a:rPr>
              <a:t>::string &amp;</a:t>
            </a:r>
            <a:r>
              <a:rPr lang="en-US" sz="2000" i="1" dirty="0" err="1">
                <a:solidFill>
                  <a:prstClr val="black"/>
                </a:solidFill>
              </a:rPr>
              <a:t>val</a:t>
            </a:r>
            <a:r>
              <a:rPr lang="en-US" sz="2000" i="1" dirty="0">
                <a:solidFill>
                  <a:prstClr val="black"/>
                </a:solidFill>
              </a:rPr>
              <a:t>);</a:t>
            </a:r>
          </a:p>
          <a:p>
            <a:pPr defTabSz="457200"/>
            <a:endParaRPr lang="en-US" sz="2000" i="1" dirty="0">
              <a:solidFill>
                <a:prstClr val="black"/>
              </a:solidFill>
            </a:endParaRPr>
          </a:p>
          <a:p>
            <a:pPr defTabSz="457200"/>
            <a:r>
              <a:rPr lang="en-US" sz="2000" i="1" dirty="0">
                <a:solidFill>
                  <a:prstClr val="black"/>
                </a:solidFill>
              </a:rPr>
              <a:t>virtual </a:t>
            </a:r>
            <a:r>
              <a:rPr lang="en-US" sz="2000" i="1" dirty="0" err="1">
                <a:solidFill>
                  <a:prstClr val="black"/>
                </a:solidFill>
              </a:rPr>
              <a:t>int</a:t>
            </a:r>
            <a:r>
              <a:rPr lang="en-US" sz="2000" i="1" dirty="0">
                <a:solidFill>
                  <a:prstClr val="black"/>
                </a:solidFill>
              </a:rPr>
              <a:t> set (</a:t>
            </a:r>
            <a:r>
              <a:rPr lang="en-US" sz="2000" i="1" dirty="0" err="1">
                <a:solidFill>
                  <a:prstClr val="black"/>
                </a:solidFill>
              </a:rPr>
              <a:t>const</a:t>
            </a:r>
            <a:r>
              <a:rPr lang="en-US" sz="2000" i="1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prstClr val="black"/>
                </a:solidFill>
              </a:rPr>
              <a:t>std</a:t>
            </a:r>
            <a:r>
              <a:rPr lang="en-US" sz="2000" i="1" dirty="0">
                <a:solidFill>
                  <a:prstClr val="black"/>
                </a:solidFill>
              </a:rPr>
              <a:t>::string &amp;</a:t>
            </a:r>
            <a:r>
              <a:rPr lang="en-US" sz="2000" i="1" dirty="0" err="1">
                <a:solidFill>
                  <a:prstClr val="black"/>
                </a:solidFill>
              </a:rPr>
              <a:t>param</a:t>
            </a:r>
            <a:r>
              <a:rPr lang="en-US" sz="2000" i="1" dirty="0">
                <a:solidFill>
                  <a:prstClr val="black"/>
                </a:solidFill>
              </a:rPr>
              <a:t>, double </a:t>
            </a:r>
            <a:r>
              <a:rPr lang="en-US" sz="2000" i="1" dirty="0" err="1">
                <a:solidFill>
                  <a:prstClr val="black"/>
                </a:solidFill>
              </a:rPr>
              <a:t>val</a:t>
            </a:r>
            <a:r>
              <a:rPr lang="en-US" sz="2000" i="1" dirty="0">
                <a:solidFill>
                  <a:prstClr val="black"/>
                </a:solidFill>
              </a:rPr>
              <a:t>, </a:t>
            </a:r>
            <a:r>
              <a:rPr lang="en-US" sz="2000" i="1" dirty="0" err="1">
                <a:solidFill>
                  <a:prstClr val="black"/>
                </a:solidFill>
              </a:rPr>
              <a:t>gridUnits</a:t>
            </a:r>
            <a:r>
              <a:rPr lang="en-US" sz="2000" i="1" dirty="0">
                <a:solidFill>
                  <a:prstClr val="black"/>
                </a:solidFill>
              </a:rPr>
              <a:t>::</a:t>
            </a:r>
            <a:r>
              <a:rPr lang="en-US" sz="2000" i="1" dirty="0" err="1">
                <a:solidFill>
                  <a:prstClr val="black"/>
                </a:solidFill>
              </a:rPr>
              <a:t>units_t</a:t>
            </a:r>
            <a:r>
              <a:rPr lang="en-US" sz="2000" i="1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prstClr val="black"/>
                </a:solidFill>
              </a:rPr>
              <a:t>unitType</a:t>
            </a:r>
            <a:r>
              <a:rPr lang="en-US" sz="2000" i="1" dirty="0">
                <a:solidFill>
                  <a:prstClr val="black"/>
                </a:solidFill>
              </a:rPr>
              <a:t> = </a:t>
            </a:r>
            <a:r>
              <a:rPr lang="en-US" sz="2000" i="1" dirty="0" err="1">
                <a:solidFill>
                  <a:prstClr val="black"/>
                </a:solidFill>
              </a:rPr>
              <a:t>gridUnits</a:t>
            </a:r>
            <a:r>
              <a:rPr lang="en-US" sz="2000" i="1" dirty="0">
                <a:solidFill>
                  <a:prstClr val="black"/>
                </a:solidFill>
              </a:rPr>
              <a:t>::</a:t>
            </a:r>
            <a:r>
              <a:rPr lang="en-US" sz="2000" i="1" dirty="0" err="1">
                <a:solidFill>
                  <a:prstClr val="black"/>
                </a:solidFill>
              </a:rPr>
              <a:t>defUnit</a:t>
            </a:r>
            <a:r>
              <a:rPr lang="en-US" sz="2000" i="1" dirty="0">
                <a:solidFill>
                  <a:prstClr val="black"/>
                </a:solidFill>
              </a:rPr>
              <a:t>);</a:t>
            </a:r>
          </a:p>
          <a:p>
            <a:pPr defTabSz="457200"/>
            <a:endParaRPr lang="en-US" sz="2000" i="1" dirty="0">
              <a:solidFill>
                <a:prstClr val="black"/>
              </a:solidFill>
            </a:endParaRPr>
          </a:p>
          <a:p>
            <a:pPr defTabSz="457200"/>
            <a:r>
              <a:rPr lang="en-US" sz="2000" i="1" dirty="0">
                <a:solidFill>
                  <a:prstClr val="black"/>
                </a:solidFill>
              </a:rPr>
              <a:t>virtual </a:t>
            </a:r>
            <a:r>
              <a:rPr lang="en-US" sz="2000" i="1" dirty="0" err="1">
                <a:solidFill>
                  <a:prstClr val="black"/>
                </a:solidFill>
              </a:rPr>
              <a:t>int</a:t>
            </a:r>
            <a:r>
              <a:rPr lang="en-US" sz="2000" i="1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prstClr val="black"/>
                </a:solidFill>
              </a:rPr>
              <a:t>setFlag</a:t>
            </a:r>
            <a:r>
              <a:rPr lang="en-US" sz="2000" i="1" dirty="0">
                <a:solidFill>
                  <a:prstClr val="black"/>
                </a:solidFill>
              </a:rPr>
              <a:t> (</a:t>
            </a:r>
            <a:r>
              <a:rPr lang="en-US" sz="2000" i="1" dirty="0" err="1">
                <a:solidFill>
                  <a:prstClr val="black"/>
                </a:solidFill>
              </a:rPr>
              <a:t>const</a:t>
            </a:r>
            <a:r>
              <a:rPr lang="en-US" sz="2000" i="1" dirty="0">
                <a:solidFill>
                  <a:prstClr val="black"/>
                </a:solidFill>
              </a:rPr>
              <a:t> </a:t>
            </a:r>
            <a:r>
              <a:rPr lang="en-US" sz="2000" i="1" dirty="0" err="1">
                <a:solidFill>
                  <a:prstClr val="black"/>
                </a:solidFill>
              </a:rPr>
              <a:t>std</a:t>
            </a:r>
            <a:r>
              <a:rPr lang="en-US" sz="2000" i="1" dirty="0">
                <a:solidFill>
                  <a:prstClr val="black"/>
                </a:solidFill>
              </a:rPr>
              <a:t>::string &amp;flag, bool </a:t>
            </a:r>
            <a:r>
              <a:rPr lang="en-US" sz="2000" i="1" dirty="0" err="1">
                <a:solidFill>
                  <a:prstClr val="black"/>
                </a:solidFill>
              </a:rPr>
              <a:t>val</a:t>
            </a:r>
            <a:r>
              <a:rPr lang="en-US" sz="2000" i="1" dirty="0">
                <a:solidFill>
                  <a:prstClr val="black"/>
                </a:solidFill>
              </a:rPr>
              <a:t> = true);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464" y="3761509"/>
            <a:ext cx="8302335" cy="2586904"/>
          </a:xfrm>
        </p:spPr>
        <p:txBody>
          <a:bodyPr>
            <a:normAutofit/>
          </a:bodyPr>
          <a:lstStyle/>
          <a:p>
            <a:r>
              <a:rPr lang="en-US" dirty="0" smtClean="0"/>
              <a:t>3 function to set parameters of an object, defined in </a:t>
            </a:r>
            <a:r>
              <a:rPr lang="en-US" dirty="0" err="1" smtClean="0"/>
              <a:t>gridCoreObject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aram</a:t>
            </a:r>
            <a:r>
              <a:rPr lang="en-US" dirty="0" smtClean="0"/>
              <a:t>/flag is assumed to lower case</a:t>
            </a:r>
          </a:p>
          <a:p>
            <a:pPr lvl="1"/>
            <a:r>
              <a:rPr lang="en-US" dirty="0" err="1" smtClean="0"/>
              <a:t>gridUnits</a:t>
            </a:r>
            <a:r>
              <a:rPr lang="en-US" dirty="0" smtClean="0"/>
              <a:t> is not used in all cases</a:t>
            </a:r>
          </a:p>
          <a:p>
            <a:r>
              <a:rPr lang="en-US" dirty="0" smtClean="0"/>
              <a:t>In general If a parameter is not found in a specific class the parent class set function is called</a:t>
            </a:r>
          </a:p>
        </p:txBody>
      </p:sp>
    </p:spTree>
    <p:extLst>
      <p:ext uri="{BB962C8B-B14F-4D97-AF65-F5344CB8AC3E}">
        <p14:creationId xmlns:p14="http://schemas.microsoft.com/office/powerpoint/2010/main" val="212681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Set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106" y="1404608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gridBus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::set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units_t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unitType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out =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PARAMETER_FOUND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defTabSz="457200"/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"voltage"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|| (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"vol"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voltage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unitConversion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,unitType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puV,m_basePower,baseVoltage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((type ==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busType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SLK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|| (type ==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busType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PV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vTarget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voltage;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"angle"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||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ang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defTabSz="457200"/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angle = unitConversion (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unitType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16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rad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((type ==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busType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SLK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|| (type ==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busType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US" sz="1600" dirty="0" err="1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afix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aTarget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angle;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defTabSz="45720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and object Construction</a:t>
            </a:r>
          </a:p>
          <a:p>
            <a:r>
              <a:rPr lang="en-US" dirty="0" smtClean="0"/>
              <a:t>Object Factory</a:t>
            </a:r>
            <a:endParaRPr lang="en-US" dirty="0"/>
          </a:p>
          <a:p>
            <a:pPr lvl="1"/>
            <a:r>
              <a:rPr lang="en-US" dirty="0" smtClean="0"/>
              <a:t>Type Factories</a:t>
            </a:r>
          </a:p>
          <a:p>
            <a:pPr lvl="1"/>
            <a:r>
              <a:rPr lang="en-US" dirty="0" err="1" smtClean="0"/>
              <a:t>CoreObjectFactory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Set Functions</a:t>
            </a:r>
          </a:p>
        </p:txBody>
      </p:sp>
    </p:spTree>
    <p:extLst>
      <p:ext uri="{BB962C8B-B14F-4D97-AF65-F5344CB8AC3E}">
        <p14:creationId xmlns:p14="http://schemas.microsoft.com/office/powerpoint/2010/main" val="29788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10440" y="1428750"/>
            <a:ext cx="8291945" cy="49097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coreObjectFactory</a:t>
            </a:r>
            <a:r>
              <a:rPr lang="en-US" sz="1600" dirty="0">
                <a:solidFill>
                  <a:srgbClr val="000000"/>
                </a:solidFill>
              </a:rPr>
              <a:t> - singleton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44236" y="2192482"/>
            <a:ext cx="2976996" cy="3855028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componentFactory</a:t>
            </a:r>
            <a:r>
              <a:rPr lang="en-US" sz="1600" dirty="0">
                <a:solidFill>
                  <a:srgbClr val="000000"/>
                </a:solidFill>
              </a:rPr>
              <a:t> Map:</a:t>
            </a:r>
          </a:p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String-&gt;</a:t>
            </a:r>
            <a:r>
              <a:rPr lang="en-US" sz="1600" dirty="0" err="1">
                <a:solidFill>
                  <a:srgbClr val="000000"/>
                </a:solidFill>
              </a:rPr>
              <a:t>typeFactory</a:t>
            </a:r>
            <a:endParaRPr lang="en-US" sz="1600" dirty="0">
              <a:solidFill>
                <a:srgbClr val="000000"/>
              </a:solidFill>
            </a:endParaRPr>
          </a:p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String-&gt;</a:t>
            </a:r>
            <a:r>
              <a:rPr lang="en-US" sz="1600" dirty="0" err="1">
                <a:solidFill>
                  <a:srgbClr val="000000"/>
                </a:solidFill>
              </a:rPr>
              <a:t>typeFactory</a:t>
            </a:r>
            <a:endParaRPr lang="en-US" sz="1600" dirty="0">
              <a:solidFill>
                <a:srgbClr val="000000"/>
              </a:solidFill>
            </a:endParaRPr>
          </a:p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Eg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“load”-&gt; </a:t>
            </a:r>
            <a:r>
              <a:rPr lang="en-US" sz="1600" dirty="0" err="1">
                <a:solidFill>
                  <a:srgbClr val="000000"/>
                </a:solidFill>
              </a:rPr>
              <a:t>loadFactory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272395" y="2192480"/>
            <a:ext cx="3448050" cy="3761511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“load” </a:t>
            </a:r>
            <a:r>
              <a:rPr lang="en-US" sz="1600" dirty="0" err="1">
                <a:solidFill>
                  <a:srgbClr val="000000"/>
                </a:solidFill>
              </a:rPr>
              <a:t>typeFactory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algn="ctr" defTabSz="457200"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</a:rPr>
              <a:t>map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6668" y="2914650"/>
            <a:ext cx="1314450" cy="3896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gridLoad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6668" y="3730337"/>
            <a:ext cx="1314450" cy="3896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motorLoad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6668" y="4163290"/>
            <a:ext cx="1314450" cy="3896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fileLoad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7226" y="4867275"/>
            <a:ext cx="23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/>
                </a:solidFill>
              </a:rPr>
              <a:t>..</a:t>
            </a:r>
          </a:p>
          <a:p>
            <a:pPr defTabSz="457200"/>
            <a:r>
              <a:rPr lang="en-US" sz="1200" b="1" dirty="0">
                <a:solidFill>
                  <a:prstClr val="black"/>
                </a:solidFill>
              </a:rPr>
              <a:t>.</a:t>
            </a:r>
            <a:endParaRPr lang="en-US" sz="1200" b="1" dirty="0">
              <a:solidFill>
                <a:prstClr val="black"/>
              </a:solidFill>
            </a:endParaRPr>
          </a:p>
          <a:p>
            <a:pPr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6412" y="29146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“basic”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9118" y="33060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“zip”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1641" y="37532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“motor”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9118" y="41199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“file”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46668" y="4768560"/>
            <a:ext cx="1314450" cy="3896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pulseLoad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38385" y="3099316"/>
            <a:ext cx="733815" cy="1016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23877" y="3169227"/>
            <a:ext cx="1022791" cy="32148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1"/>
          </p:cNvCxnSpPr>
          <p:nvPr/>
        </p:nvCxnSpPr>
        <p:spPr>
          <a:xfrm flipV="1">
            <a:off x="5293896" y="3925167"/>
            <a:ext cx="952772" cy="2456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258886" y="4353950"/>
            <a:ext cx="952772" cy="2456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03909" y="454948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“pulse”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27951" y="4780842"/>
            <a:ext cx="1018717" cy="182547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52355" y="3949731"/>
            <a:ext cx="1020040" cy="8194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Factory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coreObjectFactory</a:t>
            </a:r>
            <a:r>
              <a:rPr lang="en-US" dirty="0" smtClean="0"/>
              <a:t> is implemented as a singleton</a:t>
            </a:r>
          </a:p>
          <a:p>
            <a:r>
              <a:rPr lang="en-US" dirty="0" err="1" smtClean="0"/>
              <a:t>componentFactories</a:t>
            </a:r>
            <a:r>
              <a:rPr lang="en-US" dirty="0" smtClean="0"/>
              <a:t> automatically constructed by the </a:t>
            </a:r>
            <a:r>
              <a:rPr lang="en-US" dirty="0" err="1" smtClean="0"/>
              <a:t>coreObjectFactory</a:t>
            </a:r>
            <a:r>
              <a:rPr lang="en-US" dirty="0" smtClean="0"/>
              <a:t> as needed</a:t>
            </a:r>
          </a:p>
          <a:p>
            <a:r>
              <a:rPr lang="en-US" dirty="0" smtClean="0"/>
              <a:t>Each type factory contains one or more </a:t>
            </a:r>
            <a:r>
              <a:rPr lang="en-US" dirty="0" err="1" smtClean="0"/>
              <a:t>typeFactories</a:t>
            </a:r>
            <a:r>
              <a:rPr lang="en-US" dirty="0" smtClean="0"/>
              <a:t> for the various types of component</a:t>
            </a:r>
          </a:p>
          <a:p>
            <a:r>
              <a:rPr lang="en-US" dirty="0" err="1" smtClean="0"/>
              <a:t>typeFactories</a:t>
            </a:r>
            <a:r>
              <a:rPr lang="en-US" dirty="0" smtClean="0"/>
              <a:t> are either initialized as file level static global variables or as part of initialization functions</a:t>
            </a:r>
          </a:p>
          <a:p>
            <a:r>
              <a:rPr lang="en-US" dirty="0" smtClean="0"/>
              <a:t>Referenced by strings in a </a:t>
            </a:r>
            <a:r>
              <a:rPr lang="en-US" dirty="0" err="1" smtClean="0"/>
              <a:t>makeObject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3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</a:t>
            </a:r>
            <a:r>
              <a:rPr lang="en-US" dirty="0" err="1" smtClean="0"/>
              <a:t>typeFactory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33" y="4904509"/>
            <a:ext cx="8229600" cy="44637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dirty="0" smtClean="0"/>
              <a:t>static </a:t>
            </a:r>
            <a:r>
              <a:rPr lang="en-US" sz="2000" dirty="0" err="1"/>
              <a:t>childTypeFactory</a:t>
            </a:r>
            <a:r>
              <a:rPr lang="en-US" sz="2000" dirty="0" smtClean="0"/>
              <a:t>&lt;</a:t>
            </a:r>
            <a:r>
              <a:rPr lang="en-US" sz="2000" dirty="0" err="1" smtClean="0"/>
              <a:t>gridPulseLoad</a:t>
            </a:r>
            <a:r>
              <a:rPr lang="en-US" sz="2000" dirty="0"/>
              <a:t>, </a:t>
            </a:r>
            <a:r>
              <a:rPr lang="en-US" sz="2000" dirty="0" err="1"/>
              <a:t>gridLoad</a:t>
            </a:r>
            <a:r>
              <a:rPr lang="en-US" sz="2000" dirty="0"/>
              <a:t>&gt; </a:t>
            </a:r>
            <a:r>
              <a:rPr lang="en-US" sz="2000" dirty="0" err="1"/>
              <a:t>glfp</a:t>
            </a:r>
            <a:r>
              <a:rPr lang="en-US" sz="2000" dirty="0"/>
              <a:t> ("load", "pulse");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20933" y="1550843"/>
            <a:ext cx="2729346" cy="337705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132" y="1494285"/>
            <a:ext cx="795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static </a:t>
            </a:r>
            <a:r>
              <a:rPr lang="en-US" dirty="0" err="1">
                <a:solidFill>
                  <a:prstClr val="black"/>
                </a:solidFill>
              </a:rPr>
              <a:t>typeFactory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 err="1">
                <a:solidFill>
                  <a:prstClr val="black"/>
                </a:solidFill>
              </a:rPr>
              <a:t>gridLoad</a:t>
            </a: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dirty="0" err="1">
                <a:solidFill>
                  <a:prstClr val="black"/>
                </a:solidFill>
              </a:rPr>
              <a:t>glf</a:t>
            </a:r>
            <a:r>
              <a:rPr lang="en-US" dirty="0">
                <a:solidFill>
                  <a:prstClr val="black"/>
                </a:solidFill>
              </a:rPr>
              <a:t> ("load", </a:t>
            </a:r>
            <a:r>
              <a:rPr lang="en-US" dirty="0" err="1">
                <a:solidFill>
                  <a:prstClr val="black"/>
                </a:solidFill>
              </a:rPr>
              <a:t>stringVec</a:t>
            </a:r>
            <a:r>
              <a:rPr lang="en-US" dirty="0">
                <a:solidFill>
                  <a:prstClr val="black"/>
                </a:solidFill>
              </a:rPr>
              <a:t> { "basic", "zip" }, "basic");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162" y="2080549"/>
            <a:ext cx="2524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componentFactory</a:t>
            </a:r>
            <a:r>
              <a:rPr lang="en-US" dirty="0">
                <a:solidFill>
                  <a:prstClr val="black"/>
                </a:solidFill>
              </a:rPr>
              <a:t> is a template </a:t>
            </a:r>
            <a:r>
              <a:rPr lang="en-US" dirty="0">
                <a:solidFill>
                  <a:prstClr val="black"/>
                </a:solidFill>
              </a:rPr>
              <a:t>class– The constructor loads it into the </a:t>
            </a:r>
            <a:r>
              <a:rPr lang="en-US" dirty="0" err="1">
                <a:solidFill>
                  <a:prstClr val="black"/>
                </a:solidFill>
              </a:rPr>
              <a:t>coreObjectFactory</a:t>
            </a:r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0278" y="3279918"/>
            <a:ext cx="1475509" cy="12003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Specify the base object class</a:t>
            </a:r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80826" y="1525912"/>
            <a:ext cx="668482" cy="337705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290829" y="4916197"/>
            <a:ext cx="668482" cy="337705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H="1" flipV="1">
            <a:off x="4315067" y="1863617"/>
            <a:ext cx="372966" cy="1416301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688033" y="4480247"/>
            <a:ext cx="1937037" cy="412138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 bwMode="auto">
          <a:xfrm>
            <a:off x="1220931" y="4892385"/>
            <a:ext cx="4925036" cy="385331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653" y="3614940"/>
            <a:ext cx="3577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childType</a:t>
            </a:r>
            <a:r>
              <a:rPr lang="en-US" dirty="0">
                <a:solidFill>
                  <a:prstClr val="black"/>
                </a:solidFill>
              </a:rPr>
              <a:t> inherits from </a:t>
            </a:r>
            <a:r>
              <a:rPr lang="en-US" dirty="0" err="1">
                <a:solidFill>
                  <a:prstClr val="black"/>
                </a:solidFill>
              </a:rPr>
              <a:t>typeFactory</a:t>
            </a:r>
            <a:r>
              <a:rPr lang="en-US" dirty="0">
                <a:solidFill>
                  <a:prstClr val="black"/>
                </a:solidFill>
              </a:rPr>
              <a:t> to allow direct construction to specific base object (bus, load, </a:t>
            </a:r>
            <a:r>
              <a:rPr lang="en-US" dirty="0" err="1">
                <a:solidFill>
                  <a:prstClr val="black"/>
                </a:solidFill>
              </a:rPr>
              <a:t>etc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8156" y="2308278"/>
            <a:ext cx="1873828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Specify the names to reference the specific types, single string or vector of strings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36379" y="4923415"/>
            <a:ext cx="775853" cy="337705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6625070" y="4062604"/>
            <a:ext cx="850025" cy="82978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688033" y="1522827"/>
            <a:ext cx="2556164" cy="337705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17" idx="0"/>
          </p:cNvCxnSpPr>
          <p:nvPr/>
        </p:nvCxnSpPr>
        <p:spPr>
          <a:xfrm flipH="1" flipV="1">
            <a:off x="6462280" y="1847805"/>
            <a:ext cx="162790" cy="46047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 bwMode="auto">
          <a:xfrm>
            <a:off x="7410452" y="1509696"/>
            <a:ext cx="734290" cy="337705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9834" y="2616632"/>
            <a:ext cx="995794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Identify as default type</a:t>
            </a:r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27" idx="2"/>
          </p:cNvCxnSpPr>
          <p:nvPr/>
        </p:nvCxnSpPr>
        <p:spPr>
          <a:xfrm flipH="1" flipV="1">
            <a:off x="7777597" y="1847401"/>
            <a:ext cx="380134" cy="769231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7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dirty="0" smtClean="0"/>
              <a:t>auto </a:t>
            </a:r>
            <a:r>
              <a:rPr lang="en-US" dirty="0" err="1"/>
              <a:t>cof</a:t>
            </a:r>
            <a:r>
              <a:rPr lang="en-US" dirty="0"/>
              <a:t> = </a:t>
            </a:r>
            <a:r>
              <a:rPr lang="en-US" dirty="0" err="1"/>
              <a:t>coreObjectFactory</a:t>
            </a:r>
            <a:r>
              <a:rPr lang="en-US" dirty="0"/>
              <a:t>::instance </a:t>
            </a:r>
            <a:r>
              <a:rPr lang="en-US" dirty="0" smtClean="0"/>
              <a:t>(); //get the core factory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auto </a:t>
            </a:r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cof</a:t>
            </a:r>
            <a:r>
              <a:rPr lang="en-US" dirty="0"/>
              <a:t>-&gt;</a:t>
            </a:r>
            <a:r>
              <a:rPr lang="en-US" dirty="0" err="1"/>
              <a:t>getFactory</a:t>
            </a:r>
            <a:r>
              <a:rPr lang="en-US" dirty="0"/>
              <a:t> (</a:t>
            </a:r>
            <a:r>
              <a:rPr lang="en-US" dirty="0" err="1"/>
              <a:t>typeName</a:t>
            </a:r>
            <a:r>
              <a:rPr lang="en-US" dirty="0" smtClean="0"/>
              <a:t>);  //get the type factory</a:t>
            </a:r>
          </a:p>
          <a:p>
            <a:pPr marL="57150" indent="0">
              <a:buNone/>
            </a:pPr>
            <a:r>
              <a:rPr lang="en-US" dirty="0" smtClean="0"/>
              <a:t>if </a:t>
            </a:r>
            <a:r>
              <a:rPr lang="en-US" dirty="0"/>
              <a:t>(!</a:t>
            </a:r>
            <a:r>
              <a:rPr lang="en-US" dirty="0" err="1"/>
              <a:t>tf</a:t>
            </a:r>
            <a:r>
              <a:rPr lang="en-US" dirty="0"/>
              <a:t>-&gt;</a:t>
            </a:r>
            <a:r>
              <a:rPr lang="en-US" dirty="0" err="1"/>
              <a:t>isValidType</a:t>
            </a:r>
            <a:r>
              <a:rPr lang="en-US" dirty="0"/>
              <a:t> (</a:t>
            </a:r>
            <a:r>
              <a:rPr lang="en-US" dirty="0" err="1"/>
              <a:t>valType</a:t>
            </a:r>
            <a:r>
              <a:rPr lang="en-US" dirty="0" smtClean="0"/>
              <a:t>)){  //check if it is a valid type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WARNPRINT (READER_WARN_IMPORTANT, "unknown " &lt;&lt; </a:t>
            </a:r>
            <a:r>
              <a:rPr lang="en-US" dirty="0" err="1"/>
              <a:t>typeName</a:t>
            </a:r>
            <a:r>
              <a:rPr lang="en-US" dirty="0"/>
              <a:t> &lt;&lt; " type reverting to default type " &lt;&lt; </a:t>
            </a:r>
            <a:r>
              <a:rPr lang="en-US" dirty="0" err="1"/>
              <a:t>valType</a:t>
            </a:r>
            <a:r>
              <a:rPr lang="en-US" dirty="0" smtClean="0"/>
              <a:t>);</a:t>
            </a:r>
          </a:p>
          <a:p>
            <a:pPr marL="57150" indent="0">
              <a:buNone/>
            </a:pPr>
            <a:r>
              <a:rPr lang="en-US" dirty="0" smtClean="0"/>
              <a:t>            </a:t>
            </a:r>
            <a:r>
              <a:rPr lang="en-US" dirty="0"/>
              <a:t>}</a:t>
            </a:r>
          </a:p>
          <a:p>
            <a:pPr marL="57150" indent="0">
              <a:buNone/>
            </a:pPr>
            <a:r>
              <a:rPr lang="en-US" dirty="0" smtClean="0"/>
              <a:t>          </a:t>
            </a:r>
            <a:r>
              <a:rPr lang="en-US" dirty="0" err="1"/>
              <a:t>mobj</a:t>
            </a:r>
            <a:r>
              <a:rPr lang="en-US" dirty="0"/>
              <a:t> = </a:t>
            </a:r>
            <a:r>
              <a:rPr lang="en-US" dirty="0" err="1"/>
              <a:t>dynamic_cast</a:t>
            </a:r>
            <a:r>
              <a:rPr lang="en-US" dirty="0"/>
              <a:t>&lt;X *&gt; (</a:t>
            </a:r>
            <a:r>
              <a:rPr lang="en-US" dirty="0" err="1"/>
              <a:t>tf</a:t>
            </a:r>
            <a:r>
              <a:rPr lang="en-US" dirty="0"/>
              <a:t>-&gt;</a:t>
            </a:r>
            <a:r>
              <a:rPr lang="en-US" dirty="0" err="1"/>
              <a:t>makeObject</a:t>
            </a:r>
            <a:r>
              <a:rPr lang="en-US" dirty="0"/>
              <a:t> (</a:t>
            </a:r>
            <a:r>
              <a:rPr lang="en-US" dirty="0" err="1"/>
              <a:t>valType</a:t>
            </a:r>
            <a:r>
              <a:rPr lang="en-US" dirty="0" smtClean="0"/>
              <a:t>)); //X is the class template is based on, otherwise </a:t>
            </a:r>
            <a:r>
              <a:rPr lang="en-US" dirty="0" err="1" smtClean="0"/>
              <a:t>makeObject</a:t>
            </a:r>
            <a:r>
              <a:rPr lang="en-US" dirty="0" smtClean="0"/>
              <a:t> returns a </a:t>
            </a:r>
            <a:r>
              <a:rPr lang="en-US" dirty="0" err="1" smtClean="0"/>
              <a:t>gridCoreObject</a:t>
            </a:r>
            <a:r>
              <a:rPr lang="en-US" dirty="0" smtClean="0"/>
              <a:t> *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         </a:t>
            </a:r>
            <a:r>
              <a:rPr lang="en-US" dirty="0"/>
              <a:t>if (</a:t>
            </a:r>
            <a:r>
              <a:rPr lang="en-US" dirty="0" err="1"/>
              <a:t>mobj</a:t>
            </a:r>
            <a:r>
              <a:rPr lang="en-US" dirty="0"/>
              <a:t> == </a:t>
            </a:r>
            <a:r>
              <a:rPr lang="en-US" dirty="0" err="1"/>
              <a:t>nullptr</a:t>
            </a:r>
            <a:r>
              <a:rPr lang="en-US" dirty="0" smtClean="0"/>
              <a:t>) { //check if the object couldn’t be converted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            </a:t>
            </a:r>
            <a:r>
              <a:rPr lang="en-US" dirty="0"/>
              <a:t>WARNPRINT (READER_WARN_IMPORTANT, "unknown " &lt;&lt; </a:t>
            </a:r>
            <a:r>
              <a:rPr lang="en-US" dirty="0" err="1"/>
              <a:t>typeName</a:t>
            </a:r>
            <a:r>
              <a:rPr lang="en-US" dirty="0"/>
              <a:t> &lt;&lt; " type " &lt;&lt; </a:t>
            </a:r>
            <a:r>
              <a:rPr lang="en-US" dirty="0" err="1"/>
              <a:t>valType</a:t>
            </a:r>
            <a:r>
              <a:rPr lang="en-US" dirty="0"/>
              <a:t>);</a:t>
            </a:r>
          </a:p>
          <a:p>
            <a:pPr marL="57150" indent="0">
              <a:buNone/>
            </a:pPr>
            <a:r>
              <a:rPr lang="en-US" dirty="0"/>
              <a:t>   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7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type factories can only be declared in </a:t>
            </a:r>
            <a:r>
              <a:rPr lang="en-US" dirty="0" err="1" smtClean="0"/>
              <a:t>cpp</a:t>
            </a:r>
            <a:r>
              <a:rPr lang="en-US" dirty="0" smtClean="0"/>
              <a:t> files where symbols get used elsewhere in the code outside of the factories,  otherwise they don’t get instantiated.  </a:t>
            </a:r>
          </a:p>
          <a:p>
            <a:pPr lvl="1"/>
            <a:r>
              <a:rPr lang="en-US" dirty="0" smtClean="0"/>
              <a:t>Typically in the object class 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The behavior varies between compilers</a:t>
            </a:r>
          </a:p>
          <a:p>
            <a:r>
              <a:rPr lang="en-US" dirty="0" smtClean="0"/>
              <a:t>Otherwise they must be loaded in an initialization function</a:t>
            </a:r>
            <a:endParaRPr lang="en-US" dirty="0"/>
          </a:p>
          <a:p>
            <a:r>
              <a:rPr lang="en-US" dirty="0" smtClean="0"/>
              <a:t>There are several kinds of type factories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Inherited</a:t>
            </a:r>
          </a:p>
          <a:p>
            <a:pPr lvl="1"/>
            <a:r>
              <a:rPr lang="en-US" dirty="0" smtClean="0"/>
              <a:t>And one allowing constructor arguments (to allow for specialization)</a:t>
            </a:r>
          </a:p>
          <a:p>
            <a:r>
              <a:rPr lang="en-US" dirty="0" smtClean="0"/>
              <a:t>Most include mechanisms to allocate numerous objects at once to reduce number of dynamic allocations during construction</a:t>
            </a:r>
          </a:p>
          <a:p>
            <a:pPr lvl="1"/>
            <a:r>
              <a:rPr lang="en-US" dirty="0" smtClean="0"/>
              <a:t>Automatic use of this functionality is a work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Correspondance</a:t>
            </a:r>
            <a:r>
              <a:rPr lang="en-US" dirty="0" smtClean="0"/>
              <a:t> with XML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95731"/>
            <a:ext cx="4210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</a:rPr>
              <a:t>&lt;bus&gt;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 &lt;</a:t>
            </a:r>
            <a:r>
              <a:rPr lang="en-US" sz="1400" dirty="0">
                <a:solidFill>
                  <a:prstClr val="black"/>
                </a:solidFill>
              </a:rPr>
              <a:t>name&gt;bus3&lt;/name&gt;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  &lt;load name="load3" type="</a:t>
            </a:r>
            <a:r>
              <a:rPr lang="en-US" sz="1400" dirty="0" err="1">
                <a:solidFill>
                  <a:prstClr val="black"/>
                </a:solidFill>
              </a:rPr>
              <a:t>fdep</a:t>
            </a:r>
            <a:r>
              <a:rPr lang="en-US" sz="1400" dirty="0">
                <a:solidFill>
                  <a:prstClr val="black"/>
                </a:solidFill>
              </a:rPr>
              <a:t>"&gt;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    &lt;P&gt;0.3&lt;/P&gt;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    &lt;Q&gt;0.1&lt;/Q&gt;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    &lt;</a:t>
            </a:r>
            <a:r>
              <a:rPr lang="en-US" sz="1400" dirty="0" err="1">
                <a:solidFill>
                  <a:prstClr val="black"/>
                </a:solidFill>
              </a:rPr>
              <a:t>loadtype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  <a:r>
              <a:rPr lang="en-US" sz="1400" dirty="0" err="1">
                <a:solidFill>
                  <a:prstClr val="black"/>
                </a:solidFill>
              </a:rPr>
              <a:t>flourescent</a:t>
            </a:r>
            <a:r>
              <a:rPr lang="en-US" sz="1400" dirty="0">
                <a:solidFill>
                  <a:prstClr val="black"/>
                </a:solidFill>
              </a:rPr>
              <a:t>&lt;/</a:t>
            </a:r>
            <a:r>
              <a:rPr lang="en-US" sz="1400" dirty="0" err="1">
                <a:solidFill>
                  <a:prstClr val="black"/>
                </a:solidFill>
              </a:rPr>
              <a:t>loadtype</a:t>
            </a:r>
            <a:r>
              <a:rPr lang="en-US" sz="1400" dirty="0">
                <a:solidFill>
                  <a:prstClr val="black"/>
                </a:solidFill>
              </a:rPr>
              <a:t>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     &lt;/load&gt;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</a:rPr>
              <a:t>&lt;/</a:t>
            </a:r>
            <a:r>
              <a:rPr lang="en-US" sz="1400" dirty="0">
                <a:solidFill>
                  <a:prstClr val="black"/>
                </a:solidFill>
              </a:rPr>
              <a:t>bus&gt;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395731"/>
            <a:ext cx="736023" cy="26681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7927" y="1814945"/>
            <a:ext cx="736023" cy="26681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44586"/>
            <a:ext cx="8229600" cy="2903827"/>
          </a:xfrm>
        </p:spPr>
        <p:txBody>
          <a:bodyPr/>
          <a:lstStyle/>
          <a:p>
            <a:r>
              <a:rPr lang="en-US" dirty="0" smtClean="0"/>
              <a:t>           Higher level xml elements name components</a:t>
            </a:r>
          </a:p>
          <a:p>
            <a:r>
              <a:rPr lang="en-US" dirty="0" smtClean="0"/>
              <a:t>           Specifying a “type” declares which specific type of that component to instantiate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5241" y="3532794"/>
            <a:ext cx="736023" cy="266814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72987" y="1821757"/>
            <a:ext cx="1028699" cy="266814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55939" y="4114684"/>
            <a:ext cx="695326" cy="266814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XML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8.28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On-screen Show (4:3)</PresentationFormat>
  <Paragraphs>168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2015_PPT_UNC_V8.28 (1)</vt:lpstr>
      <vt:lpstr>Object Construction and Properties</vt:lpstr>
      <vt:lpstr>Outline</vt:lpstr>
      <vt:lpstr>Object Factory</vt:lpstr>
      <vt:lpstr>Object Factory Notes</vt:lpstr>
      <vt:lpstr>Examples of a typeFactory</vt:lpstr>
      <vt:lpstr>Using the Factory</vt:lpstr>
      <vt:lpstr>Notes and Issues</vt:lpstr>
      <vt:lpstr>Correspondance with XML input</vt:lpstr>
      <vt:lpstr>Parameters and XML input</vt:lpstr>
      <vt:lpstr>XML parameter input</vt:lpstr>
      <vt:lpstr>Parameter processing</vt:lpstr>
      <vt:lpstr>Object set Functions</vt:lpstr>
      <vt:lpstr>Object Set Functions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Construction and Properties</dc:title>
  <dc:creator>Top, Philip L.</dc:creator>
  <cp:lastModifiedBy>Top, Philip L.</cp:lastModifiedBy>
  <cp:revision>1</cp:revision>
  <dcterms:created xsi:type="dcterms:W3CDTF">2016-08-12T05:48:37Z</dcterms:created>
  <dcterms:modified xsi:type="dcterms:W3CDTF">2016-08-12T05:48:54Z</dcterms:modified>
</cp:coreProperties>
</file>