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5" d="100"/>
          <a:sy n="125" d="100"/>
        </p:scale>
        <p:origin x="-286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F12F02-5458-464B-8F92-BD2C17D28E79}" type="doc">
      <dgm:prSet loTypeId="urn:microsoft.com/office/officeart/2005/8/layout/vList5" loCatId="list" qsTypeId="urn:microsoft.com/office/officeart/2005/8/quickstyle/3d2" qsCatId="3D" csTypeId="urn:microsoft.com/office/officeart/2005/8/colors/colorful3" csCatId="colorful" phldr="1"/>
      <dgm:spPr/>
      <dgm:t>
        <a:bodyPr/>
        <a:lstStyle/>
        <a:p>
          <a:endParaRPr lang="en-US"/>
        </a:p>
      </dgm:t>
    </dgm:pt>
    <dgm:pt modelId="{F3A6E7BA-ECF3-4B3D-859F-BB415DA8FC0C}">
      <dgm:prSet phldrT="[Text]"/>
      <dgm:spPr/>
      <dgm:t>
        <a:bodyPr/>
        <a:lstStyle/>
        <a:p>
          <a:r>
            <a:rPr lang="en-US" dirty="0" smtClean="0"/>
            <a:t>Model Parameter Interface</a:t>
          </a:r>
          <a:endParaRPr lang="en-US" dirty="0"/>
        </a:p>
      </dgm:t>
    </dgm:pt>
    <dgm:pt modelId="{FD1F5CFD-405E-4A9F-9B3D-A279C643C433}" type="parTrans" cxnId="{8C2867FE-4792-4CCF-992E-0A314909B2F4}">
      <dgm:prSet/>
      <dgm:spPr/>
      <dgm:t>
        <a:bodyPr/>
        <a:lstStyle/>
        <a:p>
          <a:endParaRPr lang="en-US"/>
        </a:p>
      </dgm:t>
    </dgm:pt>
    <dgm:pt modelId="{2018E4E6-4BA4-4B4B-A1C0-5CB0BD461076}" type="sibTrans" cxnId="{8C2867FE-4792-4CCF-992E-0A314909B2F4}">
      <dgm:prSet/>
      <dgm:spPr/>
      <dgm:t>
        <a:bodyPr/>
        <a:lstStyle/>
        <a:p>
          <a:endParaRPr lang="en-US"/>
        </a:p>
      </dgm:t>
    </dgm:pt>
    <dgm:pt modelId="{6AD7A15C-E01B-446F-9E2B-A9A9FFBEA455}">
      <dgm:prSet phldrT="[Text]"/>
      <dgm:spPr/>
      <dgm:t>
        <a:bodyPr/>
        <a:lstStyle/>
        <a:p>
          <a:r>
            <a:rPr lang="en-US" dirty="0" smtClean="0"/>
            <a:t>set, </a:t>
          </a:r>
          <a:r>
            <a:rPr lang="en-US" b="1" dirty="0" smtClean="0"/>
            <a:t>get</a:t>
          </a:r>
          <a:r>
            <a:rPr lang="en-US" dirty="0" smtClean="0"/>
            <a:t>, </a:t>
          </a:r>
          <a:r>
            <a:rPr lang="en-US" dirty="0" err="1" smtClean="0"/>
            <a:t>setTime</a:t>
          </a:r>
          <a:r>
            <a:rPr lang="en-US" dirty="0" smtClean="0"/>
            <a:t>, </a:t>
          </a:r>
          <a:r>
            <a:rPr lang="en-US" dirty="0" err="1" smtClean="0"/>
            <a:t>setOwner</a:t>
          </a:r>
          <a:endParaRPr lang="en-US" dirty="0"/>
        </a:p>
      </dgm:t>
    </dgm:pt>
    <dgm:pt modelId="{9D5C763B-64AA-462B-82F2-53384A12ADAE}" type="parTrans" cxnId="{7CD64183-90D9-4C4A-B171-20254AE3B9BD}">
      <dgm:prSet/>
      <dgm:spPr/>
      <dgm:t>
        <a:bodyPr/>
        <a:lstStyle/>
        <a:p>
          <a:endParaRPr lang="en-US"/>
        </a:p>
      </dgm:t>
    </dgm:pt>
    <dgm:pt modelId="{6DC0113A-6C39-4E48-AB67-C343FC8DE379}" type="sibTrans" cxnId="{7CD64183-90D9-4C4A-B171-20254AE3B9BD}">
      <dgm:prSet/>
      <dgm:spPr/>
      <dgm:t>
        <a:bodyPr/>
        <a:lstStyle/>
        <a:p>
          <a:endParaRPr lang="en-US"/>
        </a:p>
      </dgm:t>
    </dgm:pt>
    <dgm:pt modelId="{CEF75E46-8BE3-4361-8123-D44724984ACA}">
      <dgm:prSet phldrT="[Text]"/>
      <dgm:spPr/>
      <dgm:t>
        <a:bodyPr/>
        <a:lstStyle/>
        <a:p>
          <a:r>
            <a:rPr lang="en-US" dirty="0" err="1" smtClean="0"/>
            <a:t>setFlag</a:t>
          </a:r>
          <a:r>
            <a:rPr lang="en-US" dirty="0" smtClean="0"/>
            <a:t>, </a:t>
          </a:r>
          <a:r>
            <a:rPr lang="en-US" b="1" dirty="0" err="1" smtClean="0"/>
            <a:t>getFlag</a:t>
          </a:r>
          <a:endParaRPr lang="en-US" b="1" dirty="0"/>
        </a:p>
      </dgm:t>
    </dgm:pt>
    <dgm:pt modelId="{33147A37-76DD-4A16-896F-20C564102975}" type="parTrans" cxnId="{1F34CC5C-2A24-4E21-9404-81ADCD9BE751}">
      <dgm:prSet/>
      <dgm:spPr/>
      <dgm:t>
        <a:bodyPr/>
        <a:lstStyle/>
        <a:p>
          <a:endParaRPr lang="en-US"/>
        </a:p>
      </dgm:t>
    </dgm:pt>
    <dgm:pt modelId="{8B1EB693-CAC7-46B0-B032-0736E27B7413}" type="sibTrans" cxnId="{1F34CC5C-2A24-4E21-9404-81ADCD9BE751}">
      <dgm:prSet/>
      <dgm:spPr/>
      <dgm:t>
        <a:bodyPr/>
        <a:lstStyle/>
        <a:p>
          <a:endParaRPr lang="en-US"/>
        </a:p>
      </dgm:t>
    </dgm:pt>
    <dgm:pt modelId="{8E176212-A27D-4BFB-A4C1-83ACCE8EA94C}">
      <dgm:prSet phldrT="[Text]"/>
      <dgm:spPr/>
      <dgm:t>
        <a:bodyPr/>
        <a:lstStyle/>
        <a:p>
          <a:r>
            <a:rPr lang="en-US" dirty="0" smtClean="0"/>
            <a:t>Object interaction</a:t>
          </a:r>
          <a:endParaRPr lang="en-US" dirty="0"/>
        </a:p>
      </dgm:t>
    </dgm:pt>
    <dgm:pt modelId="{A48A9665-1CE4-47F3-85B6-6D8BCE65C7B6}" type="parTrans" cxnId="{939B00A9-D4E2-43B1-80FE-4BED4C5BD6FE}">
      <dgm:prSet/>
      <dgm:spPr/>
      <dgm:t>
        <a:bodyPr/>
        <a:lstStyle/>
        <a:p>
          <a:endParaRPr lang="en-US"/>
        </a:p>
      </dgm:t>
    </dgm:pt>
    <dgm:pt modelId="{1C432CFD-E4BF-43F5-82C5-EDE8F9D88CF7}" type="sibTrans" cxnId="{939B00A9-D4E2-43B1-80FE-4BED4C5BD6FE}">
      <dgm:prSet/>
      <dgm:spPr/>
      <dgm:t>
        <a:bodyPr/>
        <a:lstStyle/>
        <a:p>
          <a:endParaRPr lang="en-US"/>
        </a:p>
      </dgm:t>
    </dgm:pt>
    <dgm:pt modelId="{CDE632DB-FA1E-4D36-B11E-D81991EEB2BF}">
      <dgm:prSet phldrT="[Text]"/>
      <dgm:spPr/>
      <dgm:t>
        <a:bodyPr/>
        <a:lstStyle/>
        <a:p>
          <a:r>
            <a:rPr lang="en-US" dirty="0" smtClean="0"/>
            <a:t>add/remove, </a:t>
          </a:r>
          <a:r>
            <a:rPr lang="en-US" dirty="0" err="1" smtClean="0"/>
            <a:t>addsp</a:t>
          </a:r>
          <a:endParaRPr lang="en-US" dirty="0"/>
        </a:p>
      </dgm:t>
    </dgm:pt>
    <dgm:pt modelId="{E2EBC621-8D09-4886-8DBA-CF804D3A057A}" type="parTrans" cxnId="{2FC738BA-9F5F-4E30-9B04-0B64B46D76D4}">
      <dgm:prSet/>
      <dgm:spPr/>
      <dgm:t>
        <a:bodyPr/>
        <a:lstStyle/>
        <a:p>
          <a:endParaRPr lang="en-US"/>
        </a:p>
      </dgm:t>
    </dgm:pt>
    <dgm:pt modelId="{97AF920F-0AB3-4401-8CA8-821B165CC46B}" type="sibTrans" cxnId="{2FC738BA-9F5F-4E30-9B04-0B64B46D76D4}">
      <dgm:prSet/>
      <dgm:spPr/>
      <dgm:t>
        <a:bodyPr/>
        <a:lstStyle/>
        <a:p>
          <a:endParaRPr lang="en-US"/>
        </a:p>
      </dgm:t>
    </dgm:pt>
    <dgm:pt modelId="{C224591C-D774-4EB3-873F-C9266392D65E}">
      <dgm:prSet phldrT="[Text]"/>
      <dgm:spPr/>
      <dgm:t>
        <a:bodyPr/>
        <a:lstStyle/>
        <a:p>
          <a:r>
            <a:rPr lang="en-US" dirty="0" smtClean="0"/>
            <a:t>find, </a:t>
          </a:r>
          <a:r>
            <a:rPr lang="en-US" dirty="0" err="1" smtClean="0"/>
            <a:t>getSubObject</a:t>
          </a:r>
          <a:r>
            <a:rPr lang="en-US" dirty="0" smtClean="0"/>
            <a:t>, </a:t>
          </a:r>
          <a:r>
            <a:rPr lang="en-US" dirty="0" err="1" smtClean="0"/>
            <a:t>findSubObject</a:t>
          </a:r>
          <a:endParaRPr lang="en-US" dirty="0"/>
        </a:p>
      </dgm:t>
    </dgm:pt>
    <dgm:pt modelId="{8FF87BDB-FADA-42EF-8156-593B36135F49}" type="parTrans" cxnId="{BBD7A8E0-611B-4961-BAEE-1F3AF4D91B7A}">
      <dgm:prSet/>
      <dgm:spPr/>
      <dgm:t>
        <a:bodyPr/>
        <a:lstStyle/>
        <a:p>
          <a:endParaRPr lang="en-US"/>
        </a:p>
      </dgm:t>
    </dgm:pt>
    <dgm:pt modelId="{EC2ABAAC-19CA-4A1B-8862-11AE3C0DEC45}" type="sibTrans" cxnId="{BBD7A8E0-611B-4961-BAEE-1F3AF4D91B7A}">
      <dgm:prSet/>
      <dgm:spPr/>
      <dgm:t>
        <a:bodyPr/>
        <a:lstStyle/>
        <a:p>
          <a:endParaRPr lang="en-US"/>
        </a:p>
      </dgm:t>
    </dgm:pt>
    <dgm:pt modelId="{ED2608FA-8E44-4C21-932A-277B6543B47F}">
      <dgm:prSet phldrT="[Text]"/>
      <dgm:spPr/>
      <dgm:t>
        <a:bodyPr/>
        <a:lstStyle/>
        <a:p>
          <a:r>
            <a:rPr lang="en-US" dirty="0" smtClean="0"/>
            <a:t>Messaging/ updates</a:t>
          </a:r>
          <a:endParaRPr lang="en-US" dirty="0"/>
        </a:p>
      </dgm:t>
    </dgm:pt>
    <dgm:pt modelId="{2E9D382B-58F7-480D-A599-215D1B1DE5EB}" type="parTrans" cxnId="{56BC6B67-02BA-428B-946D-4052286A6161}">
      <dgm:prSet/>
      <dgm:spPr/>
      <dgm:t>
        <a:bodyPr/>
        <a:lstStyle/>
        <a:p>
          <a:endParaRPr lang="en-US"/>
        </a:p>
      </dgm:t>
    </dgm:pt>
    <dgm:pt modelId="{0C9F5B43-161B-4108-85A9-A78128A8B487}" type="sibTrans" cxnId="{56BC6B67-02BA-428B-946D-4052286A6161}">
      <dgm:prSet/>
      <dgm:spPr/>
      <dgm:t>
        <a:bodyPr/>
        <a:lstStyle/>
        <a:p>
          <a:endParaRPr lang="en-US"/>
        </a:p>
      </dgm:t>
    </dgm:pt>
    <dgm:pt modelId="{A0EC46A0-979F-4335-A4A5-895083C8278A}">
      <dgm:prSet phldrT="[Text]"/>
      <dgm:spPr/>
      <dgm:t>
        <a:bodyPr/>
        <a:lstStyle/>
        <a:p>
          <a:r>
            <a:rPr lang="en-US" dirty="0" err="1" smtClean="0"/>
            <a:t>updateA</a:t>
          </a:r>
          <a:r>
            <a:rPr lang="en-US" dirty="0" smtClean="0"/>
            <a:t>, </a:t>
          </a:r>
          <a:r>
            <a:rPr lang="en-US" dirty="0" err="1" smtClean="0"/>
            <a:t>updateB</a:t>
          </a:r>
          <a:endParaRPr lang="en-US" dirty="0"/>
        </a:p>
      </dgm:t>
    </dgm:pt>
    <dgm:pt modelId="{9852F0E9-B38C-4B9B-8B04-B37F6427A72F}" type="parTrans" cxnId="{5D0D9450-00C5-4B32-82C8-833F522AEA4C}">
      <dgm:prSet/>
      <dgm:spPr/>
      <dgm:t>
        <a:bodyPr/>
        <a:lstStyle/>
        <a:p>
          <a:endParaRPr lang="en-US"/>
        </a:p>
      </dgm:t>
    </dgm:pt>
    <dgm:pt modelId="{354EEAA9-8146-4095-BA99-08DF1E457470}" type="sibTrans" cxnId="{5D0D9450-00C5-4B32-82C8-833F522AEA4C}">
      <dgm:prSet/>
      <dgm:spPr/>
      <dgm:t>
        <a:bodyPr/>
        <a:lstStyle/>
        <a:p>
          <a:endParaRPr lang="en-US"/>
        </a:p>
      </dgm:t>
    </dgm:pt>
    <dgm:pt modelId="{F12E346C-FDB2-4032-9B82-37CCDE6BE27D}">
      <dgm:prSet phldrT="[Text]"/>
      <dgm:spPr/>
      <dgm:t>
        <a:bodyPr/>
        <a:lstStyle/>
        <a:p>
          <a:r>
            <a:rPr lang="en-US" dirty="0" smtClean="0"/>
            <a:t>log, alert, enable, disable</a:t>
          </a:r>
          <a:endParaRPr lang="en-US" dirty="0"/>
        </a:p>
      </dgm:t>
    </dgm:pt>
    <dgm:pt modelId="{92A0B8BE-7376-473D-8A3C-74AC331E0BB9}" type="parTrans" cxnId="{0D41E4E6-0CC0-48E2-BB79-04B8184F4EBA}">
      <dgm:prSet/>
      <dgm:spPr/>
      <dgm:t>
        <a:bodyPr/>
        <a:lstStyle/>
        <a:p>
          <a:endParaRPr lang="en-US"/>
        </a:p>
      </dgm:t>
    </dgm:pt>
    <dgm:pt modelId="{40C0A1AE-607D-4ADE-8470-6D97C0204192}" type="sibTrans" cxnId="{0D41E4E6-0CC0-48E2-BB79-04B8184F4EBA}">
      <dgm:prSet/>
      <dgm:spPr/>
      <dgm:t>
        <a:bodyPr/>
        <a:lstStyle/>
        <a:p>
          <a:endParaRPr lang="en-US"/>
        </a:p>
      </dgm:t>
    </dgm:pt>
    <dgm:pt modelId="{CF42820E-C658-4BA7-9782-550B0266BAC8}">
      <dgm:prSet phldrT="[Text]"/>
      <dgm:spPr/>
      <dgm:t>
        <a:bodyPr/>
        <a:lstStyle/>
        <a:p>
          <a:endParaRPr lang="en-US" dirty="0"/>
        </a:p>
      </dgm:t>
    </dgm:pt>
    <dgm:pt modelId="{0502B178-9D51-4CCD-BC3D-C8E557301621}" type="parTrans" cxnId="{9CBC2BB8-2EE0-426C-B676-BF15EAFA2451}">
      <dgm:prSet/>
      <dgm:spPr/>
      <dgm:t>
        <a:bodyPr/>
        <a:lstStyle/>
        <a:p>
          <a:endParaRPr lang="en-US"/>
        </a:p>
      </dgm:t>
    </dgm:pt>
    <dgm:pt modelId="{EAC6D563-F124-4BF5-B478-102ACBB65082}" type="sibTrans" cxnId="{9CBC2BB8-2EE0-426C-B676-BF15EAFA2451}">
      <dgm:prSet/>
      <dgm:spPr/>
      <dgm:t>
        <a:bodyPr/>
        <a:lstStyle/>
        <a:p>
          <a:endParaRPr lang="en-US"/>
        </a:p>
      </dgm:t>
    </dgm:pt>
    <dgm:pt modelId="{5EB38675-9354-42BA-9C10-341346CA85E6}">
      <dgm:prSet phldrT="[Text]"/>
      <dgm:spPr/>
      <dgm:t>
        <a:bodyPr/>
        <a:lstStyle/>
        <a:p>
          <a:r>
            <a:rPr lang="en-US" b="1" dirty="0" err="1" smtClean="0"/>
            <a:t>getParameterString</a:t>
          </a:r>
          <a:r>
            <a:rPr lang="en-US" b="1" dirty="0" smtClean="0"/>
            <a:t>, </a:t>
          </a:r>
          <a:r>
            <a:rPr lang="en-US" b="1" dirty="0" err="1" smtClean="0"/>
            <a:t>getString</a:t>
          </a:r>
          <a:endParaRPr lang="en-US" b="1" dirty="0"/>
        </a:p>
      </dgm:t>
    </dgm:pt>
    <dgm:pt modelId="{C4F9B311-EA72-4D42-90A5-C6944380514C}" type="parTrans" cxnId="{E9B8CC33-9194-4103-947B-1A3EB4C6496C}">
      <dgm:prSet/>
      <dgm:spPr/>
      <dgm:t>
        <a:bodyPr/>
        <a:lstStyle/>
        <a:p>
          <a:endParaRPr lang="en-US"/>
        </a:p>
      </dgm:t>
    </dgm:pt>
    <dgm:pt modelId="{D4CD4DF8-14C2-4084-9D45-3277EA7B0815}" type="sibTrans" cxnId="{E9B8CC33-9194-4103-947B-1A3EB4C6496C}">
      <dgm:prSet/>
      <dgm:spPr/>
      <dgm:t>
        <a:bodyPr/>
        <a:lstStyle/>
        <a:p>
          <a:endParaRPr lang="en-US"/>
        </a:p>
      </dgm:t>
    </dgm:pt>
    <dgm:pt modelId="{0DE3227B-8CE3-425D-9DFF-BCBEB3F34364}">
      <dgm:prSet phldrT="[Text]"/>
      <dgm:spPr/>
      <dgm:t>
        <a:bodyPr/>
        <a:lstStyle/>
        <a:p>
          <a:r>
            <a:rPr lang="en-US" dirty="0" smtClean="0"/>
            <a:t>clone</a:t>
          </a:r>
          <a:endParaRPr lang="en-US" dirty="0"/>
        </a:p>
      </dgm:t>
    </dgm:pt>
    <dgm:pt modelId="{AF474B56-1DEB-4F35-98AE-7FC02532212F}" type="parTrans" cxnId="{4A4AC4EB-742E-42BE-BD41-4F955036294C}">
      <dgm:prSet/>
      <dgm:spPr/>
      <dgm:t>
        <a:bodyPr/>
        <a:lstStyle/>
        <a:p>
          <a:endParaRPr lang="en-US"/>
        </a:p>
      </dgm:t>
    </dgm:pt>
    <dgm:pt modelId="{9BF06DA1-6DBC-4126-BC38-0935A149CD74}" type="sibTrans" cxnId="{4A4AC4EB-742E-42BE-BD41-4F955036294C}">
      <dgm:prSet/>
      <dgm:spPr/>
      <dgm:t>
        <a:bodyPr/>
        <a:lstStyle/>
        <a:p>
          <a:endParaRPr lang="en-US"/>
        </a:p>
      </dgm:t>
    </dgm:pt>
    <dgm:pt modelId="{1605A318-4EE6-41A2-89A3-68E3CEBA8011}" type="pres">
      <dgm:prSet presAssocID="{FDF12F02-5458-464B-8F92-BD2C17D28E79}" presName="Name0" presStyleCnt="0">
        <dgm:presLayoutVars>
          <dgm:dir/>
          <dgm:animLvl val="lvl"/>
          <dgm:resizeHandles val="exact"/>
        </dgm:presLayoutVars>
      </dgm:prSet>
      <dgm:spPr/>
      <dgm:t>
        <a:bodyPr/>
        <a:lstStyle/>
        <a:p>
          <a:endParaRPr lang="en-US"/>
        </a:p>
      </dgm:t>
    </dgm:pt>
    <dgm:pt modelId="{7DF29553-BE23-4FE4-8059-D51E34BADB2F}" type="pres">
      <dgm:prSet presAssocID="{F3A6E7BA-ECF3-4B3D-859F-BB415DA8FC0C}" presName="linNode" presStyleCnt="0"/>
      <dgm:spPr/>
    </dgm:pt>
    <dgm:pt modelId="{F3DD4884-581B-4893-A4D2-8890DBDF849D}" type="pres">
      <dgm:prSet presAssocID="{F3A6E7BA-ECF3-4B3D-859F-BB415DA8FC0C}" presName="parentText" presStyleLbl="node1" presStyleIdx="0" presStyleCnt="3">
        <dgm:presLayoutVars>
          <dgm:chMax val="1"/>
          <dgm:bulletEnabled val="1"/>
        </dgm:presLayoutVars>
      </dgm:prSet>
      <dgm:spPr/>
      <dgm:t>
        <a:bodyPr/>
        <a:lstStyle/>
        <a:p>
          <a:endParaRPr lang="en-US"/>
        </a:p>
      </dgm:t>
    </dgm:pt>
    <dgm:pt modelId="{8A4D5275-5D19-4F33-9D05-5B8AD30A3DD7}" type="pres">
      <dgm:prSet presAssocID="{F3A6E7BA-ECF3-4B3D-859F-BB415DA8FC0C}" presName="descendantText" presStyleLbl="alignAccFollowNode1" presStyleIdx="0" presStyleCnt="3">
        <dgm:presLayoutVars>
          <dgm:bulletEnabled val="1"/>
        </dgm:presLayoutVars>
      </dgm:prSet>
      <dgm:spPr/>
      <dgm:t>
        <a:bodyPr/>
        <a:lstStyle/>
        <a:p>
          <a:endParaRPr lang="en-US"/>
        </a:p>
      </dgm:t>
    </dgm:pt>
    <dgm:pt modelId="{A1B73498-4876-4A66-8FBF-7CEB167E8936}" type="pres">
      <dgm:prSet presAssocID="{2018E4E6-4BA4-4B4B-A1C0-5CB0BD461076}" presName="sp" presStyleCnt="0"/>
      <dgm:spPr/>
    </dgm:pt>
    <dgm:pt modelId="{2829B6B3-B1C2-4232-BFFF-7E86587A6D29}" type="pres">
      <dgm:prSet presAssocID="{8E176212-A27D-4BFB-A4C1-83ACCE8EA94C}" presName="linNode" presStyleCnt="0"/>
      <dgm:spPr/>
    </dgm:pt>
    <dgm:pt modelId="{A10101C4-9302-4AF8-8451-D5752F4F1A5C}" type="pres">
      <dgm:prSet presAssocID="{8E176212-A27D-4BFB-A4C1-83ACCE8EA94C}" presName="parentText" presStyleLbl="node1" presStyleIdx="1" presStyleCnt="3">
        <dgm:presLayoutVars>
          <dgm:chMax val="1"/>
          <dgm:bulletEnabled val="1"/>
        </dgm:presLayoutVars>
      </dgm:prSet>
      <dgm:spPr/>
      <dgm:t>
        <a:bodyPr/>
        <a:lstStyle/>
        <a:p>
          <a:endParaRPr lang="en-US"/>
        </a:p>
      </dgm:t>
    </dgm:pt>
    <dgm:pt modelId="{2EA9778E-154A-4E8A-8CBF-9784389FD067}" type="pres">
      <dgm:prSet presAssocID="{8E176212-A27D-4BFB-A4C1-83ACCE8EA94C}" presName="descendantText" presStyleLbl="alignAccFollowNode1" presStyleIdx="1" presStyleCnt="3">
        <dgm:presLayoutVars>
          <dgm:bulletEnabled val="1"/>
        </dgm:presLayoutVars>
      </dgm:prSet>
      <dgm:spPr/>
      <dgm:t>
        <a:bodyPr/>
        <a:lstStyle/>
        <a:p>
          <a:endParaRPr lang="en-US"/>
        </a:p>
      </dgm:t>
    </dgm:pt>
    <dgm:pt modelId="{E3F04B21-FC00-47D3-973F-2A25FEB6E528}" type="pres">
      <dgm:prSet presAssocID="{1C432CFD-E4BF-43F5-82C5-EDE8F9D88CF7}" presName="sp" presStyleCnt="0"/>
      <dgm:spPr/>
    </dgm:pt>
    <dgm:pt modelId="{94A257F3-11E1-4849-B359-9697BB01D405}" type="pres">
      <dgm:prSet presAssocID="{ED2608FA-8E44-4C21-932A-277B6543B47F}" presName="linNode" presStyleCnt="0"/>
      <dgm:spPr/>
    </dgm:pt>
    <dgm:pt modelId="{5C8FBA12-775B-4281-A4CC-4AD92F2DF0F2}" type="pres">
      <dgm:prSet presAssocID="{ED2608FA-8E44-4C21-932A-277B6543B47F}" presName="parentText" presStyleLbl="node1" presStyleIdx="2" presStyleCnt="3">
        <dgm:presLayoutVars>
          <dgm:chMax val="1"/>
          <dgm:bulletEnabled val="1"/>
        </dgm:presLayoutVars>
      </dgm:prSet>
      <dgm:spPr/>
      <dgm:t>
        <a:bodyPr/>
        <a:lstStyle/>
        <a:p>
          <a:endParaRPr lang="en-US"/>
        </a:p>
      </dgm:t>
    </dgm:pt>
    <dgm:pt modelId="{3803A6BE-A844-4585-86C0-A12AD048C9F7}" type="pres">
      <dgm:prSet presAssocID="{ED2608FA-8E44-4C21-932A-277B6543B47F}" presName="descendantText" presStyleLbl="alignAccFollowNode1" presStyleIdx="2" presStyleCnt="3">
        <dgm:presLayoutVars>
          <dgm:bulletEnabled val="1"/>
        </dgm:presLayoutVars>
      </dgm:prSet>
      <dgm:spPr/>
      <dgm:t>
        <a:bodyPr/>
        <a:lstStyle/>
        <a:p>
          <a:endParaRPr lang="en-US"/>
        </a:p>
      </dgm:t>
    </dgm:pt>
  </dgm:ptLst>
  <dgm:cxnLst>
    <dgm:cxn modelId="{939B00A9-D4E2-43B1-80FE-4BED4C5BD6FE}" srcId="{FDF12F02-5458-464B-8F92-BD2C17D28E79}" destId="{8E176212-A27D-4BFB-A4C1-83ACCE8EA94C}" srcOrd="1" destOrd="0" parTransId="{A48A9665-1CE4-47F3-85B6-6D8BCE65C7B6}" sibTransId="{1C432CFD-E4BF-43F5-82C5-EDE8F9D88CF7}"/>
    <dgm:cxn modelId="{1A148AEA-8D55-47CB-9501-BEC82B6DE68B}" type="presOf" srcId="{FDF12F02-5458-464B-8F92-BD2C17D28E79}" destId="{1605A318-4EE6-41A2-89A3-68E3CEBA8011}" srcOrd="0" destOrd="0" presId="urn:microsoft.com/office/officeart/2005/8/layout/vList5"/>
    <dgm:cxn modelId="{294C02F6-CE3B-46CC-839E-88DD250C9A3D}" type="presOf" srcId="{F12E346C-FDB2-4032-9B82-37CCDE6BE27D}" destId="{3803A6BE-A844-4585-86C0-A12AD048C9F7}" srcOrd="0" destOrd="1" presId="urn:microsoft.com/office/officeart/2005/8/layout/vList5"/>
    <dgm:cxn modelId="{8F196381-8E75-4F46-ADFB-BFF778885814}" type="presOf" srcId="{CEF75E46-8BE3-4361-8123-D44724984ACA}" destId="{8A4D5275-5D19-4F33-9D05-5B8AD30A3DD7}" srcOrd="0" destOrd="1" presId="urn:microsoft.com/office/officeart/2005/8/layout/vList5"/>
    <dgm:cxn modelId="{10C727C4-B6CA-4347-BF89-8182665D454F}" type="presOf" srcId="{F3A6E7BA-ECF3-4B3D-859F-BB415DA8FC0C}" destId="{F3DD4884-581B-4893-A4D2-8890DBDF849D}" srcOrd="0" destOrd="0" presId="urn:microsoft.com/office/officeart/2005/8/layout/vList5"/>
    <dgm:cxn modelId="{514C12B2-C3AB-4792-8520-14FC0D9120D0}" type="presOf" srcId="{A0EC46A0-979F-4335-A4A5-895083C8278A}" destId="{3803A6BE-A844-4585-86C0-A12AD048C9F7}" srcOrd="0" destOrd="0" presId="urn:microsoft.com/office/officeart/2005/8/layout/vList5"/>
    <dgm:cxn modelId="{D24B8D81-D619-4EF2-813D-EBEBD0414934}" type="presOf" srcId="{5EB38675-9354-42BA-9C10-341346CA85E6}" destId="{8A4D5275-5D19-4F33-9D05-5B8AD30A3DD7}" srcOrd="0" destOrd="2" presId="urn:microsoft.com/office/officeart/2005/8/layout/vList5"/>
    <dgm:cxn modelId="{0D41E4E6-0CC0-48E2-BB79-04B8184F4EBA}" srcId="{ED2608FA-8E44-4C21-932A-277B6543B47F}" destId="{F12E346C-FDB2-4032-9B82-37CCDE6BE27D}" srcOrd="1" destOrd="0" parTransId="{92A0B8BE-7376-473D-8A3C-74AC331E0BB9}" sibTransId="{40C0A1AE-607D-4ADE-8470-6D97C0204192}"/>
    <dgm:cxn modelId="{6678C361-6578-433A-B9B7-B375EA5F9767}" type="presOf" srcId="{ED2608FA-8E44-4C21-932A-277B6543B47F}" destId="{5C8FBA12-775B-4281-A4CC-4AD92F2DF0F2}" srcOrd="0" destOrd="0" presId="urn:microsoft.com/office/officeart/2005/8/layout/vList5"/>
    <dgm:cxn modelId="{25AB940B-7B1B-4152-9C0A-8B63B1535FDB}" type="presOf" srcId="{8E176212-A27D-4BFB-A4C1-83ACCE8EA94C}" destId="{A10101C4-9302-4AF8-8451-D5752F4F1A5C}" srcOrd="0" destOrd="0" presId="urn:microsoft.com/office/officeart/2005/8/layout/vList5"/>
    <dgm:cxn modelId="{4A4AC4EB-742E-42BE-BD41-4F955036294C}" srcId="{8E176212-A27D-4BFB-A4C1-83ACCE8EA94C}" destId="{0DE3227B-8CE3-425D-9DFF-BCBEB3F34364}" srcOrd="2" destOrd="0" parTransId="{AF474B56-1DEB-4F35-98AE-7FC02532212F}" sibTransId="{9BF06DA1-6DBC-4126-BC38-0935A149CD74}"/>
    <dgm:cxn modelId="{E9B8CC33-9194-4103-947B-1A3EB4C6496C}" srcId="{F3A6E7BA-ECF3-4B3D-859F-BB415DA8FC0C}" destId="{5EB38675-9354-42BA-9C10-341346CA85E6}" srcOrd="2" destOrd="0" parTransId="{C4F9B311-EA72-4D42-90A5-C6944380514C}" sibTransId="{D4CD4DF8-14C2-4084-9D45-3277EA7B0815}"/>
    <dgm:cxn modelId="{DC79BACF-2FF9-4C7F-9A9B-A7A08F8E35C0}" type="presOf" srcId="{6AD7A15C-E01B-446F-9E2B-A9A9FFBEA455}" destId="{8A4D5275-5D19-4F33-9D05-5B8AD30A3DD7}" srcOrd="0" destOrd="0" presId="urn:microsoft.com/office/officeart/2005/8/layout/vList5"/>
    <dgm:cxn modelId="{2FC738BA-9F5F-4E30-9B04-0B64B46D76D4}" srcId="{8E176212-A27D-4BFB-A4C1-83ACCE8EA94C}" destId="{CDE632DB-FA1E-4D36-B11E-D81991EEB2BF}" srcOrd="0" destOrd="0" parTransId="{E2EBC621-8D09-4886-8DBA-CF804D3A057A}" sibTransId="{97AF920F-0AB3-4401-8CA8-821B165CC46B}"/>
    <dgm:cxn modelId="{A4E25CE5-AB74-412C-9CA6-B573D23CEAD8}" type="presOf" srcId="{C224591C-D774-4EB3-873F-C9266392D65E}" destId="{2EA9778E-154A-4E8A-8CBF-9784389FD067}" srcOrd="0" destOrd="1" presId="urn:microsoft.com/office/officeart/2005/8/layout/vList5"/>
    <dgm:cxn modelId="{BBD7A8E0-611B-4961-BAEE-1F3AF4D91B7A}" srcId="{8E176212-A27D-4BFB-A4C1-83ACCE8EA94C}" destId="{C224591C-D774-4EB3-873F-C9266392D65E}" srcOrd="1" destOrd="0" parTransId="{8FF87BDB-FADA-42EF-8156-593B36135F49}" sibTransId="{EC2ABAAC-19CA-4A1B-8862-11AE3C0DEC45}"/>
    <dgm:cxn modelId="{C3D40898-AC79-4AEF-A8C9-0BB459A8CA1D}" type="presOf" srcId="{CF42820E-C658-4BA7-9782-550B0266BAC8}" destId="{8A4D5275-5D19-4F33-9D05-5B8AD30A3DD7}" srcOrd="0" destOrd="3" presId="urn:microsoft.com/office/officeart/2005/8/layout/vList5"/>
    <dgm:cxn modelId="{1F34CC5C-2A24-4E21-9404-81ADCD9BE751}" srcId="{F3A6E7BA-ECF3-4B3D-859F-BB415DA8FC0C}" destId="{CEF75E46-8BE3-4361-8123-D44724984ACA}" srcOrd="1" destOrd="0" parTransId="{33147A37-76DD-4A16-896F-20C564102975}" sibTransId="{8B1EB693-CAC7-46B0-B032-0736E27B7413}"/>
    <dgm:cxn modelId="{9CBC2BB8-2EE0-426C-B676-BF15EAFA2451}" srcId="{F3A6E7BA-ECF3-4B3D-859F-BB415DA8FC0C}" destId="{CF42820E-C658-4BA7-9782-550B0266BAC8}" srcOrd="3" destOrd="0" parTransId="{0502B178-9D51-4CCD-BC3D-C8E557301621}" sibTransId="{EAC6D563-F124-4BF5-B478-102ACBB65082}"/>
    <dgm:cxn modelId="{8C2867FE-4792-4CCF-992E-0A314909B2F4}" srcId="{FDF12F02-5458-464B-8F92-BD2C17D28E79}" destId="{F3A6E7BA-ECF3-4B3D-859F-BB415DA8FC0C}" srcOrd="0" destOrd="0" parTransId="{FD1F5CFD-405E-4A9F-9B3D-A279C643C433}" sibTransId="{2018E4E6-4BA4-4B4B-A1C0-5CB0BD461076}"/>
    <dgm:cxn modelId="{7CD64183-90D9-4C4A-B171-20254AE3B9BD}" srcId="{F3A6E7BA-ECF3-4B3D-859F-BB415DA8FC0C}" destId="{6AD7A15C-E01B-446F-9E2B-A9A9FFBEA455}" srcOrd="0" destOrd="0" parTransId="{9D5C763B-64AA-462B-82F2-53384A12ADAE}" sibTransId="{6DC0113A-6C39-4E48-AB67-C343FC8DE379}"/>
    <dgm:cxn modelId="{D0FED7FF-9997-4B99-8E6C-252ABE5D1450}" type="presOf" srcId="{0DE3227B-8CE3-425D-9DFF-BCBEB3F34364}" destId="{2EA9778E-154A-4E8A-8CBF-9784389FD067}" srcOrd="0" destOrd="2" presId="urn:microsoft.com/office/officeart/2005/8/layout/vList5"/>
    <dgm:cxn modelId="{1007CAF0-7C28-40F4-97BA-0A8A51F08C59}" type="presOf" srcId="{CDE632DB-FA1E-4D36-B11E-D81991EEB2BF}" destId="{2EA9778E-154A-4E8A-8CBF-9784389FD067}" srcOrd="0" destOrd="0" presId="urn:microsoft.com/office/officeart/2005/8/layout/vList5"/>
    <dgm:cxn modelId="{5D0D9450-00C5-4B32-82C8-833F522AEA4C}" srcId="{ED2608FA-8E44-4C21-932A-277B6543B47F}" destId="{A0EC46A0-979F-4335-A4A5-895083C8278A}" srcOrd="0" destOrd="0" parTransId="{9852F0E9-B38C-4B9B-8B04-B37F6427A72F}" sibTransId="{354EEAA9-8146-4095-BA99-08DF1E457470}"/>
    <dgm:cxn modelId="{56BC6B67-02BA-428B-946D-4052286A6161}" srcId="{FDF12F02-5458-464B-8F92-BD2C17D28E79}" destId="{ED2608FA-8E44-4C21-932A-277B6543B47F}" srcOrd="2" destOrd="0" parTransId="{2E9D382B-58F7-480D-A599-215D1B1DE5EB}" sibTransId="{0C9F5B43-161B-4108-85A9-A78128A8B487}"/>
    <dgm:cxn modelId="{C82E1C73-BAEB-487E-9F67-003476E326AB}" type="presParOf" srcId="{1605A318-4EE6-41A2-89A3-68E3CEBA8011}" destId="{7DF29553-BE23-4FE4-8059-D51E34BADB2F}" srcOrd="0" destOrd="0" presId="urn:microsoft.com/office/officeart/2005/8/layout/vList5"/>
    <dgm:cxn modelId="{4FE7AE1B-6FA4-41FF-BEE6-01F7A2FA3665}" type="presParOf" srcId="{7DF29553-BE23-4FE4-8059-D51E34BADB2F}" destId="{F3DD4884-581B-4893-A4D2-8890DBDF849D}" srcOrd="0" destOrd="0" presId="urn:microsoft.com/office/officeart/2005/8/layout/vList5"/>
    <dgm:cxn modelId="{E4EEBA47-7294-4908-9EA9-C98C99AD380E}" type="presParOf" srcId="{7DF29553-BE23-4FE4-8059-D51E34BADB2F}" destId="{8A4D5275-5D19-4F33-9D05-5B8AD30A3DD7}" srcOrd="1" destOrd="0" presId="urn:microsoft.com/office/officeart/2005/8/layout/vList5"/>
    <dgm:cxn modelId="{9CB268A1-4D5F-4386-BF42-0AFB054788E8}" type="presParOf" srcId="{1605A318-4EE6-41A2-89A3-68E3CEBA8011}" destId="{A1B73498-4876-4A66-8FBF-7CEB167E8936}" srcOrd="1" destOrd="0" presId="urn:microsoft.com/office/officeart/2005/8/layout/vList5"/>
    <dgm:cxn modelId="{24CFF73F-942D-49A6-9947-B9A02DDBB9BD}" type="presParOf" srcId="{1605A318-4EE6-41A2-89A3-68E3CEBA8011}" destId="{2829B6B3-B1C2-4232-BFFF-7E86587A6D29}" srcOrd="2" destOrd="0" presId="urn:microsoft.com/office/officeart/2005/8/layout/vList5"/>
    <dgm:cxn modelId="{3E556453-F151-4576-9B06-5E83F3BB4398}" type="presParOf" srcId="{2829B6B3-B1C2-4232-BFFF-7E86587A6D29}" destId="{A10101C4-9302-4AF8-8451-D5752F4F1A5C}" srcOrd="0" destOrd="0" presId="urn:microsoft.com/office/officeart/2005/8/layout/vList5"/>
    <dgm:cxn modelId="{A6512E2E-F314-4446-BCFA-DF2AC4E29824}" type="presParOf" srcId="{2829B6B3-B1C2-4232-BFFF-7E86587A6D29}" destId="{2EA9778E-154A-4E8A-8CBF-9784389FD067}" srcOrd="1" destOrd="0" presId="urn:microsoft.com/office/officeart/2005/8/layout/vList5"/>
    <dgm:cxn modelId="{265104FA-F264-4ED9-ACF2-75C624889BC3}" type="presParOf" srcId="{1605A318-4EE6-41A2-89A3-68E3CEBA8011}" destId="{E3F04B21-FC00-47D3-973F-2A25FEB6E528}" srcOrd="3" destOrd="0" presId="urn:microsoft.com/office/officeart/2005/8/layout/vList5"/>
    <dgm:cxn modelId="{4D4295DB-C5E2-4D25-9701-1C3660B0767B}" type="presParOf" srcId="{1605A318-4EE6-41A2-89A3-68E3CEBA8011}" destId="{94A257F3-11E1-4849-B359-9697BB01D405}" srcOrd="4" destOrd="0" presId="urn:microsoft.com/office/officeart/2005/8/layout/vList5"/>
    <dgm:cxn modelId="{DFBC299E-F6B8-4931-A828-48294EA6F7D7}" type="presParOf" srcId="{94A257F3-11E1-4849-B359-9697BB01D405}" destId="{5C8FBA12-775B-4281-A4CC-4AD92F2DF0F2}" srcOrd="0" destOrd="0" presId="urn:microsoft.com/office/officeart/2005/8/layout/vList5"/>
    <dgm:cxn modelId="{00C5E928-CCB6-4A08-BA5D-B67EB9D268FA}" type="presParOf" srcId="{94A257F3-11E1-4849-B359-9697BB01D405}" destId="{3803A6BE-A844-4585-86C0-A12AD048C9F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F12F02-5458-464B-8F92-BD2C17D28E79}" type="doc">
      <dgm:prSet loTypeId="urn:microsoft.com/office/officeart/2005/8/layout/vList5" loCatId="list" qsTypeId="urn:microsoft.com/office/officeart/2005/8/quickstyle/3d2" qsCatId="3D" csTypeId="urn:microsoft.com/office/officeart/2005/8/colors/colorful2" csCatId="colorful" phldr="1"/>
      <dgm:spPr/>
      <dgm:t>
        <a:bodyPr/>
        <a:lstStyle/>
        <a:p>
          <a:endParaRPr lang="en-US"/>
        </a:p>
      </dgm:t>
    </dgm:pt>
    <dgm:pt modelId="{F3A6E7BA-ECF3-4B3D-859F-BB415DA8FC0C}">
      <dgm:prSet phldrT="[Text]"/>
      <dgm:spPr/>
      <dgm:t>
        <a:bodyPr/>
        <a:lstStyle/>
        <a:p>
          <a:r>
            <a:rPr lang="en-US" dirty="0" smtClean="0"/>
            <a:t>State size and indexing</a:t>
          </a:r>
          <a:endParaRPr lang="en-US" dirty="0"/>
        </a:p>
      </dgm:t>
    </dgm:pt>
    <dgm:pt modelId="{FD1F5CFD-405E-4A9F-9B3D-A279C643C433}" type="parTrans" cxnId="{8C2867FE-4792-4CCF-992E-0A314909B2F4}">
      <dgm:prSet/>
      <dgm:spPr/>
      <dgm:t>
        <a:bodyPr/>
        <a:lstStyle/>
        <a:p>
          <a:endParaRPr lang="en-US"/>
        </a:p>
      </dgm:t>
    </dgm:pt>
    <dgm:pt modelId="{2018E4E6-4BA4-4B4B-A1C0-5CB0BD461076}" type="sibTrans" cxnId="{8C2867FE-4792-4CCF-992E-0A314909B2F4}">
      <dgm:prSet/>
      <dgm:spPr/>
      <dgm:t>
        <a:bodyPr/>
        <a:lstStyle/>
        <a:p>
          <a:endParaRPr lang="en-US"/>
        </a:p>
      </dgm:t>
    </dgm:pt>
    <dgm:pt modelId="{6AD7A15C-E01B-446F-9E2B-A9A9FFBEA455}">
      <dgm:prSet phldrT="[Text]"/>
      <dgm:spPr/>
      <dgm:t>
        <a:bodyPr/>
        <a:lstStyle/>
        <a:p>
          <a:r>
            <a:rPr lang="en-US" dirty="0" err="1" smtClean="0"/>
            <a:t>setOffset</a:t>
          </a:r>
          <a:r>
            <a:rPr lang="en-US" dirty="0" smtClean="0"/>
            <a:t>, </a:t>
          </a:r>
          <a:r>
            <a:rPr lang="en-US" b="0" dirty="0" err="1" smtClean="0"/>
            <a:t>setOffsets</a:t>
          </a:r>
          <a:r>
            <a:rPr lang="en-US" dirty="0" smtClean="0"/>
            <a:t>, </a:t>
          </a:r>
          <a:r>
            <a:rPr lang="en-US" dirty="0" err="1" smtClean="0"/>
            <a:t>setRootOffset</a:t>
          </a:r>
          <a:r>
            <a:rPr lang="en-US" dirty="0" smtClean="0"/>
            <a:t>, </a:t>
          </a:r>
          <a:r>
            <a:rPr lang="en-US" dirty="0" err="1" smtClean="0"/>
            <a:t>setParamOffset,setDiffOffset</a:t>
          </a:r>
          <a:r>
            <a:rPr lang="en-US" dirty="0" smtClean="0"/>
            <a:t>, </a:t>
          </a:r>
          <a:r>
            <a:rPr lang="en-US" dirty="0" err="1" smtClean="0"/>
            <a:t>setAlgOffset</a:t>
          </a:r>
          <a:r>
            <a:rPr lang="en-US" dirty="0" smtClean="0"/>
            <a:t>, </a:t>
          </a:r>
          <a:endParaRPr lang="en-US" dirty="0"/>
        </a:p>
      </dgm:t>
    </dgm:pt>
    <dgm:pt modelId="{9D5C763B-64AA-462B-82F2-53384A12ADAE}" type="parTrans" cxnId="{7CD64183-90D9-4C4A-B171-20254AE3B9BD}">
      <dgm:prSet/>
      <dgm:spPr/>
      <dgm:t>
        <a:bodyPr/>
        <a:lstStyle/>
        <a:p>
          <a:endParaRPr lang="en-US"/>
        </a:p>
      </dgm:t>
    </dgm:pt>
    <dgm:pt modelId="{6DC0113A-6C39-4E48-AB67-C343FC8DE379}" type="sibTrans" cxnId="{7CD64183-90D9-4C4A-B171-20254AE3B9BD}">
      <dgm:prSet/>
      <dgm:spPr/>
      <dgm:t>
        <a:bodyPr/>
        <a:lstStyle/>
        <a:p>
          <a:endParaRPr lang="en-US"/>
        </a:p>
      </dgm:t>
    </dgm:pt>
    <dgm:pt modelId="{8E176212-A27D-4BFB-A4C1-83ACCE8EA94C}">
      <dgm:prSet phldrT="[Text]"/>
      <dgm:spPr/>
      <dgm:t>
        <a:bodyPr/>
        <a:lstStyle/>
        <a:p>
          <a:r>
            <a:rPr lang="en-US" dirty="0" smtClean="0"/>
            <a:t>Solution information</a:t>
          </a:r>
          <a:endParaRPr lang="en-US" dirty="0"/>
        </a:p>
      </dgm:t>
    </dgm:pt>
    <dgm:pt modelId="{A48A9665-1CE4-47F3-85B6-6D8BCE65C7B6}" type="parTrans" cxnId="{939B00A9-D4E2-43B1-80FE-4BED4C5BD6FE}">
      <dgm:prSet/>
      <dgm:spPr/>
      <dgm:t>
        <a:bodyPr/>
        <a:lstStyle/>
        <a:p>
          <a:endParaRPr lang="en-US"/>
        </a:p>
      </dgm:t>
    </dgm:pt>
    <dgm:pt modelId="{1C432CFD-E4BF-43F5-82C5-EDE8F9D88CF7}" type="sibTrans" cxnId="{939B00A9-D4E2-43B1-80FE-4BED4C5BD6FE}">
      <dgm:prSet/>
      <dgm:spPr/>
      <dgm:t>
        <a:bodyPr/>
        <a:lstStyle/>
        <a:p>
          <a:endParaRPr lang="en-US"/>
        </a:p>
      </dgm:t>
    </dgm:pt>
    <dgm:pt modelId="{CDE632DB-FA1E-4D36-B11E-D81991EEB2BF}">
      <dgm:prSet phldrT="[Text]"/>
      <dgm:spPr/>
      <dgm:t>
        <a:bodyPr/>
        <a:lstStyle/>
        <a:p>
          <a:r>
            <a:rPr lang="en-US" dirty="0" err="1" smtClean="0"/>
            <a:t>getState</a:t>
          </a:r>
          <a:r>
            <a:rPr lang="en-US" dirty="0" smtClean="0"/>
            <a:t>, </a:t>
          </a:r>
          <a:r>
            <a:rPr lang="en-US" dirty="0" err="1" smtClean="0"/>
            <a:t>setState</a:t>
          </a:r>
          <a:r>
            <a:rPr lang="en-US" dirty="0" smtClean="0"/>
            <a:t>, guess</a:t>
          </a:r>
          <a:endParaRPr lang="en-US" dirty="0"/>
        </a:p>
      </dgm:t>
    </dgm:pt>
    <dgm:pt modelId="{E2EBC621-8D09-4886-8DBA-CF804D3A057A}" type="parTrans" cxnId="{2FC738BA-9F5F-4E30-9B04-0B64B46D76D4}">
      <dgm:prSet/>
      <dgm:spPr/>
      <dgm:t>
        <a:bodyPr/>
        <a:lstStyle/>
        <a:p>
          <a:endParaRPr lang="en-US"/>
        </a:p>
      </dgm:t>
    </dgm:pt>
    <dgm:pt modelId="{97AF920F-0AB3-4401-8CA8-821B165CC46B}" type="sibTrans" cxnId="{2FC738BA-9F5F-4E30-9B04-0B64B46D76D4}">
      <dgm:prSet/>
      <dgm:spPr/>
      <dgm:t>
        <a:bodyPr/>
        <a:lstStyle/>
        <a:p>
          <a:endParaRPr lang="en-US"/>
        </a:p>
      </dgm:t>
    </dgm:pt>
    <dgm:pt modelId="{ED2608FA-8E44-4C21-932A-277B6543B47F}">
      <dgm:prSet phldrT="[Text]"/>
      <dgm:spPr/>
      <dgm:t>
        <a:bodyPr/>
        <a:lstStyle/>
        <a:p>
          <a:r>
            <a:rPr lang="en-US" dirty="0" smtClean="0"/>
            <a:t>Object management</a:t>
          </a:r>
          <a:endParaRPr lang="en-US" dirty="0"/>
        </a:p>
      </dgm:t>
    </dgm:pt>
    <dgm:pt modelId="{2E9D382B-58F7-480D-A599-215D1B1DE5EB}" type="parTrans" cxnId="{56BC6B67-02BA-428B-946D-4052286A6161}">
      <dgm:prSet/>
      <dgm:spPr/>
      <dgm:t>
        <a:bodyPr/>
        <a:lstStyle/>
        <a:p>
          <a:endParaRPr lang="en-US"/>
        </a:p>
      </dgm:t>
    </dgm:pt>
    <dgm:pt modelId="{0C9F5B43-161B-4108-85A9-A78128A8B487}" type="sibTrans" cxnId="{56BC6B67-02BA-428B-946D-4052286A6161}">
      <dgm:prSet/>
      <dgm:spPr/>
      <dgm:t>
        <a:bodyPr/>
        <a:lstStyle/>
        <a:p>
          <a:endParaRPr lang="en-US"/>
        </a:p>
      </dgm:t>
    </dgm:pt>
    <dgm:pt modelId="{A0EC46A0-979F-4335-A4A5-895083C8278A}">
      <dgm:prSet phldrT="[Text]"/>
      <dgm:spPr/>
      <dgm:t>
        <a:bodyPr/>
        <a:lstStyle/>
        <a:p>
          <a:r>
            <a:rPr lang="en-US" dirty="0" err="1" smtClean="0"/>
            <a:t>IsArmed</a:t>
          </a:r>
          <a:r>
            <a:rPr lang="en-US" dirty="0" smtClean="0"/>
            <a:t>*, </a:t>
          </a:r>
          <a:r>
            <a:rPr lang="en-US" dirty="0" err="1" smtClean="0"/>
            <a:t>isConnected</a:t>
          </a:r>
          <a:r>
            <a:rPr lang="en-US" dirty="0" smtClean="0"/>
            <a:t>, </a:t>
          </a:r>
          <a:endParaRPr lang="en-US" dirty="0"/>
        </a:p>
      </dgm:t>
    </dgm:pt>
    <dgm:pt modelId="{9852F0E9-B38C-4B9B-8B04-B37F6427A72F}" type="parTrans" cxnId="{5D0D9450-00C5-4B32-82C8-833F522AEA4C}">
      <dgm:prSet/>
      <dgm:spPr/>
      <dgm:t>
        <a:bodyPr/>
        <a:lstStyle/>
        <a:p>
          <a:endParaRPr lang="en-US"/>
        </a:p>
      </dgm:t>
    </dgm:pt>
    <dgm:pt modelId="{354EEAA9-8146-4095-BA99-08DF1E457470}" type="sibTrans" cxnId="{5D0D9450-00C5-4B32-82C8-833F522AEA4C}">
      <dgm:prSet/>
      <dgm:spPr/>
      <dgm:t>
        <a:bodyPr/>
        <a:lstStyle/>
        <a:p>
          <a:endParaRPr lang="en-US"/>
        </a:p>
      </dgm:t>
    </dgm:pt>
    <dgm:pt modelId="{CF42820E-C658-4BA7-9782-550B0266BAC8}">
      <dgm:prSet phldrT="[Text]"/>
      <dgm:spPr/>
      <dgm:t>
        <a:bodyPr/>
        <a:lstStyle/>
        <a:p>
          <a:endParaRPr lang="en-US" dirty="0"/>
        </a:p>
      </dgm:t>
    </dgm:pt>
    <dgm:pt modelId="{0502B178-9D51-4CCD-BC3D-C8E557301621}" type="parTrans" cxnId="{9CBC2BB8-2EE0-426C-B676-BF15EAFA2451}">
      <dgm:prSet/>
      <dgm:spPr/>
      <dgm:t>
        <a:bodyPr/>
        <a:lstStyle/>
        <a:p>
          <a:endParaRPr lang="en-US"/>
        </a:p>
      </dgm:t>
    </dgm:pt>
    <dgm:pt modelId="{EAC6D563-F124-4BF5-B478-102ACBB65082}" type="sibTrans" cxnId="{9CBC2BB8-2EE0-426C-B676-BF15EAFA2451}">
      <dgm:prSet/>
      <dgm:spPr/>
      <dgm:t>
        <a:bodyPr/>
        <a:lstStyle/>
        <a:p>
          <a:endParaRPr lang="en-US"/>
        </a:p>
      </dgm:t>
    </dgm:pt>
    <dgm:pt modelId="{98087A44-889B-49D8-BBA5-8E58216A8D29}">
      <dgm:prSet phldrT="[Text]"/>
      <dgm:spPr/>
      <dgm:t>
        <a:bodyPr/>
        <a:lstStyle/>
        <a:p>
          <a:r>
            <a:rPr lang="en-US" dirty="0" err="1" smtClean="0"/>
            <a:t>Statesize</a:t>
          </a:r>
          <a:r>
            <a:rPr lang="en-US" dirty="0" smtClean="0"/>
            <a:t>*,</a:t>
          </a:r>
          <a:r>
            <a:rPr lang="en-US" dirty="0" err="1" smtClean="0"/>
            <a:t>algsize</a:t>
          </a:r>
          <a:r>
            <a:rPr lang="en-US" dirty="0" smtClean="0"/>
            <a:t>*,</a:t>
          </a:r>
          <a:r>
            <a:rPr lang="en-US" dirty="0" err="1" smtClean="0"/>
            <a:t>diffsize</a:t>
          </a:r>
          <a:r>
            <a:rPr lang="en-US" dirty="0" smtClean="0"/>
            <a:t>*, </a:t>
          </a:r>
          <a:r>
            <a:rPr lang="en-US" dirty="0" err="1" smtClean="0"/>
            <a:t>voltageStateCount</a:t>
          </a:r>
          <a:r>
            <a:rPr lang="en-US" dirty="0" smtClean="0"/>
            <a:t>*, </a:t>
          </a:r>
          <a:r>
            <a:rPr lang="en-US" dirty="0" err="1" smtClean="0"/>
            <a:t>angleStateCount</a:t>
          </a:r>
          <a:r>
            <a:rPr lang="en-US" dirty="0" smtClean="0"/>
            <a:t>*, </a:t>
          </a:r>
          <a:r>
            <a:rPr lang="en-US" dirty="0" err="1" smtClean="0"/>
            <a:t>jacSize</a:t>
          </a:r>
          <a:r>
            <a:rPr lang="en-US" dirty="0" smtClean="0"/>
            <a:t>*, </a:t>
          </a:r>
          <a:r>
            <a:rPr lang="en-US" dirty="0" err="1" smtClean="0"/>
            <a:t>rootSize</a:t>
          </a:r>
          <a:r>
            <a:rPr lang="en-US" dirty="0" smtClean="0"/>
            <a:t>*, </a:t>
          </a:r>
          <a:r>
            <a:rPr lang="en-US" dirty="0" err="1" smtClean="0"/>
            <a:t>paramSize</a:t>
          </a:r>
          <a:r>
            <a:rPr lang="en-US" dirty="0" smtClean="0"/>
            <a:t>*,</a:t>
          </a:r>
          <a:endParaRPr lang="en-US" dirty="0"/>
        </a:p>
      </dgm:t>
    </dgm:pt>
    <dgm:pt modelId="{7AFD7E1E-00B7-45A8-B5FA-EBD442D85C61}" type="parTrans" cxnId="{27A8738A-C29F-4C93-B628-8434428D0E31}">
      <dgm:prSet/>
      <dgm:spPr/>
      <dgm:t>
        <a:bodyPr/>
        <a:lstStyle/>
        <a:p>
          <a:endParaRPr lang="en-US"/>
        </a:p>
      </dgm:t>
    </dgm:pt>
    <dgm:pt modelId="{A6723FF7-BB78-44A8-B4C4-9817A0EE3686}" type="sibTrans" cxnId="{27A8738A-C29F-4C93-B628-8434428D0E31}">
      <dgm:prSet/>
      <dgm:spPr/>
      <dgm:t>
        <a:bodyPr/>
        <a:lstStyle/>
        <a:p>
          <a:endParaRPr lang="en-US"/>
        </a:p>
      </dgm:t>
    </dgm:pt>
    <dgm:pt modelId="{AEF18E6C-CCA3-44DC-891F-AAD10BD756D5}">
      <dgm:prSet phldrT="[Text]"/>
      <dgm:spPr/>
      <dgm:t>
        <a:bodyPr/>
        <a:lstStyle/>
        <a:p>
          <a:r>
            <a:rPr lang="en-US" dirty="0" err="1" smtClean="0"/>
            <a:t>isLoaded</a:t>
          </a:r>
          <a:r>
            <a:rPr lang="en-US" dirty="0" smtClean="0"/>
            <a:t>*, </a:t>
          </a:r>
          <a:r>
            <a:rPr lang="en-US" dirty="0" err="1" smtClean="0"/>
            <a:t>loadSize</a:t>
          </a:r>
          <a:r>
            <a:rPr lang="en-US" dirty="0" smtClean="0"/>
            <a:t>, </a:t>
          </a:r>
          <a:r>
            <a:rPr lang="en-US" dirty="0" err="1" smtClean="0"/>
            <a:t>loadSizesSub</a:t>
          </a:r>
          <a:r>
            <a:rPr lang="en-US" dirty="0" smtClean="0"/>
            <a:t>*  </a:t>
          </a:r>
          <a:endParaRPr lang="en-US" dirty="0"/>
        </a:p>
      </dgm:t>
    </dgm:pt>
    <dgm:pt modelId="{127F12FB-A394-4C41-A4DD-0A034B9CC427}" type="parTrans" cxnId="{E4400F8B-688C-42A9-9E1C-C23AB4708951}">
      <dgm:prSet/>
      <dgm:spPr/>
      <dgm:t>
        <a:bodyPr/>
        <a:lstStyle/>
        <a:p>
          <a:endParaRPr lang="en-US"/>
        </a:p>
      </dgm:t>
    </dgm:pt>
    <dgm:pt modelId="{A56A45C4-5D01-4634-B3CF-6F7731B3530A}" type="sibTrans" cxnId="{E4400F8B-688C-42A9-9E1C-C23AB4708951}">
      <dgm:prSet/>
      <dgm:spPr/>
      <dgm:t>
        <a:bodyPr/>
        <a:lstStyle/>
        <a:p>
          <a:endParaRPr lang="en-US"/>
        </a:p>
      </dgm:t>
    </dgm:pt>
    <dgm:pt modelId="{C6568331-6083-45A2-B76D-F7503FEB50A7}">
      <dgm:prSet phldrT="[Text]"/>
      <dgm:spPr/>
      <dgm:t>
        <a:bodyPr/>
        <a:lstStyle/>
        <a:p>
          <a:r>
            <a:rPr lang="en-US" dirty="0" err="1" smtClean="0"/>
            <a:t>setupPFlowFlags</a:t>
          </a:r>
          <a:r>
            <a:rPr lang="en-US" dirty="0" smtClean="0"/>
            <a:t>*, </a:t>
          </a:r>
          <a:r>
            <a:rPr lang="en-US" dirty="0" err="1" smtClean="0"/>
            <a:t>setupDynFlags</a:t>
          </a:r>
          <a:r>
            <a:rPr lang="en-US" dirty="0" smtClean="0"/>
            <a:t>*,  </a:t>
          </a:r>
          <a:r>
            <a:rPr lang="en-US" dirty="0" err="1" smtClean="0"/>
            <a:t>updateFlags</a:t>
          </a:r>
          <a:r>
            <a:rPr lang="en-US" dirty="0" smtClean="0"/>
            <a:t> </a:t>
          </a:r>
          <a:endParaRPr lang="en-US" dirty="0"/>
        </a:p>
      </dgm:t>
    </dgm:pt>
    <dgm:pt modelId="{7F19A59A-007D-43EB-AA96-F556E1E2CFAE}" type="parTrans" cxnId="{452BDB79-A1CA-46A9-B4CC-D983B6559C0A}">
      <dgm:prSet/>
      <dgm:spPr/>
      <dgm:t>
        <a:bodyPr/>
        <a:lstStyle/>
        <a:p>
          <a:endParaRPr lang="en-US"/>
        </a:p>
      </dgm:t>
    </dgm:pt>
    <dgm:pt modelId="{15C725C8-7285-4372-8139-69889837F421}" type="sibTrans" cxnId="{452BDB79-A1CA-46A9-B4CC-D983B6559C0A}">
      <dgm:prSet/>
      <dgm:spPr/>
      <dgm:t>
        <a:bodyPr/>
        <a:lstStyle/>
        <a:p>
          <a:endParaRPr lang="en-US"/>
        </a:p>
      </dgm:t>
    </dgm:pt>
    <dgm:pt modelId="{0607B19A-A344-44D8-9AFF-21B62E72541B}">
      <dgm:prSet phldrT="[Text]"/>
      <dgm:spPr/>
      <dgm:t>
        <a:bodyPr/>
        <a:lstStyle/>
        <a:p>
          <a:r>
            <a:rPr lang="en-US" dirty="0" err="1" smtClean="0"/>
            <a:t>getVariableType</a:t>
          </a:r>
          <a:r>
            <a:rPr lang="en-US" dirty="0" smtClean="0"/>
            <a:t>, </a:t>
          </a:r>
          <a:r>
            <a:rPr lang="en-US" dirty="0" err="1" smtClean="0"/>
            <a:t>getTols</a:t>
          </a:r>
          <a:r>
            <a:rPr lang="en-US" dirty="0" smtClean="0"/>
            <a:t>, </a:t>
          </a:r>
          <a:r>
            <a:rPr lang="en-US" dirty="0" err="1" smtClean="0"/>
            <a:t>getConstraints</a:t>
          </a:r>
          <a:endParaRPr lang="en-US" dirty="0"/>
        </a:p>
      </dgm:t>
    </dgm:pt>
    <dgm:pt modelId="{F0137773-FC26-4238-B212-F4BF5ADA2699}" type="parTrans" cxnId="{678C3C22-7D36-4E40-B062-954E736B2936}">
      <dgm:prSet/>
      <dgm:spPr/>
      <dgm:t>
        <a:bodyPr/>
        <a:lstStyle/>
        <a:p>
          <a:endParaRPr lang="en-US"/>
        </a:p>
      </dgm:t>
    </dgm:pt>
    <dgm:pt modelId="{607942AB-C915-492A-B08B-0DCF188C6D16}" type="sibTrans" cxnId="{678C3C22-7D36-4E40-B062-954E736B2936}">
      <dgm:prSet/>
      <dgm:spPr/>
      <dgm:t>
        <a:bodyPr/>
        <a:lstStyle/>
        <a:p>
          <a:endParaRPr lang="en-US"/>
        </a:p>
      </dgm:t>
    </dgm:pt>
    <dgm:pt modelId="{8985011B-8949-47B2-9178-8D0877D93052}">
      <dgm:prSet phldrT="[Text]"/>
      <dgm:spPr/>
      <dgm:t>
        <a:bodyPr/>
        <a:lstStyle/>
        <a:p>
          <a:r>
            <a:rPr lang="en-US" dirty="0" err="1" smtClean="0"/>
            <a:t>getStateNames</a:t>
          </a:r>
          <a:endParaRPr lang="en-US" dirty="0"/>
        </a:p>
      </dgm:t>
    </dgm:pt>
    <dgm:pt modelId="{23EA1E16-38A4-4D65-A566-1E061AA69D83}" type="parTrans" cxnId="{A66B27FC-8535-42A0-85DE-6CAF75F7AC6B}">
      <dgm:prSet/>
      <dgm:spPr/>
    </dgm:pt>
    <dgm:pt modelId="{4D064D50-1116-42D1-9BBB-79A82C347FE2}" type="sibTrans" cxnId="{A66B27FC-8535-42A0-85DE-6CAF75F7AC6B}">
      <dgm:prSet/>
      <dgm:spPr/>
    </dgm:pt>
    <dgm:pt modelId="{1605A318-4EE6-41A2-89A3-68E3CEBA8011}" type="pres">
      <dgm:prSet presAssocID="{FDF12F02-5458-464B-8F92-BD2C17D28E79}" presName="Name0" presStyleCnt="0">
        <dgm:presLayoutVars>
          <dgm:dir/>
          <dgm:animLvl val="lvl"/>
          <dgm:resizeHandles val="exact"/>
        </dgm:presLayoutVars>
      </dgm:prSet>
      <dgm:spPr/>
      <dgm:t>
        <a:bodyPr/>
        <a:lstStyle/>
        <a:p>
          <a:endParaRPr lang="en-US"/>
        </a:p>
      </dgm:t>
    </dgm:pt>
    <dgm:pt modelId="{7DF29553-BE23-4FE4-8059-D51E34BADB2F}" type="pres">
      <dgm:prSet presAssocID="{F3A6E7BA-ECF3-4B3D-859F-BB415DA8FC0C}" presName="linNode" presStyleCnt="0"/>
      <dgm:spPr/>
    </dgm:pt>
    <dgm:pt modelId="{F3DD4884-581B-4893-A4D2-8890DBDF849D}" type="pres">
      <dgm:prSet presAssocID="{F3A6E7BA-ECF3-4B3D-859F-BB415DA8FC0C}" presName="parentText" presStyleLbl="node1" presStyleIdx="0" presStyleCnt="3">
        <dgm:presLayoutVars>
          <dgm:chMax val="1"/>
          <dgm:bulletEnabled val="1"/>
        </dgm:presLayoutVars>
      </dgm:prSet>
      <dgm:spPr/>
      <dgm:t>
        <a:bodyPr/>
        <a:lstStyle/>
        <a:p>
          <a:endParaRPr lang="en-US"/>
        </a:p>
      </dgm:t>
    </dgm:pt>
    <dgm:pt modelId="{8A4D5275-5D19-4F33-9D05-5B8AD30A3DD7}" type="pres">
      <dgm:prSet presAssocID="{F3A6E7BA-ECF3-4B3D-859F-BB415DA8FC0C}" presName="descendantText" presStyleLbl="alignAccFollowNode1" presStyleIdx="0" presStyleCnt="3">
        <dgm:presLayoutVars>
          <dgm:bulletEnabled val="1"/>
        </dgm:presLayoutVars>
      </dgm:prSet>
      <dgm:spPr/>
      <dgm:t>
        <a:bodyPr/>
        <a:lstStyle/>
        <a:p>
          <a:endParaRPr lang="en-US"/>
        </a:p>
      </dgm:t>
    </dgm:pt>
    <dgm:pt modelId="{A1B73498-4876-4A66-8FBF-7CEB167E8936}" type="pres">
      <dgm:prSet presAssocID="{2018E4E6-4BA4-4B4B-A1C0-5CB0BD461076}" presName="sp" presStyleCnt="0"/>
      <dgm:spPr/>
    </dgm:pt>
    <dgm:pt modelId="{2829B6B3-B1C2-4232-BFFF-7E86587A6D29}" type="pres">
      <dgm:prSet presAssocID="{8E176212-A27D-4BFB-A4C1-83ACCE8EA94C}" presName="linNode" presStyleCnt="0"/>
      <dgm:spPr/>
    </dgm:pt>
    <dgm:pt modelId="{A10101C4-9302-4AF8-8451-D5752F4F1A5C}" type="pres">
      <dgm:prSet presAssocID="{8E176212-A27D-4BFB-A4C1-83ACCE8EA94C}" presName="parentText" presStyleLbl="node1" presStyleIdx="1" presStyleCnt="3">
        <dgm:presLayoutVars>
          <dgm:chMax val="1"/>
          <dgm:bulletEnabled val="1"/>
        </dgm:presLayoutVars>
      </dgm:prSet>
      <dgm:spPr/>
      <dgm:t>
        <a:bodyPr/>
        <a:lstStyle/>
        <a:p>
          <a:endParaRPr lang="en-US"/>
        </a:p>
      </dgm:t>
    </dgm:pt>
    <dgm:pt modelId="{2EA9778E-154A-4E8A-8CBF-9784389FD067}" type="pres">
      <dgm:prSet presAssocID="{8E176212-A27D-4BFB-A4C1-83ACCE8EA94C}" presName="descendantText" presStyleLbl="alignAccFollowNode1" presStyleIdx="1" presStyleCnt="3">
        <dgm:presLayoutVars>
          <dgm:bulletEnabled val="1"/>
        </dgm:presLayoutVars>
      </dgm:prSet>
      <dgm:spPr/>
      <dgm:t>
        <a:bodyPr/>
        <a:lstStyle/>
        <a:p>
          <a:endParaRPr lang="en-US"/>
        </a:p>
      </dgm:t>
    </dgm:pt>
    <dgm:pt modelId="{E3F04B21-FC00-47D3-973F-2A25FEB6E528}" type="pres">
      <dgm:prSet presAssocID="{1C432CFD-E4BF-43F5-82C5-EDE8F9D88CF7}" presName="sp" presStyleCnt="0"/>
      <dgm:spPr/>
    </dgm:pt>
    <dgm:pt modelId="{94A257F3-11E1-4849-B359-9697BB01D405}" type="pres">
      <dgm:prSet presAssocID="{ED2608FA-8E44-4C21-932A-277B6543B47F}" presName="linNode" presStyleCnt="0"/>
      <dgm:spPr/>
    </dgm:pt>
    <dgm:pt modelId="{5C8FBA12-775B-4281-A4CC-4AD92F2DF0F2}" type="pres">
      <dgm:prSet presAssocID="{ED2608FA-8E44-4C21-932A-277B6543B47F}" presName="parentText" presStyleLbl="node1" presStyleIdx="2" presStyleCnt="3">
        <dgm:presLayoutVars>
          <dgm:chMax val="1"/>
          <dgm:bulletEnabled val="1"/>
        </dgm:presLayoutVars>
      </dgm:prSet>
      <dgm:spPr/>
      <dgm:t>
        <a:bodyPr/>
        <a:lstStyle/>
        <a:p>
          <a:endParaRPr lang="en-US"/>
        </a:p>
      </dgm:t>
    </dgm:pt>
    <dgm:pt modelId="{3803A6BE-A844-4585-86C0-A12AD048C9F7}" type="pres">
      <dgm:prSet presAssocID="{ED2608FA-8E44-4C21-932A-277B6543B47F}" presName="descendantText" presStyleLbl="alignAccFollowNode1" presStyleIdx="2" presStyleCnt="3">
        <dgm:presLayoutVars>
          <dgm:bulletEnabled val="1"/>
        </dgm:presLayoutVars>
      </dgm:prSet>
      <dgm:spPr/>
      <dgm:t>
        <a:bodyPr/>
        <a:lstStyle/>
        <a:p>
          <a:endParaRPr lang="en-US"/>
        </a:p>
      </dgm:t>
    </dgm:pt>
  </dgm:ptLst>
  <dgm:cxnLst>
    <dgm:cxn modelId="{E4400F8B-688C-42A9-9E1C-C23AB4708951}" srcId="{F3A6E7BA-ECF3-4B3D-859F-BB415DA8FC0C}" destId="{AEF18E6C-CCA3-44DC-891F-AAD10BD756D5}" srcOrd="2" destOrd="0" parTransId="{127F12FB-A394-4C41-A4DD-0A034B9CC427}" sibTransId="{A56A45C4-5D01-4634-B3CF-6F7731B3530A}"/>
    <dgm:cxn modelId="{939B00A9-D4E2-43B1-80FE-4BED4C5BD6FE}" srcId="{FDF12F02-5458-464B-8F92-BD2C17D28E79}" destId="{8E176212-A27D-4BFB-A4C1-83ACCE8EA94C}" srcOrd="1" destOrd="0" parTransId="{A48A9665-1CE4-47F3-85B6-6D8BCE65C7B6}" sibTransId="{1C432CFD-E4BF-43F5-82C5-EDE8F9D88CF7}"/>
    <dgm:cxn modelId="{8C2867FE-4792-4CCF-992E-0A314909B2F4}" srcId="{FDF12F02-5458-464B-8F92-BD2C17D28E79}" destId="{F3A6E7BA-ECF3-4B3D-859F-BB415DA8FC0C}" srcOrd="0" destOrd="0" parTransId="{FD1F5CFD-405E-4A9F-9B3D-A279C643C433}" sibTransId="{2018E4E6-4BA4-4B4B-A1C0-5CB0BD461076}"/>
    <dgm:cxn modelId="{9CBC2BB8-2EE0-426C-B676-BF15EAFA2451}" srcId="{F3A6E7BA-ECF3-4B3D-859F-BB415DA8FC0C}" destId="{CF42820E-C658-4BA7-9782-550B0266BAC8}" srcOrd="3" destOrd="0" parTransId="{0502B178-9D51-4CCD-BC3D-C8E557301621}" sibTransId="{EAC6D563-F124-4BF5-B478-102ACBB65082}"/>
    <dgm:cxn modelId="{EFE67134-EB71-4327-B2A9-2F605B8D4798}" type="presOf" srcId="{CF42820E-C658-4BA7-9782-550B0266BAC8}" destId="{8A4D5275-5D19-4F33-9D05-5B8AD30A3DD7}" srcOrd="0" destOrd="3" presId="urn:microsoft.com/office/officeart/2005/8/layout/vList5"/>
    <dgm:cxn modelId="{69170FA6-6473-4F58-8C7F-13AF942E5B0B}" type="presOf" srcId="{8985011B-8949-47B2-9178-8D0877D93052}" destId="{2EA9778E-154A-4E8A-8CBF-9784389FD067}" srcOrd="0" destOrd="2" presId="urn:microsoft.com/office/officeart/2005/8/layout/vList5"/>
    <dgm:cxn modelId="{5279C274-E669-442F-A69E-4608980496F6}" type="presOf" srcId="{CDE632DB-FA1E-4D36-B11E-D81991EEB2BF}" destId="{2EA9778E-154A-4E8A-8CBF-9784389FD067}" srcOrd="0" destOrd="0" presId="urn:microsoft.com/office/officeart/2005/8/layout/vList5"/>
    <dgm:cxn modelId="{5D0D9450-00C5-4B32-82C8-833F522AEA4C}" srcId="{ED2608FA-8E44-4C21-932A-277B6543B47F}" destId="{A0EC46A0-979F-4335-A4A5-895083C8278A}" srcOrd="0" destOrd="0" parTransId="{9852F0E9-B38C-4B9B-8B04-B37F6427A72F}" sibTransId="{354EEAA9-8146-4095-BA99-08DF1E457470}"/>
    <dgm:cxn modelId="{A66B27FC-8535-42A0-85DE-6CAF75F7AC6B}" srcId="{8E176212-A27D-4BFB-A4C1-83ACCE8EA94C}" destId="{8985011B-8949-47B2-9178-8D0877D93052}" srcOrd="2" destOrd="0" parTransId="{23EA1E16-38A4-4D65-A566-1E061AA69D83}" sibTransId="{4D064D50-1116-42D1-9BBB-79A82C347FE2}"/>
    <dgm:cxn modelId="{2FC738BA-9F5F-4E30-9B04-0B64B46D76D4}" srcId="{8E176212-A27D-4BFB-A4C1-83ACCE8EA94C}" destId="{CDE632DB-FA1E-4D36-B11E-D81991EEB2BF}" srcOrd="0" destOrd="0" parTransId="{E2EBC621-8D09-4886-8DBA-CF804D3A057A}" sibTransId="{97AF920F-0AB3-4401-8CA8-821B165CC46B}"/>
    <dgm:cxn modelId="{CEB9C543-B5C8-458B-A40A-C3DFFDEA47EB}" type="presOf" srcId="{A0EC46A0-979F-4335-A4A5-895083C8278A}" destId="{3803A6BE-A844-4585-86C0-A12AD048C9F7}" srcOrd="0" destOrd="0" presId="urn:microsoft.com/office/officeart/2005/8/layout/vList5"/>
    <dgm:cxn modelId="{D8E76169-5D79-497D-A4D1-52ED26722508}" type="presOf" srcId="{8E176212-A27D-4BFB-A4C1-83ACCE8EA94C}" destId="{A10101C4-9302-4AF8-8451-D5752F4F1A5C}" srcOrd="0" destOrd="0" presId="urn:microsoft.com/office/officeart/2005/8/layout/vList5"/>
    <dgm:cxn modelId="{02CFCA33-130F-4094-917F-B509D422DE85}" type="presOf" srcId="{ED2608FA-8E44-4C21-932A-277B6543B47F}" destId="{5C8FBA12-775B-4281-A4CC-4AD92F2DF0F2}" srcOrd="0" destOrd="0" presId="urn:microsoft.com/office/officeart/2005/8/layout/vList5"/>
    <dgm:cxn modelId="{56BC6B67-02BA-428B-946D-4052286A6161}" srcId="{FDF12F02-5458-464B-8F92-BD2C17D28E79}" destId="{ED2608FA-8E44-4C21-932A-277B6543B47F}" srcOrd="2" destOrd="0" parTransId="{2E9D382B-58F7-480D-A599-215D1B1DE5EB}" sibTransId="{0C9F5B43-161B-4108-85A9-A78128A8B487}"/>
    <dgm:cxn modelId="{452BDB79-A1CA-46A9-B4CC-D983B6559C0A}" srcId="{ED2608FA-8E44-4C21-932A-277B6543B47F}" destId="{C6568331-6083-45A2-B76D-F7503FEB50A7}" srcOrd="1" destOrd="0" parTransId="{7F19A59A-007D-43EB-AA96-F556E1E2CFAE}" sibTransId="{15C725C8-7285-4372-8139-69889837F421}"/>
    <dgm:cxn modelId="{27A8738A-C29F-4C93-B628-8434428D0E31}" srcId="{F3A6E7BA-ECF3-4B3D-859F-BB415DA8FC0C}" destId="{98087A44-889B-49D8-BBA5-8E58216A8D29}" srcOrd="1" destOrd="0" parTransId="{7AFD7E1E-00B7-45A8-B5FA-EBD442D85C61}" sibTransId="{A6723FF7-BB78-44A8-B4C4-9817A0EE3686}"/>
    <dgm:cxn modelId="{7CD64183-90D9-4C4A-B171-20254AE3B9BD}" srcId="{F3A6E7BA-ECF3-4B3D-859F-BB415DA8FC0C}" destId="{6AD7A15C-E01B-446F-9E2B-A9A9FFBEA455}" srcOrd="0" destOrd="0" parTransId="{9D5C763B-64AA-462B-82F2-53384A12ADAE}" sibTransId="{6DC0113A-6C39-4E48-AB67-C343FC8DE379}"/>
    <dgm:cxn modelId="{FF05B0F6-F484-4665-95C6-56CE530E9A23}" type="presOf" srcId="{98087A44-889B-49D8-BBA5-8E58216A8D29}" destId="{8A4D5275-5D19-4F33-9D05-5B8AD30A3DD7}" srcOrd="0" destOrd="1" presId="urn:microsoft.com/office/officeart/2005/8/layout/vList5"/>
    <dgm:cxn modelId="{4DAEB91B-C1D4-4C6B-9BEF-A6B1761DC9C9}" type="presOf" srcId="{FDF12F02-5458-464B-8F92-BD2C17D28E79}" destId="{1605A318-4EE6-41A2-89A3-68E3CEBA8011}" srcOrd="0" destOrd="0" presId="urn:microsoft.com/office/officeart/2005/8/layout/vList5"/>
    <dgm:cxn modelId="{38353B50-B237-4503-99F8-8001B63D1CED}" type="presOf" srcId="{AEF18E6C-CCA3-44DC-891F-AAD10BD756D5}" destId="{8A4D5275-5D19-4F33-9D05-5B8AD30A3DD7}" srcOrd="0" destOrd="2" presId="urn:microsoft.com/office/officeart/2005/8/layout/vList5"/>
    <dgm:cxn modelId="{B4F41A37-A80D-4311-99E7-E4049499CD39}" type="presOf" srcId="{F3A6E7BA-ECF3-4B3D-859F-BB415DA8FC0C}" destId="{F3DD4884-581B-4893-A4D2-8890DBDF849D}" srcOrd="0" destOrd="0" presId="urn:microsoft.com/office/officeart/2005/8/layout/vList5"/>
    <dgm:cxn modelId="{678C3C22-7D36-4E40-B062-954E736B2936}" srcId="{8E176212-A27D-4BFB-A4C1-83ACCE8EA94C}" destId="{0607B19A-A344-44D8-9AFF-21B62E72541B}" srcOrd="1" destOrd="0" parTransId="{F0137773-FC26-4238-B212-F4BF5ADA2699}" sibTransId="{607942AB-C915-492A-B08B-0DCF188C6D16}"/>
    <dgm:cxn modelId="{8D2461AD-4186-4246-A5BA-D3C74A1A8F6F}" type="presOf" srcId="{0607B19A-A344-44D8-9AFF-21B62E72541B}" destId="{2EA9778E-154A-4E8A-8CBF-9784389FD067}" srcOrd="0" destOrd="1" presId="urn:microsoft.com/office/officeart/2005/8/layout/vList5"/>
    <dgm:cxn modelId="{DDC639F8-C4DA-4F78-83FB-A93D21ECC1E9}" type="presOf" srcId="{6AD7A15C-E01B-446F-9E2B-A9A9FFBEA455}" destId="{8A4D5275-5D19-4F33-9D05-5B8AD30A3DD7}" srcOrd="0" destOrd="0" presId="urn:microsoft.com/office/officeart/2005/8/layout/vList5"/>
    <dgm:cxn modelId="{ADAFC77B-5A75-4181-BBAC-A26D21D7979D}" type="presOf" srcId="{C6568331-6083-45A2-B76D-F7503FEB50A7}" destId="{3803A6BE-A844-4585-86C0-A12AD048C9F7}" srcOrd="0" destOrd="1" presId="urn:microsoft.com/office/officeart/2005/8/layout/vList5"/>
    <dgm:cxn modelId="{AD405001-1915-4048-AD37-001EB419F4BC}" type="presParOf" srcId="{1605A318-4EE6-41A2-89A3-68E3CEBA8011}" destId="{7DF29553-BE23-4FE4-8059-D51E34BADB2F}" srcOrd="0" destOrd="0" presId="urn:microsoft.com/office/officeart/2005/8/layout/vList5"/>
    <dgm:cxn modelId="{6A76F60D-51A4-4A84-9178-A0044C76F541}" type="presParOf" srcId="{7DF29553-BE23-4FE4-8059-D51E34BADB2F}" destId="{F3DD4884-581B-4893-A4D2-8890DBDF849D}" srcOrd="0" destOrd="0" presId="urn:microsoft.com/office/officeart/2005/8/layout/vList5"/>
    <dgm:cxn modelId="{EF1597D1-FB3E-4DF0-9BB5-02B20C3324C9}" type="presParOf" srcId="{7DF29553-BE23-4FE4-8059-D51E34BADB2F}" destId="{8A4D5275-5D19-4F33-9D05-5B8AD30A3DD7}" srcOrd="1" destOrd="0" presId="urn:microsoft.com/office/officeart/2005/8/layout/vList5"/>
    <dgm:cxn modelId="{050EB6B8-AA90-4A00-9305-8C25F94ECCA2}" type="presParOf" srcId="{1605A318-4EE6-41A2-89A3-68E3CEBA8011}" destId="{A1B73498-4876-4A66-8FBF-7CEB167E8936}" srcOrd="1" destOrd="0" presId="urn:microsoft.com/office/officeart/2005/8/layout/vList5"/>
    <dgm:cxn modelId="{ECC488E1-450F-47D0-A971-57975491CAD3}" type="presParOf" srcId="{1605A318-4EE6-41A2-89A3-68E3CEBA8011}" destId="{2829B6B3-B1C2-4232-BFFF-7E86587A6D29}" srcOrd="2" destOrd="0" presId="urn:microsoft.com/office/officeart/2005/8/layout/vList5"/>
    <dgm:cxn modelId="{C4CF4DF0-3D6B-4FCF-8DC2-61DEF11DDFF3}" type="presParOf" srcId="{2829B6B3-B1C2-4232-BFFF-7E86587A6D29}" destId="{A10101C4-9302-4AF8-8451-D5752F4F1A5C}" srcOrd="0" destOrd="0" presId="urn:microsoft.com/office/officeart/2005/8/layout/vList5"/>
    <dgm:cxn modelId="{5B8BEA6E-D3A6-4038-A240-0F4EE1320295}" type="presParOf" srcId="{2829B6B3-B1C2-4232-BFFF-7E86587A6D29}" destId="{2EA9778E-154A-4E8A-8CBF-9784389FD067}" srcOrd="1" destOrd="0" presId="urn:microsoft.com/office/officeart/2005/8/layout/vList5"/>
    <dgm:cxn modelId="{A35CCE17-FE72-4D25-B957-BCE3F0D387A4}" type="presParOf" srcId="{1605A318-4EE6-41A2-89A3-68E3CEBA8011}" destId="{E3F04B21-FC00-47D3-973F-2A25FEB6E528}" srcOrd="3" destOrd="0" presId="urn:microsoft.com/office/officeart/2005/8/layout/vList5"/>
    <dgm:cxn modelId="{38CD1316-8BC9-429D-A2DA-E1AEC29B3FBE}" type="presParOf" srcId="{1605A318-4EE6-41A2-89A3-68E3CEBA8011}" destId="{94A257F3-11E1-4849-B359-9697BB01D405}" srcOrd="4" destOrd="0" presId="urn:microsoft.com/office/officeart/2005/8/layout/vList5"/>
    <dgm:cxn modelId="{34114E41-35AF-4BF9-9A8D-1765E363395C}" type="presParOf" srcId="{94A257F3-11E1-4849-B359-9697BB01D405}" destId="{5C8FBA12-775B-4281-A4CC-4AD92F2DF0F2}" srcOrd="0" destOrd="0" presId="urn:microsoft.com/office/officeart/2005/8/layout/vList5"/>
    <dgm:cxn modelId="{A487BD7E-CB72-41D2-AE83-308C56E4001A}" type="presParOf" srcId="{94A257F3-11E1-4849-B359-9697BB01D405}" destId="{3803A6BE-A844-4585-86C0-A12AD048C9F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F12F02-5458-464B-8F92-BD2C17D28E79}" type="doc">
      <dgm:prSet loTypeId="urn:microsoft.com/office/officeart/2005/8/layout/vList5" loCatId="list" qsTypeId="urn:microsoft.com/office/officeart/2005/8/quickstyle/3d2" qsCatId="3D" csTypeId="urn:microsoft.com/office/officeart/2005/8/colors/colorful2" csCatId="colorful" phldr="1"/>
      <dgm:spPr/>
      <dgm:t>
        <a:bodyPr/>
        <a:lstStyle/>
        <a:p>
          <a:endParaRPr lang="en-US"/>
        </a:p>
      </dgm:t>
    </dgm:pt>
    <dgm:pt modelId="{F3A6E7BA-ECF3-4B3D-859F-BB415DA8FC0C}">
      <dgm:prSet phldrT="[Text]"/>
      <dgm:spPr/>
      <dgm:t>
        <a:bodyPr/>
        <a:lstStyle/>
        <a:p>
          <a:r>
            <a:rPr lang="en-US" dirty="0" smtClean="0"/>
            <a:t>Initialization</a:t>
          </a:r>
          <a:endParaRPr lang="en-US" dirty="0"/>
        </a:p>
      </dgm:t>
    </dgm:pt>
    <dgm:pt modelId="{FD1F5CFD-405E-4A9F-9B3D-A279C643C433}" type="parTrans" cxnId="{8C2867FE-4792-4CCF-992E-0A314909B2F4}">
      <dgm:prSet/>
      <dgm:spPr/>
      <dgm:t>
        <a:bodyPr/>
        <a:lstStyle/>
        <a:p>
          <a:endParaRPr lang="en-US"/>
        </a:p>
      </dgm:t>
    </dgm:pt>
    <dgm:pt modelId="{2018E4E6-4BA4-4B4B-A1C0-5CB0BD461076}" type="sibTrans" cxnId="{8C2867FE-4792-4CCF-992E-0A314909B2F4}">
      <dgm:prSet/>
      <dgm:spPr/>
      <dgm:t>
        <a:bodyPr/>
        <a:lstStyle/>
        <a:p>
          <a:endParaRPr lang="en-US"/>
        </a:p>
      </dgm:t>
    </dgm:pt>
    <dgm:pt modelId="{6AD7A15C-E01B-446F-9E2B-A9A9FFBEA455}">
      <dgm:prSet phldrT="[Text]"/>
      <dgm:spPr/>
      <dgm:t>
        <a:bodyPr/>
        <a:lstStyle/>
        <a:p>
          <a:r>
            <a:rPr lang="en-US" dirty="0" err="1" smtClean="0"/>
            <a:t>pFlowInitializeA</a:t>
          </a:r>
          <a:r>
            <a:rPr lang="en-US" dirty="0" smtClean="0"/>
            <a:t>*, </a:t>
          </a:r>
          <a:r>
            <a:rPr lang="en-US" dirty="0" err="1" smtClean="0"/>
            <a:t>pFlowInitializeB</a:t>
          </a:r>
          <a:r>
            <a:rPr lang="en-US" dirty="0" smtClean="0"/>
            <a:t>*</a:t>
          </a:r>
          <a:endParaRPr lang="en-US" dirty="0"/>
        </a:p>
      </dgm:t>
    </dgm:pt>
    <dgm:pt modelId="{9D5C763B-64AA-462B-82F2-53384A12ADAE}" type="parTrans" cxnId="{7CD64183-90D9-4C4A-B171-20254AE3B9BD}">
      <dgm:prSet/>
      <dgm:spPr/>
      <dgm:t>
        <a:bodyPr/>
        <a:lstStyle/>
        <a:p>
          <a:endParaRPr lang="en-US"/>
        </a:p>
      </dgm:t>
    </dgm:pt>
    <dgm:pt modelId="{6DC0113A-6C39-4E48-AB67-C343FC8DE379}" type="sibTrans" cxnId="{7CD64183-90D9-4C4A-B171-20254AE3B9BD}">
      <dgm:prSet/>
      <dgm:spPr/>
      <dgm:t>
        <a:bodyPr/>
        <a:lstStyle/>
        <a:p>
          <a:endParaRPr lang="en-US"/>
        </a:p>
      </dgm:t>
    </dgm:pt>
    <dgm:pt modelId="{8E176212-A27D-4BFB-A4C1-83ACCE8EA94C}">
      <dgm:prSet phldrT="[Text]"/>
      <dgm:spPr/>
      <dgm:t>
        <a:bodyPr/>
        <a:lstStyle/>
        <a:p>
          <a:r>
            <a:rPr lang="en-US" dirty="0" smtClean="0"/>
            <a:t>Model calculations</a:t>
          </a:r>
          <a:endParaRPr lang="en-US" dirty="0"/>
        </a:p>
      </dgm:t>
    </dgm:pt>
    <dgm:pt modelId="{A48A9665-1CE4-47F3-85B6-6D8BCE65C7B6}" type="parTrans" cxnId="{939B00A9-D4E2-43B1-80FE-4BED4C5BD6FE}">
      <dgm:prSet/>
      <dgm:spPr/>
      <dgm:t>
        <a:bodyPr/>
        <a:lstStyle/>
        <a:p>
          <a:endParaRPr lang="en-US"/>
        </a:p>
      </dgm:t>
    </dgm:pt>
    <dgm:pt modelId="{1C432CFD-E4BF-43F5-82C5-EDE8F9D88CF7}" type="sibTrans" cxnId="{939B00A9-D4E2-43B1-80FE-4BED4C5BD6FE}">
      <dgm:prSet/>
      <dgm:spPr/>
      <dgm:t>
        <a:bodyPr/>
        <a:lstStyle/>
        <a:p>
          <a:endParaRPr lang="en-US"/>
        </a:p>
      </dgm:t>
    </dgm:pt>
    <dgm:pt modelId="{CDE632DB-FA1E-4D36-B11E-D81991EEB2BF}">
      <dgm:prSet phldrT="[Text]"/>
      <dgm:spPr/>
      <dgm:t>
        <a:bodyPr/>
        <a:lstStyle/>
        <a:p>
          <a:r>
            <a:rPr lang="en-US" dirty="0" err="1" smtClean="0"/>
            <a:t>preEx</a:t>
          </a:r>
          <a:r>
            <a:rPr lang="en-US" dirty="0" smtClean="0"/>
            <a:t>, </a:t>
          </a:r>
          <a:r>
            <a:rPr lang="en-US" dirty="0" err="1" smtClean="0"/>
            <a:t>jacobianElements</a:t>
          </a:r>
          <a:r>
            <a:rPr lang="en-US" dirty="0" smtClean="0"/>
            <a:t>, residual, derivative, </a:t>
          </a:r>
          <a:r>
            <a:rPr lang="en-US" dirty="0" err="1" smtClean="0"/>
            <a:t>algebraicUpdate</a:t>
          </a:r>
          <a:r>
            <a:rPr lang="en-US" dirty="0" smtClean="0"/>
            <a:t>, </a:t>
          </a:r>
          <a:r>
            <a:rPr lang="en-US" dirty="0" err="1" smtClean="0"/>
            <a:t>postEx</a:t>
          </a:r>
          <a:r>
            <a:rPr lang="en-US" dirty="0" smtClean="0"/>
            <a:t>, reset, </a:t>
          </a:r>
          <a:r>
            <a:rPr lang="en-US" dirty="0" err="1" smtClean="0"/>
            <a:t>timestep</a:t>
          </a:r>
          <a:endParaRPr lang="en-US" dirty="0"/>
        </a:p>
      </dgm:t>
    </dgm:pt>
    <dgm:pt modelId="{E2EBC621-8D09-4886-8DBA-CF804D3A057A}" type="parTrans" cxnId="{2FC738BA-9F5F-4E30-9B04-0B64B46D76D4}">
      <dgm:prSet/>
      <dgm:spPr/>
      <dgm:t>
        <a:bodyPr/>
        <a:lstStyle/>
        <a:p>
          <a:endParaRPr lang="en-US"/>
        </a:p>
      </dgm:t>
    </dgm:pt>
    <dgm:pt modelId="{97AF920F-0AB3-4401-8CA8-821B165CC46B}" type="sibTrans" cxnId="{2FC738BA-9F5F-4E30-9B04-0B64B46D76D4}">
      <dgm:prSet/>
      <dgm:spPr/>
      <dgm:t>
        <a:bodyPr/>
        <a:lstStyle/>
        <a:p>
          <a:endParaRPr lang="en-US"/>
        </a:p>
      </dgm:t>
    </dgm:pt>
    <dgm:pt modelId="{ED2608FA-8E44-4C21-932A-277B6543B47F}">
      <dgm:prSet phldrT="[Text]"/>
      <dgm:spPr/>
      <dgm:t>
        <a:bodyPr/>
        <a:lstStyle/>
        <a:p>
          <a:r>
            <a:rPr lang="en-US" dirty="0" smtClean="0"/>
            <a:t>Output</a:t>
          </a:r>
          <a:endParaRPr lang="en-US" dirty="0"/>
        </a:p>
      </dgm:t>
    </dgm:pt>
    <dgm:pt modelId="{2E9D382B-58F7-480D-A599-215D1B1DE5EB}" type="parTrans" cxnId="{56BC6B67-02BA-428B-946D-4052286A6161}">
      <dgm:prSet/>
      <dgm:spPr/>
      <dgm:t>
        <a:bodyPr/>
        <a:lstStyle/>
        <a:p>
          <a:endParaRPr lang="en-US"/>
        </a:p>
      </dgm:t>
    </dgm:pt>
    <dgm:pt modelId="{0C9F5B43-161B-4108-85A9-A78128A8B487}" type="sibTrans" cxnId="{56BC6B67-02BA-428B-946D-4052286A6161}">
      <dgm:prSet/>
      <dgm:spPr/>
      <dgm:t>
        <a:bodyPr/>
        <a:lstStyle/>
        <a:p>
          <a:endParaRPr lang="en-US"/>
        </a:p>
      </dgm:t>
    </dgm:pt>
    <dgm:pt modelId="{A0EC46A0-979F-4335-A4A5-895083C8278A}">
      <dgm:prSet phldrT="[Text]"/>
      <dgm:spPr/>
      <dgm:t>
        <a:bodyPr/>
        <a:lstStyle/>
        <a:p>
          <a:r>
            <a:rPr lang="en-US" dirty="0" err="1" smtClean="0"/>
            <a:t>getOutput</a:t>
          </a:r>
          <a:r>
            <a:rPr lang="en-US" dirty="0" smtClean="0"/>
            <a:t>, </a:t>
          </a:r>
          <a:r>
            <a:rPr lang="en-US" dirty="0" err="1" smtClean="0"/>
            <a:t>getOutputs</a:t>
          </a:r>
          <a:r>
            <a:rPr lang="en-US" dirty="0" smtClean="0"/>
            <a:t>, </a:t>
          </a:r>
          <a:r>
            <a:rPr lang="en-US" dirty="0" err="1" smtClean="0"/>
            <a:t>getOutputLoc</a:t>
          </a:r>
          <a:r>
            <a:rPr lang="en-US" dirty="0" smtClean="0"/>
            <a:t>, </a:t>
          </a:r>
          <a:r>
            <a:rPr lang="en-US" dirty="0" err="1" smtClean="0"/>
            <a:t>getDoutDt</a:t>
          </a:r>
          <a:r>
            <a:rPr lang="en-US" dirty="0" smtClean="0"/>
            <a:t>, </a:t>
          </a:r>
          <a:endParaRPr lang="en-US" dirty="0"/>
        </a:p>
      </dgm:t>
    </dgm:pt>
    <dgm:pt modelId="{9852F0E9-B38C-4B9B-8B04-B37F6427A72F}" type="parTrans" cxnId="{5D0D9450-00C5-4B32-82C8-833F522AEA4C}">
      <dgm:prSet/>
      <dgm:spPr/>
      <dgm:t>
        <a:bodyPr/>
        <a:lstStyle/>
        <a:p>
          <a:endParaRPr lang="en-US"/>
        </a:p>
      </dgm:t>
    </dgm:pt>
    <dgm:pt modelId="{354EEAA9-8146-4095-BA99-08DF1E457470}" type="sibTrans" cxnId="{5D0D9450-00C5-4B32-82C8-833F522AEA4C}">
      <dgm:prSet/>
      <dgm:spPr/>
      <dgm:t>
        <a:bodyPr/>
        <a:lstStyle/>
        <a:p>
          <a:endParaRPr lang="en-US"/>
        </a:p>
      </dgm:t>
    </dgm:pt>
    <dgm:pt modelId="{CF42820E-C658-4BA7-9782-550B0266BAC8}">
      <dgm:prSet phldrT="[Text]"/>
      <dgm:spPr/>
      <dgm:t>
        <a:bodyPr/>
        <a:lstStyle/>
        <a:p>
          <a:endParaRPr lang="en-US" dirty="0"/>
        </a:p>
      </dgm:t>
    </dgm:pt>
    <dgm:pt modelId="{0502B178-9D51-4CCD-BC3D-C8E557301621}" type="parTrans" cxnId="{9CBC2BB8-2EE0-426C-B676-BF15EAFA2451}">
      <dgm:prSet/>
      <dgm:spPr/>
      <dgm:t>
        <a:bodyPr/>
        <a:lstStyle/>
        <a:p>
          <a:endParaRPr lang="en-US"/>
        </a:p>
      </dgm:t>
    </dgm:pt>
    <dgm:pt modelId="{EAC6D563-F124-4BF5-B478-102ACBB65082}" type="sibTrans" cxnId="{9CBC2BB8-2EE0-426C-B676-BF15EAFA2451}">
      <dgm:prSet/>
      <dgm:spPr/>
      <dgm:t>
        <a:bodyPr/>
        <a:lstStyle/>
        <a:p>
          <a:endParaRPr lang="en-US"/>
        </a:p>
      </dgm:t>
    </dgm:pt>
    <dgm:pt modelId="{C6568331-6083-45A2-B76D-F7503FEB50A7}">
      <dgm:prSet phldrT="[Text]"/>
      <dgm:spPr/>
      <dgm:t>
        <a:bodyPr/>
        <a:lstStyle/>
        <a:p>
          <a:r>
            <a:rPr lang="en-US" dirty="0" err="1" smtClean="0"/>
            <a:t>getBus</a:t>
          </a:r>
          <a:r>
            <a:rPr lang="en-US" dirty="0" smtClean="0"/>
            <a:t>, </a:t>
          </a:r>
          <a:r>
            <a:rPr lang="en-US" dirty="0" err="1" smtClean="0"/>
            <a:t>getLink</a:t>
          </a:r>
          <a:r>
            <a:rPr lang="en-US" dirty="0" smtClean="0"/>
            <a:t>, </a:t>
          </a:r>
          <a:r>
            <a:rPr lang="en-US" dirty="0" err="1" smtClean="0"/>
            <a:t>getArea</a:t>
          </a:r>
          <a:r>
            <a:rPr lang="en-US" dirty="0" smtClean="0"/>
            <a:t>, </a:t>
          </a:r>
          <a:r>
            <a:rPr lang="en-US" dirty="0" err="1" smtClean="0"/>
            <a:t>getRelay</a:t>
          </a:r>
          <a:r>
            <a:rPr lang="en-US" dirty="0" smtClean="0"/>
            <a:t> </a:t>
          </a:r>
          <a:endParaRPr lang="en-US" dirty="0"/>
        </a:p>
      </dgm:t>
    </dgm:pt>
    <dgm:pt modelId="{7F19A59A-007D-43EB-AA96-F556E1E2CFAE}" type="parTrans" cxnId="{452BDB79-A1CA-46A9-B4CC-D983B6559C0A}">
      <dgm:prSet/>
      <dgm:spPr/>
      <dgm:t>
        <a:bodyPr/>
        <a:lstStyle/>
        <a:p>
          <a:endParaRPr lang="en-US"/>
        </a:p>
      </dgm:t>
    </dgm:pt>
    <dgm:pt modelId="{15C725C8-7285-4372-8139-69889837F421}" type="sibTrans" cxnId="{452BDB79-A1CA-46A9-B4CC-D983B6559C0A}">
      <dgm:prSet/>
      <dgm:spPr/>
      <dgm:t>
        <a:bodyPr/>
        <a:lstStyle/>
        <a:p>
          <a:endParaRPr lang="en-US"/>
        </a:p>
      </dgm:t>
    </dgm:pt>
    <dgm:pt modelId="{0607B19A-A344-44D8-9AFF-21B62E72541B}">
      <dgm:prSet phldrT="[Text]"/>
      <dgm:spPr/>
      <dgm:t>
        <a:bodyPr/>
        <a:lstStyle/>
        <a:p>
          <a:r>
            <a:rPr lang="en-US" dirty="0" err="1" smtClean="0"/>
            <a:t>rootTest</a:t>
          </a:r>
          <a:r>
            <a:rPr lang="en-US" dirty="0" smtClean="0"/>
            <a:t>, </a:t>
          </a:r>
          <a:r>
            <a:rPr lang="en-US" dirty="0" err="1" smtClean="0"/>
            <a:t>rootTrigger</a:t>
          </a:r>
          <a:r>
            <a:rPr lang="en-US" dirty="0" smtClean="0"/>
            <a:t>, </a:t>
          </a:r>
          <a:r>
            <a:rPr lang="en-US" dirty="0" err="1" smtClean="0"/>
            <a:t>rootCheck</a:t>
          </a:r>
          <a:r>
            <a:rPr lang="en-US" dirty="0" smtClean="0"/>
            <a:t>, </a:t>
          </a:r>
          <a:endParaRPr lang="en-US" dirty="0"/>
        </a:p>
      </dgm:t>
    </dgm:pt>
    <dgm:pt modelId="{F0137773-FC26-4238-B212-F4BF5ADA2699}" type="parTrans" cxnId="{678C3C22-7D36-4E40-B062-954E736B2936}">
      <dgm:prSet/>
      <dgm:spPr/>
      <dgm:t>
        <a:bodyPr/>
        <a:lstStyle/>
        <a:p>
          <a:endParaRPr lang="en-US"/>
        </a:p>
      </dgm:t>
    </dgm:pt>
    <dgm:pt modelId="{607942AB-C915-492A-B08B-0DCF188C6D16}" type="sibTrans" cxnId="{678C3C22-7D36-4E40-B062-954E736B2936}">
      <dgm:prSet/>
      <dgm:spPr/>
      <dgm:t>
        <a:bodyPr/>
        <a:lstStyle/>
        <a:p>
          <a:endParaRPr lang="en-US"/>
        </a:p>
      </dgm:t>
    </dgm:pt>
    <dgm:pt modelId="{B0B6FF73-C954-481F-9411-8DE87B2C4DF3}">
      <dgm:prSet phldrT="[Text]"/>
      <dgm:spPr/>
      <dgm:t>
        <a:bodyPr/>
        <a:lstStyle/>
        <a:p>
          <a:r>
            <a:rPr lang="en-US" dirty="0" err="1" smtClean="0"/>
            <a:t>pFlowObjectInitializeA</a:t>
          </a:r>
          <a:r>
            <a:rPr lang="en-US" dirty="0" smtClean="0"/>
            <a:t>, </a:t>
          </a:r>
          <a:r>
            <a:rPr lang="en-US" dirty="0" err="1" smtClean="0"/>
            <a:t>pFlowObjectInitializeB</a:t>
          </a:r>
          <a:endParaRPr lang="en-US" dirty="0"/>
        </a:p>
      </dgm:t>
    </dgm:pt>
    <dgm:pt modelId="{CCDB8D5A-F252-44F6-86CA-616029D115BF}" type="parTrans" cxnId="{8ABED8B3-43DA-4D27-BF58-9946BB974C21}">
      <dgm:prSet/>
      <dgm:spPr/>
      <dgm:t>
        <a:bodyPr/>
        <a:lstStyle/>
        <a:p>
          <a:endParaRPr lang="en-US"/>
        </a:p>
      </dgm:t>
    </dgm:pt>
    <dgm:pt modelId="{7AE50AE7-3772-41B7-9E29-376A1695144E}" type="sibTrans" cxnId="{8ABED8B3-43DA-4D27-BF58-9946BB974C21}">
      <dgm:prSet/>
      <dgm:spPr/>
      <dgm:t>
        <a:bodyPr/>
        <a:lstStyle/>
        <a:p>
          <a:endParaRPr lang="en-US"/>
        </a:p>
      </dgm:t>
    </dgm:pt>
    <dgm:pt modelId="{20358AC9-5592-481B-A6B5-AE1949852583}">
      <dgm:prSet phldrT="[Text]"/>
      <dgm:spPr/>
      <dgm:t>
        <a:bodyPr/>
        <a:lstStyle/>
        <a:p>
          <a:r>
            <a:rPr lang="en-US" dirty="0" err="1" smtClean="0"/>
            <a:t>dynInitializeA</a:t>
          </a:r>
          <a:r>
            <a:rPr lang="en-US" dirty="0" smtClean="0"/>
            <a:t>*, </a:t>
          </a:r>
          <a:r>
            <a:rPr lang="en-US" dirty="0" err="1" smtClean="0"/>
            <a:t>dynInitializeB</a:t>
          </a:r>
          <a:r>
            <a:rPr lang="en-US" dirty="0" smtClean="0"/>
            <a:t>*</a:t>
          </a:r>
          <a:endParaRPr lang="en-US" dirty="0"/>
        </a:p>
      </dgm:t>
    </dgm:pt>
    <dgm:pt modelId="{DE881DF0-8204-4964-B454-BA7653174768}" type="parTrans" cxnId="{A438CDF8-73E1-4A74-9295-5DDB9E5DE52B}">
      <dgm:prSet/>
      <dgm:spPr/>
      <dgm:t>
        <a:bodyPr/>
        <a:lstStyle/>
        <a:p>
          <a:endParaRPr lang="en-US"/>
        </a:p>
      </dgm:t>
    </dgm:pt>
    <dgm:pt modelId="{21387D7A-ED73-423C-9672-DB880887B4F0}" type="sibTrans" cxnId="{A438CDF8-73E1-4A74-9295-5DDB9E5DE52B}">
      <dgm:prSet/>
      <dgm:spPr/>
      <dgm:t>
        <a:bodyPr/>
        <a:lstStyle/>
        <a:p>
          <a:endParaRPr lang="en-US"/>
        </a:p>
      </dgm:t>
    </dgm:pt>
    <dgm:pt modelId="{920A931B-5525-418A-9417-8DE0A21C7B05}">
      <dgm:prSet phldrT="[Text]"/>
      <dgm:spPr/>
      <dgm:t>
        <a:bodyPr/>
        <a:lstStyle/>
        <a:p>
          <a:r>
            <a:rPr lang="en-US" dirty="0" err="1" smtClean="0"/>
            <a:t>dynObjectInitializeA</a:t>
          </a:r>
          <a:r>
            <a:rPr lang="en-US" dirty="0" smtClean="0"/>
            <a:t>, </a:t>
          </a:r>
          <a:r>
            <a:rPr lang="en-US" dirty="0" err="1" smtClean="0"/>
            <a:t>dynObjectInitializeB</a:t>
          </a:r>
          <a:endParaRPr lang="en-US" dirty="0"/>
        </a:p>
      </dgm:t>
    </dgm:pt>
    <dgm:pt modelId="{E61C7DA5-0015-46A3-B5B4-F155CFFE2F51}" type="parTrans" cxnId="{4FF06289-8293-4928-A755-0B95FD211BD8}">
      <dgm:prSet/>
      <dgm:spPr/>
      <dgm:t>
        <a:bodyPr/>
        <a:lstStyle/>
        <a:p>
          <a:endParaRPr lang="en-US"/>
        </a:p>
      </dgm:t>
    </dgm:pt>
    <dgm:pt modelId="{32B143D4-1DFF-453C-A752-AF7707F3025A}" type="sibTrans" cxnId="{4FF06289-8293-4928-A755-0B95FD211BD8}">
      <dgm:prSet/>
      <dgm:spPr/>
      <dgm:t>
        <a:bodyPr/>
        <a:lstStyle/>
        <a:p>
          <a:endParaRPr lang="en-US"/>
        </a:p>
      </dgm:t>
    </dgm:pt>
    <dgm:pt modelId="{7AF55385-4B36-4AF7-9A0B-D7D47AB227D8}">
      <dgm:prSet phldrT="[Text]"/>
      <dgm:spPr/>
      <dgm:t>
        <a:bodyPr/>
        <a:lstStyle/>
        <a:p>
          <a:r>
            <a:rPr lang="en-US" dirty="0" err="1" smtClean="0"/>
            <a:t>powerFlowAdjust</a:t>
          </a:r>
          <a:r>
            <a:rPr lang="en-US" dirty="0" smtClean="0"/>
            <a:t>, </a:t>
          </a:r>
          <a:r>
            <a:rPr lang="en-US" dirty="0" err="1" smtClean="0"/>
            <a:t>pFlowCheck</a:t>
          </a:r>
          <a:r>
            <a:rPr lang="en-US" dirty="0" smtClean="0"/>
            <a:t>, reset, </a:t>
          </a:r>
          <a:r>
            <a:rPr lang="en-US" dirty="0" err="1" smtClean="0"/>
            <a:t>computePower</a:t>
          </a:r>
          <a:endParaRPr lang="en-US" dirty="0"/>
        </a:p>
      </dgm:t>
    </dgm:pt>
    <dgm:pt modelId="{1AEF39A8-151A-4F09-9A1B-727B1091BB00}" type="parTrans" cxnId="{D52CA1A1-20A0-4ED5-86F8-B6870C47D072}">
      <dgm:prSet/>
      <dgm:spPr/>
      <dgm:t>
        <a:bodyPr/>
        <a:lstStyle/>
        <a:p>
          <a:endParaRPr lang="en-US"/>
        </a:p>
      </dgm:t>
    </dgm:pt>
    <dgm:pt modelId="{F729B7E1-A366-46EF-AE7E-C07FB4ED842F}" type="sibTrans" cxnId="{D52CA1A1-20A0-4ED5-86F8-B6870C47D072}">
      <dgm:prSet/>
      <dgm:spPr/>
      <dgm:t>
        <a:bodyPr/>
        <a:lstStyle/>
        <a:p>
          <a:endParaRPr lang="en-US"/>
        </a:p>
      </dgm:t>
    </dgm:pt>
    <dgm:pt modelId="{1605A318-4EE6-41A2-89A3-68E3CEBA8011}" type="pres">
      <dgm:prSet presAssocID="{FDF12F02-5458-464B-8F92-BD2C17D28E79}" presName="Name0" presStyleCnt="0">
        <dgm:presLayoutVars>
          <dgm:dir/>
          <dgm:animLvl val="lvl"/>
          <dgm:resizeHandles val="exact"/>
        </dgm:presLayoutVars>
      </dgm:prSet>
      <dgm:spPr/>
      <dgm:t>
        <a:bodyPr/>
        <a:lstStyle/>
        <a:p>
          <a:endParaRPr lang="en-US"/>
        </a:p>
      </dgm:t>
    </dgm:pt>
    <dgm:pt modelId="{7DF29553-BE23-4FE4-8059-D51E34BADB2F}" type="pres">
      <dgm:prSet presAssocID="{F3A6E7BA-ECF3-4B3D-859F-BB415DA8FC0C}" presName="linNode" presStyleCnt="0"/>
      <dgm:spPr/>
    </dgm:pt>
    <dgm:pt modelId="{F3DD4884-581B-4893-A4D2-8890DBDF849D}" type="pres">
      <dgm:prSet presAssocID="{F3A6E7BA-ECF3-4B3D-859F-BB415DA8FC0C}" presName="parentText" presStyleLbl="node1" presStyleIdx="0" presStyleCnt="3">
        <dgm:presLayoutVars>
          <dgm:chMax val="1"/>
          <dgm:bulletEnabled val="1"/>
        </dgm:presLayoutVars>
      </dgm:prSet>
      <dgm:spPr/>
      <dgm:t>
        <a:bodyPr/>
        <a:lstStyle/>
        <a:p>
          <a:endParaRPr lang="en-US"/>
        </a:p>
      </dgm:t>
    </dgm:pt>
    <dgm:pt modelId="{8A4D5275-5D19-4F33-9D05-5B8AD30A3DD7}" type="pres">
      <dgm:prSet presAssocID="{F3A6E7BA-ECF3-4B3D-859F-BB415DA8FC0C}" presName="descendantText" presStyleLbl="alignAccFollowNode1" presStyleIdx="0" presStyleCnt="3">
        <dgm:presLayoutVars>
          <dgm:bulletEnabled val="1"/>
        </dgm:presLayoutVars>
      </dgm:prSet>
      <dgm:spPr/>
      <dgm:t>
        <a:bodyPr/>
        <a:lstStyle/>
        <a:p>
          <a:endParaRPr lang="en-US"/>
        </a:p>
      </dgm:t>
    </dgm:pt>
    <dgm:pt modelId="{A1B73498-4876-4A66-8FBF-7CEB167E8936}" type="pres">
      <dgm:prSet presAssocID="{2018E4E6-4BA4-4B4B-A1C0-5CB0BD461076}" presName="sp" presStyleCnt="0"/>
      <dgm:spPr/>
    </dgm:pt>
    <dgm:pt modelId="{2829B6B3-B1C2-4232-BFFF-7E86587A6D29}" type="pres">
      <dgm:prSet presAssocID="{8E176212-A27D-4BFB-A4C1-83ACCE8EA94C}" presName="linNode" presStyleCnt="0"/>
      <dgm:spPr/>
    </dgm:pt>
    <dgm:pt modelId="{A10101C4-9302-4AF8-8451-D5752F4F1A5C}" type="pres">
      <dgm:prSet presAssocID="{8E176212-A27D-4BFB-A4C1-83ACCE8EA94C}" presName="parentText" presStyleLbl="node1" presStyleIdx="1" presStyleCnt="3">
        <dgm:presLayoutVars>
          <dgm:chMax val="1"/>
          <dgm:bulletEnabled val="1"/>
        </dgm:presLayoutVars>
      </dgm:prSet>
      <dgm:spPr/>
      <dgm:t>
        <a:bodyPr/>
        <a:lstStyle/>
        <a:p>
          <a:endParaRPr lang="en-US"/>
        </a:p>
      </dgm:t>
    </dgm:pt>
    <dgm:pt modelId="{2EA9778E-154A-4E8A-8CBF-9784389FD067}" type="pres">
      <dgm:prSet presAssocID="{8E176212-A27D-4BFB-A4C1-83ACCE8EA94C}" presName="descendantText" presStyleLbl="alignAccFollowNode1" presStyleIdx="1" presStyleCnt="3">
        <dgm:presLayoutVars>
          <dgm:bulletEnabled val="1"/>
        </dgm:presLayoutVars>
      </dgm:prSet>
      <dgm:spPr/>
      <dgm:t>
        <a:bodyPr/>
        <a:lstStyle/>
        <a:p>
          <a:endParaRPr lang="en-US"/>
        </a:p>
      </dgm:t>
    </dgm:pt>
    <dgm:pt modelId="{E3F04B21-FC00-47D3-973F-2A25FEB6E528}" type="pres">
      <dgm:prSet presAssocID="{1C432CFD-E4BF-43F5-82C5-EDE8F9D88CF7}" presName="sp" presStyleCnt="0"/>
      <dgm:spPr/>
    </dgm:pt>
    <dgm:pt modelId="{94A257F3-11E1-4849-B359-9697BB01D405}" type="pres">
      <dgm:prSet presAssocID="{ED2608FA-8E44-4C21-932A-277B6543B47F}" presName="linNode" presStyleCnt="0"/>
      <dgm:spPr/>
    </dgm:pt>
    <dgm:pt modelId="{5C8FBA12-775B-4281-A4CC-4AD92F2DF0F2}" type="pres">
      <dgm:prSet presAssocID="{ED2608FA-8E44-4C21-932A-277B6543B47F}" presName="parentText" presStyleLbl="node1" presStyleIdx="2" presStyleCnt="3">
        <dgm:presLayoutVars>
          <dgm:chMax val="1"/>
          <dgm:bulletEnabled val="1"/>
        </dgm:presLayoutVars>
      </dgm:prSet>
      <dgm:spPr/>
      <dgm:t>
        <a:bodyPr/>
        <a:lstStyle/>
        <a:p>
          <a:endParaRPr lang="en-US"/>
        </a:p>
      </dgm:t>
    </dgm:pt>
    <dgm:pt modelId="{3803A6BE-A844-4585-86C0-A12AD048C9F7}" type="pres">
      <dgm:prSet presAssocID="{ED2608FA-8E44-4C21-932A-277B6543B47F}" presName="descendantText" presStyleLbl="alignAccFollowNode1" presStyleIdx="2" presStyleCnt="3">
        <dgm:presLayoutVars>
          <dgm:bulletEnabled val="1"/>
        </dgm:presLayoutVars>
      </dgm:prSet>
      <dgm:spPr/>
      <dgm:t>
        <a:bodyPr/>
        <a:lstStyle/>
        <a:p>
          <a:endParaRPr lang="en-US"/>
        </a:p>
      </dgm:t>
    </dgm:pt>
  </dgm:ptLst>
  <dgm:cxnLst>
    <dgm:cxn modelId="{939B00A9-D4E2-43B1-80FE-4BED4C5BD6FE}" srcId="{FDF12F02-5458-464B-8F92-BD2C17D28E79}" destId="{8E176212-A27D-4BFB-A4C1-83ACCE8EA94C}" srcOrd="1" destOrd="0" parTransId="{A48A9665-1CE4-47F3-85B6-6D8BCE65C7B6}" sibTransId="{1C432CFD-E4BF-43F5-82C5-EDE8F9D88CF7}"/>
    <dgm:cxn modelId="{8ABED8B3-43DA-4D27-BF58-9946BB974C21}" srcId="{F3A6E7BA-ECF3-4B3D-859F-BB415DA8FC0C}" destId="{B0B6FF73-C954-481F-9411-8DE87B2C4DF3}" srcOrd="1" destOrd="0" parTransId="{CCDB8D5A-F252-44F6-86CA-616029D115BF}" sibTransId="{7AE50AE7-3772-41B7-9E29-376A1695144E}"/>
    <dgm:cxn modelId="{7A82F98E-B3E6-4C4D-A55A-ABF8252C312F}" type="presOf" srcId="{A0EC46A0-979F-4335-A4A5-895083C8278A}" destId="{3803A6BE-A844-4585-86C0-A12AD048C9F7}" srcOrd="0" destOrd="0" presId="urn:microsoft.com/office/officeart/2005/8/layout/vList5"/>
    <dgm:cxn modelId="{1D31D19F-5840-49A8-B207-19330025415E}" type="presOf" srcId="{7AF55385-4B36-4AF7-9A0B-D7D47AB227D8}" destId="{2EA9778E-154A-4E8A-8CBF-9784389FD067}" srcOrd="0" destOrd="2" presId="urn:microsoft.com/office/officeart/2005/8/layout/vList5"/>
    <dgm:cxn modelId="{4EFD4C73-06A8-47E9-BC06-48ADC05F3849}" type="presOf" srcId="{920A931B-5525-418A-9417-8DE0A21C7B05}" destId="{8A4D5275-5D19-4F33-9D05-5B8AD30A3DD7}" srcOrd="0" destOrd="3" presId="urn:microsoft.com/office/officeart/2005/8/layout/vList5"/>
    <dgm:cxn modelId="{9FFABBB5-511C-4E36-941E-15DE1FBDB0C3}" type="presOf" srcId="{C6568331-6083-45A2-B76D-F7503FEB50A7}" destId="{3803A6BE-A844-4585-86C0-A12AD048C9F7}" srcOrd="0" destOrd="1" presId="urn:microsoft.com/office/officeart/2005/8/layout/vList5"/>
    <dgm:cxn modelId="{4FF06289-8293-4928-A755-0B95FD211BD8}" srcId="{F3A6E7BA-ECF3-4B3D-859F-BB415DA8FC0C}" destId="{920A931B-5525-418A-9417-8DE0A21C7B05}" srcOrd="3" destOrd="0" parTransId="{E61C7DA5-0015-46A3-B5B4-F155CFFE2F51}" sibTransId="{32B143D4-1DFF-453C-A752-AF7707F3025A}"/>
    <dgm:cxn modelId="{C36DD7C3-B743-485A-BEC1-5E170F5E65E4}" type="presOf" srcId="{ED2608FA-8E44-4C21-932A-277B6543B47F}" destId="{5C8FBA12-775B-4281-A4CC-4AD92F2DF0F2}" srcOrd="0" destOrd="0" presId="urn:microsoft.com/office/officeart/2005/8/layout/vList5"/>
    <dgm:cxn modelId="{5C64E2A0-FA19-4871-BB79-BAA090848066}" type="presOf" srcId="{FDF12F02-5458-464B-8F92-BD2C17D28E79}" destId="{1605A318-4EE6-41A2-89A3-68E3CEBA8011}" srcOrd="0" destOrd="0" presId="urn:microsoft.com/office/officeart/2005/8/layout/vList5"/>
    <dgm:cxn modelId="{2FC738BA-9F5F-4E30-9B04-0B64B46D76D4}" srcId="{8E176212-A27D-4BFB-A4C1-83ACCE8EA94C}" destId="{CDE632DB-FA1E-4D36-B11E-D81991EEB2BF}" srcOrd="0" destOrd="0" parTransId="{E2EBC621-8D09-4886-8DBA-CF804D3A057A}" sibTransId="{97AF920F-0AB3-4401-8CA8-821B165CC46B}"/>
    <dgm:cxn modelId="{CD3E305A-3194-40EC-B5E7-2C6FC6DB4D0E}" type="presOf" srcId="{CF42820E-C658-4BA7-9782-550B0266BAC8}" destId="{8A4D5275-5D19-4F33-9D05-5B8AD30A3DD7}" srcOrd="0" destOrd="4" presId="urn:microsoft.com/office/officeart/2005/8/layout/vList5"/>
    <dgm:cxn modelId="{37A362E4-3D28-4185-97A6-0D3F55F46F00}" type="presOf" srcId="{20358AC9-5592-481B-A6B5-AE1949852583}" destId="{8A4D5275-5D19-4F33-9D05-5B8AD30A3DD7}" srcOrd="0" destOrd="2" presId="urn:microsoft.com/office/officeart/2005/8/layout/vList5"/>
    <dgm:cxn modelId="{2F560B55-963F-42E8-BFFD-2DBB41C72605}" type="presOf" srcId="{F3A6E7BA-ECF3-4B3D-859F-BB415DA8FC0C}" destId="{F3DD4884-581B-4893-A4D2-8890DBDF849D}" srcOrd="0" destOrd="0" presId="urn:microsoft.com/office/officeart/2005/8/layout/vList5"/>
    <dgm:cxn modelId="{D52CA1A1-20A0-4ED5-86F8-B6870C47D072}" srcId="{8E176212-A27D-4BFB-A4C1-83ACCE8EA94C}" destId="{7AF55385-4B36-4AF7-9A0B-D7D47AB227D8}" srcOrd="2" destOrd="0" parTransId="{1AEF39A8-151A-4F09-9A1B-727B1091BB00}" sibTransId="{F729B7E1-A366-46EF-AE7E-C07FB4ED842F}"/>
    <dgm:cxn modelId="{9CBC2BB8-2EE0-426C-B676-BF15EAFA2451}" srcId="{F3A6E7BA-ECF3-4B3D-859F-BB415DA8FC0C}" destId="{CF42820E-C658-4BA7-9782-550B0266BAC8}" srcOrd="4" destOrd="0" parTransId="{0502B178-9D51-4CCD-BC3D-C8E557301621}" sibTransId="{EAC6D563-F124-4BF5-B478-102ACBB65082}"/>
    <dgm:cxn modelId="{510CA4E5-8FA5-4020-B21A-1815C604096F}" type="presOf" srcId="{B0B6FF73-C954-481F-9411-8DE87B2C4DF3}" destId="{8A4D5275-5D19-4F33-9D05-5B8AD30A3DD7}" srcOrd="0" destOrd="1" presId="urn:microsoft.com/office/officeart/2005/8/layout/vList5"/>
    <dgm:cxn modelId="{B3AE1D60-333A-4893-B912-77DBBFF6ACAB}" type="presOf" srcId="{6AD7A15C-E01B-446F-9E2B-A9A9FFBEA455}" destId="{8A4D5275-5D19-4F33-9D05-5B8AD30A3DD7}" srcOrd="0" destOrd="0" presId="urn:microsoft.com/office/officeart/2005/8/layout/vList5"/>
    <dgm:cxn modelId="{A159F957-A80F-4D93-B1BF-F8C933F849F9}" type="presOf" srcId="{8E176212-A27D-4BFB-A4C1-83ACCE8EA94C}" destId="{A10101C4-9302-4AF8-8451-D5752F4F1A5C}" srcOrd="0" destOrd="0" presId="urn:microsoft.com/office/officeart/2005/8/layout/vList5"/>
    <dgm:cxn modelId="{8C2867FE-4792-4CCF-992E-0A314909B2F4}" srcId="{FDF12F02-5458-464B-8F92-BD2C17D28E79}" destId="{F3A6E7BA-ECF3-4B3D-859F-BB415DA8FC0C}" srcOrd="0" destOrd="0" parTransId="{FD1F5CFD-405E-4A9F-9B3D-A279C643C433}" sibTransId="{2018E4E6-4BA4-4B4B-A1C0-5CB0BD461076}"/>
    <dgm:cxn modelId="{452BDB79-A1CA-46A9-B4CC-D983B6559C0A}" srcId="{ED2608FA-8E44-4C21-932A-277B6543B47F}" destId="{C6568331-6083-45A2-B76D-F7503FEB50A7}" srcOrd="1" destOrd="0" parTransId="{7F19A59A-007D-43EB-AA96-F556E1E2CFAE}" sibTransId="{15C725C8-7285-4372-8139-69889837F421}"/>
    <dgm:cxn modelId="{7CD64183-90D9-4C4A-B171-20254AE3B9BD}" srcId="{F3A6E7BA-ECF3-4B3D-859F-BB415DA8FC0C}" destId="{6AD7A15C-E01B-446F-9E2B-A9A9FFBEA455}" srcOrd="0" destOrd="0" parTransId="{9D5C763B-64AA-462B-82F2-53384A12ADAE}" sibTransId="{6DC0113A-6C39-4E48-AB67-C343FC8DE379}"/>
    <dgm:cxn modelId="{EC4CF127-D6E9-4EA6-997B-E43BEFA1F4A3}" type="presOf" srcId="{0607B19A-A344-44D8-9AFF-21B62E72541B}" destId="{2EA9778E-154A-4E8A-8CBF-9784389FD067}" srcOrd="0" destOrd="1" presId="urn:microsoft.com/office/officeart/2005/8/layout/vList5"/>
    <dgm:cxn modelId="{678C3C22-7D36-4E40-B062-954E736B2936}" srcId="{8E176212-A27D-4BFB-A4C1-83ACCE8EA94C}" destId="{0607B19A-A344-44D8-9AFF-21B62E72541B}" srcOrd="1" destOrd="0" parTransId="{F0137773-FC26-4238-B212-F4BF5ADA2699}" sibTransId="{607942AB-C915-492A-B08B-0DCF188C6D16}"/>
    <dgm:cxn modelId="{5D0D9450-00C5-4B32-82C8-833F522AEA4C}" srcId="{ED2608FA-8E44-4C21-932A-277B6543B47F}" destId="{A0EC46A0-979F-4335-A4A5-895083C8278A}" srcOrd="0" destOrd="0" parTransId="{9852F0E9-B38C-4B9B-8B04-B37F6427A72F}" sibTransId="{354EEAA9-8146-4095-BA99-08DF1E457470}"/>
    <dgm:cxn modelId="{B8A7640A-1561-4FE2-A014-317B97F868AE}" type="presOf" srcId="{CDE632DB-FA1E-4D36-B11E-D81991EEB2BF}" destId="{2EA9778E-154A-4E8A-8CBF-9784389FD067}" srcOrd="0" destOrd="0" presId="urn:microsoft.com/office/officeart/2005/8/layout/vList5"/>
    <dgm:cxn modelId="{56BC6B67-02BA-428B-946D-4052286A6161}" srcId="{FDF12F02-5458-464B-8F92-BD2C17D28E79}" destId="{ED2608FA-8E44-4C21-932A-277B6543B47F}" srcOrd="2" destOrd="0" parTransId="{2E9D382B-58F7-480D-A599-215D1B1DE5EB}" sibTransId="{0C9F5B43-161B-4108-85A9-A78128A8B487}"/>
    <dgm:cxn modelId="{A438CDF8-73E1-4A74-9295-5DDB9E5DE52B}" srcId="{F3A6E7BA-ECF3-4B3D-859F-BB415DA8FC0C}" destId="{20358AC9-5592-481B-A6B5-AE1949852583}" srcOrd="2" destOrd="0" parTransId="{DE881DF0-8204-4964-B454-BA7653174768}" sibTransId="{21387D7A-ED73-423C-9672-DB880887B4F0}"/>
    <dgm:cxn modelId="{315B0542-5229-4E1D-AC27-2AED63589542}" type="presParOf" srcId="{1605A318-4EE6-41A2-89A3-68E3CEBA8011}" destId="{7DF29553-BE23-4FE4-8059-D51E34BADB2F}" srcOrd="0" destOrd="0" presId="urn:microsoft.com/office/officeart/2005/8/layout/vList5"/>
    <dgm:cxn modelId="{8A1E81E0-4F1E-4DB0-B911-85C72EC68187}" type="presParOf" srcId="{7DF29553-BE23-4FE4-8059-D51E34BADB2F}" destId="{F3DD4884-581B-4893-A4D2-8890DBDF849D}" srcOrd="0" destOrd="0" presId="urn:microsoft.com/office/officeart/2005/8/layout/vList5"/>
    <dgm:cxn modelId="{94775E78-8AA3-486B-9177-A568EFD77F5D}" type="presParOf" srcId="{7DF29553-BE23-4FE4-8059-D51E34BADB2F}" destId="{8A4D5275-5D19-4F33-9D05-5B8AD30A3DD7}" srcOrd="1" destOrd="0" presId="urn:microsoft.com/office/officeart/2005/8/layout/vList5"/>
    <dgm:cxn modelId="{3BBE2921-A323-4689-8693-51CC4B634B23}" type="presParOf" srcId="{1605A318-4EE6-41A2-89A3-68E3CEBA8011}" destId="{A1B73498-4876-4A66-8FBF-7CEB167E8936}" srcOrd="1" destOrd="0" presId="urn:microsoft.com/office/officeart/2005/8/layout/vList5"/>
    <dgm:cxn modelId="{5CF3F8C2-E5D8-4E42-A4CA-16C9B79BDCD5}" type="presParOf" srcId="{1605A318-4EE6-41A2-89A3-68E3CEBA8011}" destId="{2829B6B3-B1C2-4232-BFFF-7E86587A6D29}" srcOrd="2" destOrd="0" presId="urn:microsoft.com/office/officeart/2005/8/layout/vList5"/>
    <dgm:cxn modelId="{6815F741-EC29-4903-B308-DDAC7D80BCF1}" type="presParOf" srcId="{2829B6B3-B1C2-4232-BFFF-7E86587A6D29}" destId="{A10101C4-9302-4AF8-8451-D5752F4F1A5C}" srcOrd="0" destOrd="0" presId="urn:microsoft.com/office/officeart/2005/8/layout/vList5"/>
    <dgm:cxn modelId="{BAB64F9D-05E7-44DC-865C-9B1EA2AF2F4A}" type="presParOf" srcId="{2829B6B3-B1C2-4232-BFFF-7E86587A6D29}" destId="{2EA9778E-154A-4E8A-8CBF-9784389FD067}" srcOrd="1" destOrd="0" presId="urn:microsoft.com/office/officeart/2005/8/layout/vList5"/>
    <dgm:cxn modelId="{6A4E6331-59CF-4780-9031-DCC20C1A244D}" type="presParOf" srcId="{1605A318-4EE6-41A2-89A3-68E3CEBA8011}" destId="{E3F04B21-FC00-47D3-973F-2A25FEB6E528}" srcOrd="3" destOrd="0" presId="urn:microsoft.com/office/officeart/2005/8/layout/vList5"/>
    <dgm:cxn modelId="{3A743418-3A8F-4943-93C8-AC60E0BC601E}" type="presParOf" srcId="{1605A318-4EE6-41A2-89A3-68E3CEBA8011}" destId="{94A257F3-11E1-4849-B359-9697BB01D405}" srcOrd="4" destOrd="0" presId="urn:microsoft.com/office/officeart/2005/8/layout/vList5"/>
    <dgm:cxn modelId="{3BBEA74F-3AB9-43A7-ACDD-74B1625186B4}" type="presParOf" srcId="{94A257F3-11E1-4849-B359-9697BB01D405}" destId="{5C8FBA12-775B-4281-A4CC-4AD92F2DF0F2}" srcOrd="0" destOrd="0" presId="urn:microsoft.com/office/officeart/2005/8/layout/vList5"/>
    <dgm:cxn modelId="{CC7BDF97-0FE1-4690-8179-735561A78307}" type="presParOf" srcId="{94A257F3-11E1-4849-B359-9697BB01D405}" destId="{3803A6BE-A844-4585-86C0-A12AD048C9F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D5275-5D19-4F33-9D05-5B8AD30A3DD7}">
      <dsp:nvSpPr>
        <dsp:cNvPr id="0" name=""/>
        <dsp:cNvSpPr/>
      </dsp:nvSpPr>
      <dsp:spPr>
        <a:xfrm rot="5400000">
          <a:off x="4963589" y="-1840403"/>
          <a:ext cx="1265076" cy="5266944"/>
        </a:xfrm>
        <a:prstGeom prst="round2SameRect">
          <a:avLst/>
        </a:prstGeom>
        <a:solidFill>
          <a:schemeClr val="accent3">
            <a:tint val="40000"/>
            <a:alpha val="90000"/>
            <a:hueOff val="0"/>
            <a:satOff val="0"/>
            <a:lumOff val="0"/>
            <a:alphaOff val="0"/>
          </a:schemeClr>
        </a:solidFill>
        <a:ln w="6350" cap="rnd" cmpd="sng" algn="ctr">
          <a:solidFill>
            <a:schemeClr val="accent3">
              <a:tint val="40000"/>
              <a:alpha val="90000"/>
              <a:hueOff val="0"/>
              <a:satOff val="0"/>
              <a:lumOff val="0"/>
              <a:alphaOff val="0"/>
            </a:schemeClr>
          </a:solidFill>
          <a:prstDash val="solid"/>
        </a:ln>
        <a:effectLst>
          <a:outerShdw blurRad="39000" dist="25400" dir="5400000" rotWithShape="0">
            <a:srgbClr val="000000">
              <a:alpha val="38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set, </a:t>
          </a:r>
          <a:r>
            <a:rPr lang="en-US" sz="1800" b="1" kern="1200" dirty="0" smtClean="0"/>
            <a:t>get</a:t>
          </a:r>
          <a:r>
            <a:rPr lang="en-US" sz="1800" kern="1200" dirty="0" smtClean="0"/>
            <a:t>, </a:t>
          </a:r>
          <a:r>
            <a:rPr lang="en-US" sz="1800" kern="1200" dirty="0" err="1" smtClean="0"/>
            <a:t>setTime</a:t>
          </a:r>
          <a:r>
            <a:rPr lang="en-US" sz="1800" kern="1200" dirty="0" smtClean="0"/>
            <a:t>, </a:t>
          </a:r>
          <a:r>
            <a:rPr lang="en-US" sz="1800" kern="1200" dirty="0" err="1" smtClean="0"/>
            <a:t>setOwner</a:t>
          </a:r>
          <a:endParaRPr lang="en-US" sz="1800" kern="1200" dirty="0"/>
        </a:p>
        <a:p>
          <a:pPr marL="171450" lvl="1" indent="-171450" algn="l" defTabSz="800100">
            <a:lnSpc>
              <a:spcPct val="90000"/>
            </a:lnSpc>
            <a:spcBef>
              <a:spcPct val="0"/>
            </a:spcBef>
            <a:spcAft>
              <a:spcPct val="15000"/>
            </a:spcAft>
            <a:buChar char="••"/>
          </a:pPr>
          <a:r>
            <a:rPr lang="en-US" sz="1800" kern="1200" dirty="0" err="1" smtClean="0"/>
            <a:t>setFlag</a:t>
          </a:r>
          <a:r>
            <a:rPr lang="en-US" sz="1800" kern="1200" dirty="0" smtClean="0"/>
            <a:t>, </a:t>
          </a:r>
          <a:r>
            <a:rPr lang="en-US" sz="1800" b="1" kern="1200" dirty="0" err="1" smtClean="0"/>
            <a:t>getFlag</a:t>
          </a:r>
          <a:endParaRPr lang="en-US" sz="1800" b="1" kern="1200" dirty="0"/>
        </a:p>
        <a:p>
          <a:pPr marL="171450" lvl="1" indent="-171450" algn="l" defTabSz="800100">
            <a:lnSpc>
              <a:spcPct val="90000"/>
            </a:lnSpc>
            <a:spcBef>
              <a:spcPct val="0"/>
            </a:spcBef>
            <a:spcAft>
              <a:spcPct val="15000"/>
            </a:spcAft>
            <a:buChar char="••"/>
          </a:pPr>
          <a:r>
            <a:rPr lang="en-US" sz="1800" b="1" kern="1200" dirty="0" err="1" smtClean="0"/>
            <a:t>getParameterString</a:t>
          </a:r>
          <a:r>
            <a:rPr lang="en-US" sz="1800" b="1" kern="1200" dirty="0" smtClean="0"/>
            <a:t>, </a:t>
          </a:r>
          <a:r>
            <a:rPr lang="en-US" sz="1800" b="1" kern="1200" dirty="0" err="1" smtClean="0"/>
            <a:t>getString</a:t>
          </a:r>
          <a:endParaRPr lang="en-US" sz="1800" b="1" kern="1200" dirty="0"/>
        </a:p>
        <a:p>
          <a:pPr marL="171450" lvl="1" indent="-171450" algn="l" defTabSz="800100">
            <a:lnSpc>
              <a:spcPct val="90000"/>
            </a:lnSpc>
            <a:spcBef>
              <a:spcPct val="0"/>
            </a:spcBef>
            <a:spcAft>
              <a:spcPct val="15000"/>
            </a:spcAft>
            <a:buChar char="••"/>
          </a:pPr>
          <a:endParaRPr lang="en-US" sz="1800" kern="1200" dirty="0"/>
        </a:p>
      </dsp:txBody>
      <dsp:txXfrm rot="-5400000">
        <a:off x="2962655" y="222287"/>
        <a:ext cx="5205188" cy="1141564"/>
      </dsp:txXfrm>
    </dsp:sp>
    <dsp:sp modelId="{F3DD4884-581B-4893-A4D2-8890DBDF849D}">
      <dsp:nvSpPr>
        <dsp:cNvPr id="0" name=""/>
        <dsp:cNvSpPr/>
      </dsp:nvSpPr>
      <dsp:spPr>
        <a:xfrm>
          <a:off x="0" y="2395"/>
          <a:ext cx="2962656" cy="1581345"/>
        </a:xfrm>
        <a:prstGeom prst="roundRect">
          <a:avLst/>
        </a:prstGeom>
        <a:gradFill rotWithShape="0">
          <a:gsLst>
            <a:gs pos="0">
              <a:schemeClr val="accent3">
                <a:hueOff val="0"/>
                <a:satOff val="0"/>
                <a:lumOff val="0"/>
                <a:alphaOff val="0"/>
                <a:shade val="47500"/>
                <a:satMod val="137000"/>
              </a:schemeClr>
            </a:gs>
            <a:gs pos="55000">
              <a:schemeClr val="accent3">
                <a:hueOff val="0"/>
                <a:satOff val="0"/>
                <a:lumOff val="0"/>
                <a:alphaOff val="0"/>
                <a:shade val="69000"/>
                <a:satMod val="137000"/>
              </a:schemeClr>
            </a:gs>
            <a:gs pos="100000">
              <a:schemeClr val="accent3">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Model Parameter Interface</a:t>
          </a:r>
          <a:endParaRPr lang="en-US" sz="3200" kern="1200" dirty="0"/>
        </a:p>
      </dsp:txBody>
      <dsp:txXfrm>
        <a:off x="77195" y="79590"/>
        <a:ext cx="2808266" cy="1426955"/>
      </dsp:txXfrm>
    </dsp:sp>
    <dsp:sp modelId="{2EA9778E-154A-4E8A-8CBF-9784389FD067}">
      <dsp:nvSpPr>
        <dsp:cNvPr id="0" name=""/>
        <dsp:cNvSpPr/>
      </dsp:nvSpPr>
      <dsp:spPr>
        <a:xfrm rot="5400000">
          <a:off x="4963589" y="-179990"/>
          <a:ext cx="1265076" cy="5266944"/>
        </a:xfrm>
        <a:prstGeom prst="round2SameRect">
          <a:avLst/>
        </a:prstGeom>
        <a:solidFill>
          <a:schemeClr val="accent3">
            <a:tint val="40000"/>
            <a:alpha val="90000"/>
            <a:hueOff val="5358425"/>
            <a:satOff val="-6896"/>
            <a:lumOff val="-537"/>
            <a:alphaOff val="0"/>
          </a:schemeClr>
        </a:solidFill>
        <a:ln w="6350" cap="rnd" cmpd="sng" algn="ctr">
          <a:solidFill>
            <a:schemeClr val="accent3">
              <a:tint val="40000"/>
              <a:alpha val="90000"/>
              <a:hueOff val="5358425"/>
              <a:satOff val="-6896"/>
              <a:lumOff val="-537"/>
              <a:alphaOff val="0"/>
            </a:schemeClr>
          </a:solidFill>
          <a:prstDash val="solid"/>
        </a:ln>
        <a:effectLst>
          <a:outerShdw blurRad="39000" dist="25400" dir="5400000" rotWithShape="0">
            <a:srgbClr val="000000">
              <a:alpha val="38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add/remove, </a:t>
          </a:r>
          <a:r>
            <a:rPr lang="en-US" sz="1800" kern="1200" dirty="0" err="1" smtClean="0"/>
            <a:t>addsp</a:t>
          </a:r>
          <a:endParaRPr lang="en-US" sz="1800" kern="1200" dirty="0"/>
        </a:p>
        <a:p>
          <a:pPr marL="171450" lvl="1" indent="-171450" algn="l" defTabSz="800100">
            <a:lnSpc>
              <a:spcPct val="90000"/>
            </a:lnSpc>
            <a:spcBef>
              <a:spcPct val="0"/>
            </a:spcBef>
            <a:spcAft>
              <a:spcPct val="15000"/>
            </a:spcAft>
            <a:buChar char="••"/>
          </a:pPr>
          <a:r>
            <a:rPr lang="en-US" sz="1800" kern="1200" dirty="0" smtClean="0"/>
            <a:t>find, </a:t>
          </a:r>
          <a:r>
            <a:rPr lang="en-US" sz="1800" kern="1200" dirty="0" err="1" smtClean="0"/>
            <a:t>getSubObject</a:t>
          </a:r>
          <a:r>
            <a:rPr lang="en-US" sz="1800" kern="1200" dirty="0" smtClean="0"/>
            <a:t>, </a:t>
          </a:r>
          <a:r>
            <a:rPr lang="en-US" sz="1800" kern="1200" dirty="0" err="1" smtClean="0"/>
            <a:t>findSubObject</a:t>
          </a:r>
          <a:endParaRPr lang="en-US" sz="1800" kern="1200" dirty="0"/>
        </a:p>
        <a:p>
          <a:pPr marL="171450" lvl="1" indent="-171450" algn="l" defTabSz="800100">
            <a:lnSpc>
              <a:spcPct val="90000"/>
            </a:lnSpc>
            <a:spcBef>
              <a:spcPct val="0"/>
            </a:spcBef>
            <a:spcAft>
              <a:spcPct val="15000"/>
            </a:spcAft>
            <a:buChar char="••"/>
          </a:pPr>
          <a:r>
            <a:rPr lang="en-US" sz="1800" kern="1200" dirty="0" smtClean="0"/>
            <a:t>clone</a:t>
          </a:r>
          <a:endParaRPr lang="en-US" sz="1800" kern="1200" dirty="0"/>
        </a:p>
      </dsp:txBody>
      <dsp:txXfrm rot="-5400000">
        <a:off x="2962655" y="1882700"/>
        <a:ext cx="5205188" cy="1141564"/>
      </dsp:txXfrm>
    </dsp:sp>
    <dsp:sp modelId="{A10101C4-9302-4AF8-8451-D5752F4F1A5C}">
      <dsp:nvSpPr>
        <dsp:cNvPr id="0" name=""/>
        <dsp:cNvSpPr/>
      </dsp:nvSpPr>
      <dsp:spPr>
        <a:xfrm>
          <a:off x="0" y="1662808"/>
          <a:ext cx="2962656" cy="1581345"/>
        </a:xfrm>
        <a:prstGeom prst="roundRect">
          <a:avLst/>
        </a:prstGeom>
        <a:gradFill rotWithShape="0">
          <a:gsLst>
            <a:gs pos="0">
              <a:schemeClr val="accent3">
                <a:hueOff val="5625132"/>
                <a:satOff val="-8440"/>
                <a:lumOff val="-1373"/>
                <a:alphaOff val="0"/>
                <a:shade val="47500"/>
                <a:satMod val="137000"/>
              </a:schemeClr>
            </a:gs>
            <a:gs pos="55000">
              <a:schemeClr val="accent3">
                <a:hueOff val="5625132"/>
                <a:satOff val="-8440"/>
                <a:lumOff val="-1373"/>
                <a:alphaOff val="0"/>
                <a:shade val="69000"/>
                <a:satMod val="137000"/>
              </a:schemeClr>
            </a:gs>
            <a:gs pos="100000">
              <a:schemeClr val="accent3">
                <a:hueOff val="5625132"/>
                <a:satOff val="-8440"/>
                <a:lumOff val="-1373"/>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Object interaction</a:t>
          </a:r>
          <a:endParaRPr lang="en-US" sz="3200" kern="1200" dirty="0"/>
        </a:p>
      </dsp:txBody>
      <dsp:txXfrm>
        <a:off x="77195" y="1740003"/>
        <a:ext cx="2808266" cy="1426955"/>
      </dsp:txXfrm>
    </dsp:sp>
    <dsp:sp modelId="{3803A6BE-A844-4585-86C0-A12AD048C9F7}">
      <dsp:nvSpPr>
        <dsp:cNvPr id="0" name=""/>
        <dsp:cNvSpPr/>
      </dsp:nvSpPr>
      <dsp:spPr>
        <a:xfrm rot="5400000">
          <a:off x="4963589" y="1480422"/>
          <a:ext cx="1265076" cy="5266944"/>
        </a:xfrm>
        <a:prstGeom prst="round2SameRect">
          <a:avLst/>
        </a:prstGeom>
        <a:solidFill>
          <a:schemeClr val="accent3">
            <a:tint val="40000"/>
            <a:alpha val="90000"/>
            <a:hueOff val="10716850"/>
            <a:satOff val="-13793"/>
            <a:lumOff val="-1075"/>
            <a:alphaOff val="0"/>
          </a:schemeClr>
        </a:solidFill>
        <a:ln w="6350" cap="rnd" cmpd="sng" algn="ctr">
          <a:solidFill>
            <a:schemeClr val="accent3">
              <a:tint val="40000"/>
              <a:alpha val="90000"/>
              <a:hueOff val="10716850"/>
              <a:satOff val="-13793"/>
              <a:lumOff val="-1075"/>
              <a:alphaOff val="0"/>
            </a:schemeClr>
          </a:solidFill>
          <a:prstDash val="solid"/>
        </a:ln>
        <a:effectLst>
          <a:outerShdw blurRad="39000" dist="25400" dir="5400000" rotWithShape="0">
            <a:srgbClr val="000000">
              <a:alpha val="38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t>updateA</a:t>
          </a:r>
          <a:r>
            <a:rPr lang="en-US" sz="1800" kern="1200" dirty="0" smtClean="0"/>
            <a:t>, </a:t>
          </a:r>
          <a:r>
            <a:rPr lang="en-US" sz="1800" kern="1200" dirty="0" err="1" smtClean="0"/>
            <a:t>updateB</a:t>
          </a:r>
          <a:endParaRPr lang="en-US" sz="1800" kern="1200" dirty="0"/>
        </a:p>
        <a:p>
          <a:pPr marL="171450" lvl="1" indent="-171450" algn="l" defTabSz="800100">
            <a:lnSpc>
              <a:spcPct val="90000"/>
            </a:lnSpc>
            <a:spcBef>
              <a:spcPct val="0"/>
            </a:spcBef>
            <a:spcAft>
              <a:spcPct val="15000"/>
            </a:spcAft>
            <a:buChar char="••"/>
          </a:pPr>
          <a:r>
            <a:rPr lang="en-US" sz="1800" kern="1200" dirty="0" smtClean="0"/>
            <a:t>log, alert, enable, disable</a:t>
          </a:r>
          <a:endParaRPr lang="en-US" sz="1800" kern="1200" dirty="0"/>
        </a:p>
      </dsp:txBody>
      <dsp:txXfrm rot="-5400000">
        <a:off x="2962655" y="3543112"/>
        <a:ext cx="5205188" cy="1141564"/>
      </dsp:txXfrm>
    </dsp:sp>
    <dsp:sp modelId="{5C8FBA12-775B-4281-A4CC-4AD92F2DF0F2}">
      <dsp:nvSpPr>
        <dsp:cNvPr id="0" name=""/>
        <dsp:cNvSpPr/>
      </dsp:nvSpPr>
      <dsp:spPr>
        <a:xfrm>
          <a:off x="0" y="3323221"/>
          <a:ext cx="2962656" cy="1581345"/>
        </a:xfrm>
        <a:prstGeom prst="roundRect">
          <a:avLst/>
        </a:prstGeom>
        <a:gradFill rotWithShape="0">
          <a:gsLst>
            <a:gs pos="0">
              <a:schemeClr val="accent3">
                <a:hueOff val="11250264"/>
                <a:satOff val="-16880"/>
                <a:lumOff val="-2745"/>
                <a:alphaOff val="0"/>
                <a:shade val="47500"/>
                <a:satMod val="137000"/>
              </a:schemeClr>
            </a:gs>
            <a:gs pos="55000">
              <a:schemeClr val="accent3">
                <a:hueOff val="11250264"/>
                <a:satOff val="-16880"/>
                <a:lumOff val="-2745"/>
                <a:alphaOff val="0"/>
                <a:shade val="69000"/>
                <a:satMod val="137000"/>
              </a:schemeClr>
            </a:gs>
            <a:gs pos="100000">
              <a:schemeClr val="accent3">
                <a:hueOff val="11250264"/>
                <a:satOff val="-16880"/>
                <a:lumOff val="-2745"/>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Messaging/ updates</a:t>
          </a:r>
          <a:endParaRPr lang="en-US" sz="3200" kern="1200" dirty="0"/>
        </a:p>
      </dsp:txBody>
      <dsp:txXfrm>
        <a:off x="77195" y="3400416"/>
        <a:ext cx="2808266" cy="1426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D70B5E-195D-4BDC-A369-30B96F466527}" type="datetimeFigureOut">
              <a:rPr lang="en-US" smtClean="0"/>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45B28-B59C-4F0D-B998-12EA3CC7ABA4}" type="slidenum">
              <a:rPr lang="en-US" smtClean="0"/>
              <a:t>‹#›</a:t>
            </a:fld>
            <a:endParaRPr lang="en-US"/>
          </a:p>
        </p:txBody>
      </p:sp>
    </p:spTree>
    <p:extLst>
      <p:ext uri="{BB962C8B-B14F-4D97-AF65-F5344CB8AC3E}">
        <p14:creationId xmlns:p14="http://schemas.microsoft.com/office/powerpoint/2010/main" val="289561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CFDF800-FE0E-A944-8AC1-D57C07B352FC}"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Addsp</a:t>
            </a:r>
            <a:r>
              <a:rPr lang="en-US" dirty="0" smtClean="0"/>
              <a:t> is for smart pointers to objects—</a:t>
            </a:r>
            <a:r>
              <a:rPr lang="en-US" dirty="0" err="1" smtClean="0"/>
              <a:t>targetted</a:t>
            </a:r>
            <a:r>
              <a:rPr lang="en-US" dirty="0" smtClean="0"/>
              <a:t> primarily at objects which are operating in multiple</a:t>
            </a:r>
            <a:r>
              <a:rPr lang="en-US" baseline="0" dirty="0" smtClean="0"/>
              <a:t> contexts, not used very often yet</a:t>
            </a:r>
            <a:endParaRPr lang="en-US" dirty="0"/>
          </a:p>
        </p:txBody>
      </p:sp>
      <p:sp>
        <p:nvSpPr>
          <p:cNvPr id="4" name="Slide Number Placeholder 3"/>
          <p:cNvSpPr>
            <a:spLocks noGrp="1"/>
          </p:cNvSpPr>
          <p:nvPr>
            <p:ph type="sldNum" sz="quarter" idx="10"/>
          </p:nvPr>
        </p:nvSpPr>
        <p:spPr/>
        <p:txBody>
          <a:bodyPr/>
          <a:lstStyle/>
          <a:p>
            <a:fld id="{4CFDF800-FE0E-A944-8AC1-D57C07B352F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974023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9" name="Rectangle 18"/>
          <p:cNvSpPr/>
          <p:nvPr userDrawn="1"/>
        </p:nvSpPr>
        <p:spPr>
          <a:xfrm>
            <a:off x="-378" y="6316956"/>
            <a:ext cx="9144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defTabSz="457200"/>
            <a:endParaRPr lang="en-US" dirty="0">
              <a:solidFill>
                <a:prstClr val="white"/>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 y="3574553"/>
            <a:ext cx="9143245" cy="2742973"/>
          </a:xfrm>
          <a:prstGeom prst="rect">
            <a:avLst/>
          </a:prstGeom>
        </p:spPr>
      </p:pic>
      <p:sp>
        <p:nvSpPr>
          <p:cNvPr id="10" name="Title 9"/>
          <p:cNvSpPr>
            <a:spLocks noGrp="1"/>
          </p:cNvSpPr>
          <p:nvPr>
            <p:ph type="title" hasCustomPrompt="1"/>
          </p:nvPr>
        </p:nvSpPr>
        <p:spPr>
          <a:xfrm>
            <a:off x="457200" y="565126"/>
            <a:ext cx="82296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smtClean="0"/>
              <a:t>Click to edit </a:t>
            </a:r>
            <a:br>
              <a:rPr lang="en-US" dirty="0" smtClean="0"/>
            </a:br>
            <a:r>
              <a:rPr lang="en-US" dirty="0" smtClean="0"/>
              <a:t>Master title style</a:t>
            </a:r>
            <a:endParaRPr lang="en-US" dirty="0"/>
          </a:p>
        </p:txBody>
      </p:sp>
      <p:sp>
        <p:nvSpPr>
          <p:cNvPr id="12" name="Text Placeholder 11"/>
          <p:cNvSpPr>
            <a:spLocks noGrp="1"/>
          </p:cNvSpPr>
          <p:nvPr>
            <p:ph type="body" sz="quarter" idx="13"/>
          </p:nvPr>
        </p:nvSpPr>
        <p:spPr>
          <a:xfrm>
            <a:off x="457201" y="2024863"/>
            <a:ext cx="5629274"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Text Placeholder 2"/>
          <p:cNvSpPr>
            <a:spLocks noGrp="1"/>
          </p:cNvSpPr>
          <p:nvPr>
            <p:ph type="body" sz="quarter" idx="14" hasCustomPrompt="1"/>
          </p:nvPr>
        </p:nvSpPr>
        <p:spPr>
          <a:xfrm>
            <a:off x="4572001" y="3096715"/>
            <a:ext cx="4572000" cy="477838"/>
          </a:xfrm>
        </p:spPr>
        <p:txBody>
          <a:bodyPr rIns="18288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smtClean="0"/>
              <a:t>Authors Name</a:t>
            </a:r>
          </a:p>
          <a:p>
            <a:pPr lvl="0"/>
            <a:r>
              <a:rPr lang="en-US" dirty="0" smtClean="0"/>
              <a:t>Title</a:t>
            </a:r>
            <a:endParaRPr lang="en-US" dirty="0"/>
          </a:p>
        </p:txBody>
      </p:sp>
      <p:sp>
        <p:nvSpPr>
          <p:cNvPr id="14" name="TextBox 13"/>
          <p:cNvSpPr txBox="1"/>
          <p:nvPr userDrawn="1"/>
        </p:nvSpPr>
        <p:spPr>
          <a:xfrm>
            <a:off x="68385" y="6416000"/>
            <a:ext cx="4503614" cy="435504"/>
          </a:xfrm>
          <a:prstGeom prst="rect">
            <a:avLst/>
          </a:prstGeom>
          <a:noFill/>
          <a:effectLst/>
        </p:spPr>
        <p:txBody>
          <a:bodyPr wrap="square" rtlCol="0">
            <a:spAutoFit/>
          </a:bodyPr>
          <a:lstStyle/>
          <a:p>
            <a:pPr defTabSz="457200">
              <a:lnSpc>
                <a:spcPct val="90000"/>
              </a:lnSpc>
              <a:spcAft>
                <a:spcPts val="300"/>
              </a:spcAft>
            </a:pPr>
            <a:r>
              <a:rPr lang="en-US" sz="800" dirty="0">
                <a:solidFill>
                  <a:prstClr val="white"/>
                </a:solidFill>
                <a:cs typeface="Arial"/>
              </a:rPr>
              <a:t>LLNL-PRES-700053</a:t>
            </a:r>
          </a:p>
          <a:p>
            <a:pPr defTabSz="457200">
              <a:lnSpc>
                <a:spcPct val="90000"/>
              </a:lnSpc>
              <a:spcAft>
                <a:spcPts val="600"/>
              </a:spcAft>
            </a:pPr>
            <a:r>
              <a:rPr lang="en-US" sz="700" dirty="0">
                <a:solidFill>
                  <a:prstClr val="white"/>
                </a:solidFill>
                <a:cs typeface="Arial"/>
              </a:rPr>
              <a:t>This work was performed under the auspices of the U.S. Department of Energy by Lawrence Livermore National Laboratory under contract DE-AC52-07NA27344. Lawrence Livermore National Security, LLC</a:t>
            </a:r>
            <a:endParaRPr lang="en-US" sz="700" dirty="0">
              <a:solidFill>
                <a:prstClr val="white"/>
              </a:solidFill>
              <a:cs typeface="Arial"/>
            </a:endParaRPr>
          </a:p>
        </p:txBody>
      </p:sp>
      <p:pic>
        <p:nvPicPr>
          <p:cNvPr id="18" name="Picture 17" descr="LLNL_Logo_WHT-LRG.png"/>
          <p:cNvPicPr>
            <a:picLocks noChangeAspect="1"/>
          </p:cNvPicPr>
          <p:nvPr userDrawn="1"/>
        </p:nvPicPr>
        <p:blipFill>
          <a:blip r:embed="rId3"/>
          <a:stretch>
            <a:fillRect/>
          </a:stretch>
        </p:blipFill>
        <p:spPr>
          <a:xfrm>
            <a:off x="6957061" y="6446832"/>
            <a:ext cx="1865206" cy="314676"/>
          </a:xfrm>
          <a:prstGeom prst="rect">
            <a:avLst/>
          </a:prstGeom>
        </p:spPr>
      </p:pic>
      <p:sp>
        <p:nvSpPr>
          <p:cNvPr id="20" name="Rectangle 19"/>
          <p:cNvSpPr/>
          <p:nvPr userDrawn="1"/>
        </p:nvSpPr>
        <p:spPr>
          <a:xfrm>
            <a:off x="0" y="0"/>
            <a:ext cx="9144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defTabSz="457200"/>
            <a:endParaRPr lang="en-US" dirty="0">
              <a:solidFill>
                <a:prstClr val="white"/>
              </a:solidFill>
            </a:endParaRPr>
          </a:p>
        </p:txBody>
      </p:sp>
    </p:spTree>
    <p:extLst>
      <p:ext uri="{BB962C8B-B14F-4D97-AF65-F5344CB8AC3E}">
        <p14:creationId xmlns:p14="http://schemas.microsoft.com/office/powerpoint/2010/main" val="25876150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noChangeAspect="1"/>
          </p:cNvPicPr>
          <p:nvPr userDrawn="1"/>
        </p:nvPicPr>
        <p:blipFill>
          <a:blip r:embed="rId2"/>
          <a:stretch>
            <a:fillRect/>
          </a:stretch>
        </p:blipFill>
        <p:spPr>
          <a:xfrm>
            <a:off x="721852" y="5437487"/>
            <a:ext cx="3602498" cy="607768"/>
          </a:xfrm>
          <a:prstGeom prst="rect">
            <a:avLst/>
          </a:prstGeom>
        </p:spPr>
      </p:pic>
    </p:spTree>
    <p:extLst>
      <p:ext uri="{BB962C8B-B14F-4D97-AF65-F5344CB8AC3E}">
        <p14:creationId xmlns:p14="http://schemas.microsoft.com/office/powerpoint/2010/main" val="419899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defTabSz="457200"/>
            <a:fld id="{1CB9428C-5E4A-435A-B98D-1751A251CFF6}" type="datetimeFigureOut">
              <a:rPr lang="en-US">
                <a:solidFill>
                  <a:prstClr val="black"/>
                </a:solidFill>
              </a:rPr>
              <a:pPr defTabSz="457200"/>
              <a:t>8/11/2016</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defTabSz="457200"/>
            <a:fld id="{E164D7F6-50A4-4410-A636-0ED203BA7B0B}" type="slidenum">
              <a:rPr lang="en-US">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427608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defTabSz="457200"/>
            <a:fld id="{1CB9428C-5E4A-435A-B98D-1751A251CFF6}" type="datetimeFigureOut">
              <a:rPr lang="en-US">
                <a:solidFill>
                  <a:prstClr val="black"/>
                </a:solidFill>
              </a:rPr>
              <a:pPr defTabSz="457200"/>
              <a:t>8/11/2016</a:t>
            </a:fld>
            <a:endParaRPr lang="en-US">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defTabSz="457200"/>
            <a:endParaRPr lang="en-US">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defTabSz="457200"/>
            <a:fld id="{E164D7F6-50A4-4410-A636-0ED203BA7B0B}" type="slidenum">
              <a:rPr lang="en-US">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220095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2871473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5" name="Title Placeholder 1"/>
          <p:cNvSpPr>
            <a:spLocks noGrp="1"/>
          </p:cNvSpPr>
          <p:nvPr>
            <p:ph type="title"/>
          </p:nvPr>
        </p:nvSpPr>
        <p:spPr>
          <a:xfrm>
            <a:off x="457200" y="219507"/>
            <a:ext cx="82296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32130410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smtClean="0"/>
              <a:t>Click to edit Master title style</a:t>
            </a:r>
            <a:endParaRPr lang="en-US" dirty="0"/>
          </a:p>
        </p:txBody>
      </p:sp>
      <p:sp>
        <p:nvSpPr>
          <p:cNvPr id="4" name="Content Placeholder 2"/>
          <p:cNvSpPr>
            <a:spLocks noGrp="1"/>
          </p:cNvSpPr>
          <p:nvPr>
            <p:ph idx="1"/>
          </p:nvPr>
        </p:nvSpPr>
        <p:spPr>
          <a:xfrm>
            <a:off x="465826"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extLst>
      <p:ext uri="{BB962C8B-B14F-4D97-AF65-F5344CB8AC3E}">
        <p14:creationId xmlns:p14="http://schemas.microsoft.com/office/powerpoint/2010/main" val="35771783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smtClean="0"/>
              <a:t>Click to edit Master title style</a:t>
            </a:r>
            <a:endParaRPr lang="en-US" dirty="0"/>
          </a:p>
        </p:txBody>
      </p:sp>
      <p:sp>
        <p:nvSpPr>
          <p:cNvPr id="4" name="Content Placeholder 2"/>
          <p:cNvSpPr>
            <a:spLocks noGrp="1"/>
          </p:cNvSpPr>
          <p:nvPr>
            <p:ph idx="1"/>
          </p:nvPr>
        </p:nvSpPr>
        <p:spPr>
          <a:xfrm>
            <a:off x="4726214"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extLst>
      <p:ext uri="{BB962C8B-B14F-4D97-AF65-F5344CB8AC3E}">
        <p14:creationId xmlns:p14="http://schemas.microsoft.com/office/powerpoint/2010/main" val="255274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smtClean="0"/>
              <a:t>Click to edit Master title style</a:t>
            </a:r>
            <a:endParaRPr lang="en-US" dirty="0"/>
          </a:p>
        </p:txBody>
      </p:sp>
      <p:sp>
        <p:nvSpPr>
          <p:cNvPr id="4" name="Content Placeholder 2"/>
          <p:cNvSpPr>
            <a:spLocks noGrp="1"/>
          </p:cNvSpPr>
          <p:nvPr>
            <p:ph idx="1"/>
          </p:nvPr>
        </p:nvSpPr>
        <p:spPr>
          <a:xfrm>
            <a:off x="465826"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Content Placeholder 2"/>
          <p:cNvSpPr>
            <a:spLocks noGrp="1"/>
          </p:cNvSpPr>
          <p:nvPr>
            <p:ph idx="10"/>
          </p:nvPr>
        </p:nvSpPr>
        <p:spPr>
          <a:xfrm>
            <a:off x="4718649"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extLst>
      <p:ext uri="{BB962C8B-B14F-4D97-AF65-F5344CB8AC3E}">
        <p14:creationId xmlns:p14="http://schemas.microsoft.com/office/powerpoint/2010/main" val="153295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349042"/>
          </a:xfrm>
        </p:spPr>
        <p:txBody>
          <a:bodyPr/>
          <a:lstStyle/>
          <a:p>
            <a:r>
              <a:rPr lang="en-US" smtClean="0"/>
              <a:t>Click icon to add picture</a:t>
            </a:r>
            <a:endParaRPr lang="en-US" dirty="0"/>
          </a:p>
        </p:txBody>
      </p:sp>
      <p:sp>
        <p:nvSpPr>
          <p:cNvPr id="6" name="Title 5"/>
          <p:cNvSpPr>
            <a:spLocks noGrp="1"/>
          </p:cNvSpPr>
          <p:nvPr>
            <p:ph type="title"/>
          </p:nvPr>
        </p:nvSpPr>
        <p:spPr>
          <a:xfrm>
            <a:off x="0" y="0"/>
            <a:ext cx="9143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30525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349042"/>
          </a:xfrm>
        </p:spPr>
        <p:txBody>
          <a:bodyPr/>
          <a:lstStyle/>
          <a:p>
            <a:r>
              <a:rPr lang="en-US" smtClean="0"/>
              <a:t>Click icon to add picture</a:t>
            </a:r>
            <a:endParaRPr lang="en-US" dirty="0"/>
          </a:p>
        </p:txBody>
      </p:sp>
    </p:spTree>
    <p:extLst>
      <p:ext uri="{BB962C8B-B14F-4D97-AF65-F5344CB8AC3E}">
        <p14:creationId xmlns:p14="http://schemas.microsoft.com/office/powerpoint/2010/main" val="273071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25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9144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defTabSz="457200"/>
            <a:endParaRPr lang="en-US" dirty="0">
              <a:solidFill>
                <a:prstClr val="white"/>
              </a:solidFill>
            </a:endParaRPr>
          </a:p>
        </p:txBody>
      </p:sp>
      <p:sp>
        <p:nvSpPr>
          <p:cNvPr id="2" name="Title Placeholder 1"/>
          <p:cNvSpPr>
            <a:spLocks noGrp="1"/>
          </p:cNvSpPr>
          <p:nvPr>
            <p:ph type="title"/>
          </p:nvPr>
        </p:nvSpPr>
        <p:spPr>
          <a:xfrm>
            <a:off x="457200" y="220136"/>
            <a:ext cx="82296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441524"/>
            <a:ext cx="8229600" cy="4906889"/>
          </a:xfrm>
          <a:prstGeom prst="rect">
            <a:avLst/>
          </a:prstGeom>
        </p:spPr>
        <p:txBody>
          <a:bodyPr vert="horz" lIns="0" tIns="0" rIns="0" bIns="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0" name="Rectangle 9"/>
          <p:cNvSpPr/>
          <p:nvPr/>
        </p:nvSpPr>
        <p:spPr bwMode="invGray">
          <a:xfrm>
            <a:off x="1" y="6355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TextBox 13"/>
          <p:cNvSpPr txBox="1"/>
          <p:nvPr/>
        </p:nvSpPr>
        <p:spPr>
          <a:xfrm>
            <a:off x="484953" y="6698646"/>
            <a:ext cx="873871" cy="92333"/>
          </a:xfrm>
          <a:prstGeom prst="rect">
            <a:avLst/>
          </a:prstGeom>
          <a:noFill/>
        </p:spPr>
        <p:txBody>
          <a:bodyPr wrap="square" lIns="0" tIns="0" rIns="0" bIns="0" rtlCol="0" anchor="b" anchorCtr="0">
            <a:spAutoFit/>
          </a:bodyPr>
          <a:lstStyle/>
          <a:p>
            <a:pPr defTabSz="457200"/>
            <a:r>
              <a:rPr lang="en-US" sz="600" dirty="0">
                <a:solidFill>
                  <a:prstClr val="black"/>
                </a:solidFill>
                <a:cs typeface="Arial"/>
              </a:rPr>
              <a:t>LLNL-PRES-700053</a:t>
            </a:r>
          </a:p>
        </p:txBody>
      </p:sp>
      <p:sp>
        <p:nvSpPr>
          <p:cNvPr id="19" name="Slide Number Placeholder 7"/>
          <p:cNvSpPr txBox="1">
            <a:spLocks/>
          </p:cNvSpPr>
          <p:nvPr/>
        </p:nvSpPr>
        <p:spPr>
          <a:xfrm>
            <a:off x="8826123" y="6403252"/>
            <a:ext cx="317877" cy="454747"/>
          </a:xfrm>
          <a:prstGeom prst="rect">
            <a:avLst/>
          </a:prstGeom>
        </p:spPr>
        <p:txBody>
          <a:bodyPr rIns="45720" anchor="ctr" anchorCtr="0"/>
          <a:lstStyle/>
          <a:p>
            <a:pPr algn="r" defTabSz="457200">
              <a:defRPr/>
            </a:pPr>
            <a:fld id="{EAD690BD-BADF-4FBD-97E7-557E707EBBB2}" type="slidenum">
              <a:rPr lang="en-US" sz="1000">
                <a:solidFill>
                  <a:prstClr val="black">
                    <a:lumMod val="65000"/>
                    <a:lumOff val="35000"/>
                  </a:prstClr>
                </a:solidFill>
                <a:latin typeface="Calibri" panose="020F0502020204030204" pitchFamily="34" charset="0"/>
                <a:cs typeface="Calibri" panose="020F0502020204030204" pitchFamily="34" charset="0"/>
              </a:rPr>
              <a:pPr algn="r" defTabSz="457200">
                <a:defRPr/>
              </a:pPr>
              <a:t>‹#›</a:t>
            </a:fld>
            <a:endParaRPr lang="en-US" sz="1000" dirty="0">
              <a:solidFill>
                <a:prstClr val="black">
                  <a:lumMod val="65000"/>
                  <a:lumOff val="35000"/>
                </a:prstClr>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6059" y="1267155"/>
            <a:ext cx="915005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descr="NNSA_trans.png"/>
          <p:cNvPicPr>
            <a:picLocks noChangeAspect="1"/>
          </p:cNvPicPr>
          <p:nvPr/>
        </p:nvPicPr>
        <p:blipFill>
          <a:blip r:embed="rId14" cstate="print">
            <a:alphaModFix/>
            <a:extLst>
              <a:ext uri="{BEBA8EAE-BF5A-486C-A8C5-ECC9F3942E4B}">
                <a14:imgProps xmlns:a14="http://schemas.microsoft.com/office/drawing/2010/main">
                  <a14:imgLayer r:embed="rId15">
                    <a14:imgEffect>
                      <a14:saturation sat="87000"/>
                    </a14:imgEffect>
                  </a14:imgLayer>
                </a14:imgProps>
              </a:ext>
              <a:ext uri="{28A0092B-C50C-407E-A947-70E740481C1C}">
                <a14:useLocalDpi xmlns:a14="http://schemas.microsoft.com/office/drawing/2010/main" val="0"/>
              </a:ext>
            </a:extLst>
          </a:blip>
          <a:stretch>
            <a:fillRect/>
          </a:stretch>
        </p:blipFill>
        <p:spPr>
          <a:xfrm>
            <a:off x="7905268" y="6449398"/>
            <a:ext cx="1012806" cy="390396"/>
          </a:xfrm>
          <a:prstGeom prst="rect">
            <a:avLst/>
          </a:prstGeom>
        </p:spPr>
      </p:pic>
      <p:pic>
        <p:nvPicPr>
          <p:cNvPr id="17" name="Picture 16" descr="lab_icon_text_no_background_rgb.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26428" y="6496327"/>
            <a:ext cx="2731791" cy="278643"/>
          </a:xfrm>
          <a:prstGeom prst="rect">
            <a:avLst/>
          </a:prstGeom>
        </p:spPr>
      </p:pic>
    </p:spTree>
    <p:extLst>
      <p:ext uri="{BB962C8B-B14F-4D97-AF65-F5344CB8AC3E}">
        <p14:creationId xmlns:p14="http://schemas.microsoft.com/office/powerpoint/2010/main" val="2613062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Objects in </a:t>
            </a:r>
            <a:r>
              <a:rPr lang="en-US" dirty="0" err="1" smtClean="0">
                <a:latin typeface="Calibri" panose="020F0502020204030204" pitchFamily="34" charset="0"/>
                <a:cs typeface="Calibri" panose="020F0502020204030204" pitchFamily="34" charset="0"/>
              </a:rPr>
              <a:t>GridDyn</a:t>
            </a:r>
            <a:endParaRPr lang="en-US" dirty="0">
              <a:latin typeface="Calibri" panose="020F0502020204030204" pitchFamily="34" charset="0"/>
              <a:cs typeface="Calibri" panose="020F0502020204030204" pitchFamily="34" charset="0"/>
            </a:endParaRPr>
          </a:p>
        </p:txBody>
      </p:sp>
      <p:sp>
        <p:nvSpPr>
          <p:cNvPr id="11" name="Text Placeholder 10"/>
          <p:cNvSpPr>
            <a:spLocks noGrp="1"/>
          </p:cNvSpPr>
          <p:nvPr>
            <p:ph type="body" sz="quarter" idx="13"/>
          </p:nvPr>
        </p:nvSpPr>
        <p:spPr/>
        <p:txBody>
          <a:bodyPr/>
          <a:lstStyle/>
          <a:p>
            <a:pPr marL="58738" indent="-1588"/>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GridDyn</a:t>
            </a:r>
            <a:r>
              <a:rPr lang="en-US" dirty="0" smtClean="0">
                <a:latin typeface="Calibri" panose="020F0502020204030204" pitchFamily="34" charset="0"/>
                <a:cs typeface="Calibri" panose="020F0502020204030204" pitchFamily="34" charset="0"/>
              </a:rPr>
              <a:t> Documents</a:t>
            </a:r>
            <a:endParaRPr lang="en-US" dirty="0">
              <a:latin typeface="Calibri" panose="020F0502020204030204" pitchFamily="34" charset="0"/>
              <a:cs typeface="Calibri" panose="020F0502020204030204" pitchFamily="34" charset="0"/>
            </a:endParaRPr>
          </a:p>
        </p:txBody>
      </p:sp>
      <p:sp>
        <p:nvSpPr>
          <p:cNvPr id="5" name="Text Placeholder 4"/>
          <p:cNvSpPr>
            <a:spLocks noGrp="1"/>
          </p:cNvSpPr>
          <p:nvPr>
            <p:ph type="body" sz="quarter" idx="14"/>
          </p:nvPr>
        </p:nvSpPr>
        <p:spPr/>
        <p:txBody>
          <a:bodyPr/>
          <a:lstStyle/>
          <a:p>
            <a:pPr lvl="0"/>
            <a:r>
              <a:rPr lang="en-US" dirty="0" smtClean="0"/>
              <a:t>Philip Top</a:t>
            </a:r>
          </a:p>
        </p:txBody>
      </p:sp>
      <p:sp>
        <p:nvSpPr>
          <p:cNvPr id="9" name="Text Placeholder 10"/>
          <p:cNvSpPr txBox="1">
            <a:spLocks/>
          </p:cNvSpPr>
          <p:nvPr/>
        </p:nvSpPr>
        <p:spPr>
          <a:xfrm>
            <a:off x="492103" y="3640568"/>
            <a:ext cx="3278508" cy="397500"/>
          </a:xfrm>
          <a:prstGeom prst="rect">
            <a:avLst/>
          </a:prstGeom>
        </p:spPr>
        <p:txBody>
          <a:bodyPr vert="horz" lIns="0" tIns="91440" rIns="0" rtlCol="0" anchor="ctr" anchorCtr="0">
            <a:noAutofit/>
          </a:bodyPr>
          <a:lstStyle/>
          <a:p>
            <a:pPr defTabSz="457200">
              <a:lnSpc>
                <a:spcPct val="80000"/>
              </a:lnSpc>
            </a:pPr>
            <a:endParaRPr lang="en-US" sz="1600" dirty="0">
              <a:solidFill>
                <a:prstClr val="black"/>
              </a:solidFill>
              <a:cs typeface="Lucida Handwriting"/>
            </a:endParaRPr>
          </a:p>
        </p:txBody>
      </p:sp>
    </p:spTree>
    <p:extLst>
      <p:ext uri="{BB962C8B-B14F-4D97-AF65-F5344CB8AC3E}">
        <p14:creationId xmlns:p14="http://schemas.microsoft.com/office/powerpoint/2010/main" val="172891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Grid Object Interface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747839012"/>
              </p:ext>
            </p:extLst>
          </p:nvPr>
        </p:nvGraphicFramePr>
        <p:xfrm>
          <a:off x="457200" y="1441450"/>
          <a:ext cx="8229600" cy="490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85984" y="5949863"/>
            <a:ext cx="1313180" cy="369332"/>
          </a:xfrm>
          <a:prstGeom prst="rect">
            <a:avLst/>
          </a:prstGeom>
          <a:solidFill>
            <a:schemeClr val="bg1"/>
          </a:solidFill>
          <a:ln w="25400">
            <a:solidFill>
              <a:schemeClr val="tx1"/>
            </a:solidFill>
          </a:ln>
        </p:spPr>
        <p:txBody>
          <a:bodyPr wrap="none" rtlCol="0">
            <a:spAutoFit/>
          </a:bodyPr>
          <a:lstStyle/>
          <a:p>
            <a:pPr defTabSz="457200"/>
            <a:r>
              <a:rPr lang="en-US" dirty="0">
                <a:solidFill>
                  <a:prstClr val="black"/>
                </a:solidFill>
              </a:rPr>
              <a:t>*Not virtual</a:t>
            </a:r>
            <a:endParaRPr lang="en-US" dirty="0">
              <a:solidFill>
                <a:prstClr val="black"/>
              </a:solidFill>
            </a:endParaRPr>
          </a:p>
        </p:txBody>
      </p:sp>
    </p:spTree>
    <p:extLst>
      <p:ext uri="{BB962C8B-B14F-4D97-AF65-F5344CB8AC3E}">
        <p14:creationId xmlns:p14="http://schemas.microsoft.com/office/powerpoint/2010/main" val="1722924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Grid Primary Interface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548985254"/>
              </p:ext>
            </p:extLst>
          </p:nvPr>
        </p:nvGraphicFramePr>
        <p:xfrm>
          <a:off x="457200" y="1441450"/>
          <a:ext cx="8229600" cy="490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88702" y="2814180"/>
            <a:ext cx="1313180" cy="369332"/>
          </a:xfrm>
          <a:prstGeom prst="rect">
            <a:avLst/>
          </a:prstGeom>
          <a:solidFill>
            <a:schemeClr val="bg1"/>
          </a:solidFill>
          <a:ln w="25400">
            <a:solidFill>
              <a:schemeClr val="tx1"/>
            </a:solidFill>
          </a:ln>
        </p:spPr>
        <p:txBody>
          <a:bodyPr wrap="none" rtlCol="0">
            <a:spAutoFit/>
          </a:bodyPr>
          <a:lstStyle/>
          <a:p>
            <a:pPr defTabSz="457200"/>
            <a:r>
              <a:rPr lang="en-US" dirty="0">
                <a:solidFill>
                  <a:prstClr val="black"/>
                </a:solidFill>
              </a:rPr>
              <a:t>*Not virtual</a:t>
            </a:r>
            <a:endParaRPr lang="en-US" dirty="0">
              <a:solidFill>
                <a:prstClr val="black"/>
              </a:solidFill>
            </a:endParaRPr>
          </a:p>
        </p:txBody>
      </p:sp>
    </p:spTree>
    <p:extLst>
      <p:ext uri="{BB962C8B-B14F-4D97-AF65-F5344CB8AC3E}">
        <p14:creationId xmlns:p14="http://schemas.microsoft.com/office/powerpoint/2010/main" val="2511041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smtClean="0"/>
              <a:t>GridPrimary</a:t>
            </a:r>
            <a:r>
              <a:rPr lang="en-US" dirty="0" smtClean="0"/>
              <a:t> are top level simulation objects</a:t>
            </a:r>
          </a:p>
          <a:p>
            <a:pPr lvl="1"/>
            <a:r>
              <a:rPr lang="en-US" dirty="0" smtClean="0"/>
              <a:t>Areas</a:t>
            </a:r>
          </a:p>
          <a:p>
            <a:pPr lvl="2"/>
            <a:r>
              <a:rPr lang="en-US" dirty="0" smtClean="0"/>
              <a:t>Wide area controls</a:t>
            </a:r>
          </a:p>
          <a:p>
            <a:pPr lvl="2"/>
            <a:r>
              <a:rPr lang="en-US" dirty="0" smtClean="0"/>
              <a:t>Object Containers</a:t>
            </a:r>
          </a:p>
          <a:p>
            <a:pPr lvl="2"/>
            <a:r>
              <a:rPr lang="en-US" dirty="0" smtClean="0"/>
              <a:t>Simulation distribution</a:t>
            </a:r>
          </a:p>
          <a:p>
            <a:pPr lvl="2"/>
            <a:r>
              <a:rPr lang="en-US" dirty="0" smtClean="0"/>
              <a:t>Root Simulation object is special type of object</a:t>
            </a:r>
          </a:p>
          <a:p>
            <a:pPr lvl="1"/>
            <a:r>
              <a:rPr lang="en-US" dirty="0" smtClean="0"/>
              <a:t>Buses</a:t>
            </a:r>
          </a:p>
          <a:p>
            <a:pPr lvl="2"/>
            <a:r>
              <a:rPr lang="en-US" dirty="0" smtClean="0"/>
              <a:t>System nodes</a:t>
            </a:r>
          </a:p>
          <a:p>
            <a:pPr lvl="2"/>
            <a:r>
              <a:rPr lang="en-US" dirty="0" smtClean="0"/>
              <a:t>Container for loads and generators</a:t>
            </a:r>
          </a:p>
          <a:p>
            <a:pPr lvl="2"/>
            <a:r>
              <a:rPr lang="en-US" dirty="0" smtClean="0"/>
              <a:t>Compute voltage and angle</a:t>
            </a:r>
          </a:p>
          <a:p>
            <a:pPr lvl="1"/>
            <a:r>
              <a:rPr lang="en-US" dirty="0" smtClean="0"/>
              <a:t>Links</a:t>
            </a:r>
          </a:p>
          <a:p>
            <a:pPr lvl="2"/>
            <a:r>
              <a:rPr lang="en-US" dirty="0" smtClean="0"/>
              <a:t>Connect nodes together (or areas)</a:t>
            </a:r>
          </a:p>
          <a:p>
            <a:pPr lvl="2"/>
            <a:r>
              <a:rPr lang="en-US" dirty="0" smtClean="0"/>
              <a:t>Primary model of a transmission line</a:t>
            </a:r>
          </a:p>
          <a:p>
            <a:pPr lvl="2"/>
            <a:r>
              <a:rPr lang="en-US" dirty="0" smtClean="0"/>
              <a:t>But many other possibilities</a:t>
            </a:r>
          </a:p>
          <a:p>
            <a:pPr lvl="1"/>
            <a:r>
              <a:rPr lang="en-US" dirty="0" smtClean="0"/>
              <a:t>Relays</a:t>
            </a:r>
          </a:p>
          <a:p>
            <a:pPr lvl="2"/>
            <a:r>
              <a:rPr lang="en-US" dirty="0" smtClean="0"/>
              <a:t>Sensors and actuators for the grid</a:t>
            </a:r>
          </a:p>
          <a:p>
            <a:pPr lvl="2"/>
            <a:r>
              <a:rPr lang="en-US" dirty="0" smtClean="0"/>
              <a:t>Can sense from one object and act on another</a:t>
            </a:r>
          </a:p>
          <a:p>
            <a:r>
              <a:rPr lang="en-US" dirty="0" smtClean="0"/>
              <a:t>Can act as containers for other primary objects and other objects</a:t>
            </a:r>
            <a:endParaRPr lang="en-US" dirty="0"/>
          </a:p>
        </p:txBody>
      </p:sp>
      <p:sp>
        <p:nvSpPr>
          <p:cNvPr id="3" name="Title 2"/>
          <p:cNvSpPr>
            <a:spLocks noGrp="1"/>
          </p:cNvSpPr>
          <p:nvPr>
            <p:ph type="title"/>
          </p:nvPr>
        </p:nvSpPr>
        <p:spPr/>
        <p:txBody>
          <a:bodyPr/>
          <a:lstStyle/>
          <a:p>
            <a:r>
              <a:rPr lang="en-US" dirty="0" err="1" smtClean="0"/>
              <a:t>GridPrimary</a:t>
            </a:r>
            <a:r>
              <a:rPr lang="en-US" dirty="0" smtClean="0"/>
              <a:t> Notes</a:t>
            </a:r>
            <a:endParaRPr lang="en-US" dirty="0"/>
          </a:p>
        </p:txBody>
      </p:sp>
    </p:spTree>
    <p:extLst>
      <p:ext uri="{BB962C8B-B14F-4D97-AF65-F5344CB8AC3E}">
        <p14:creationId xmlns:p14="http://schemas.microsoft.com/office/powerpoint/2010/main" val="566811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Very similar to </a:t>
            </a:r>
            <a:r>
              <a:rPr lang="en-US" dirty="0" err="1" smtClean="0"/>
              <a:t>gridPrimary</a:t>
            </a:r>
            <a:r>
              <a:rPr lang="en-US" dirty="0" smtClean="0"/>
              <a:t> in interface</a:t>
            </a:r>
          </a:p>
          <a:p>
            <a:r>
              <a:rPr lang="en-US" dirty="0" err="1" smtClean="0"/>
              <a:t>GridSecondary</a:t>
            </a:r>
            <a:endParaRPr lang="en-US" dirty="0" smtClean="0"/>
          </a:p>
          <a:p>
            <a:pPr lvl="1"/>
            <a:r>
              <a:rPr lang="en-US" dirty="0" smtClean="0"/>
              <a:t>Additional Outputs related to real and reactive power</a:t>
            </a:r>
          </a:p>
          <a:p>
            <a:pPr lvl="1"/>
            <a:r>
              <a:rPr lang="en-US" dirty="0" smtClean="0"/>
              <a:t>Additional Outputs related to available adjustments in power levels</a:t>
            </a:r>
          </a:p>
          <a:p>
            <a:r>
              <a:rPr lang="en-US" dirty="0" err="1" smtClean="0"/>
              <a:t>GridSubModel</a:t>
            </a:r>
            <a:endParaRPr lang="en-US" dirty="0" smtClean="0"/>
          </a:p>
          <a:p>
            <a:pPr lvl="1"/>
            <a:r>
              <a:rPr lang="en-US" dirty="0" smtClean="0"/>
              <a:t>Only one set of Initialization functions-object holding it is expected to manage when it gets initialized</a:t>
            </a:r>
          </a:p>
          <a:p>
            <a:pPr lvl="1"/>
            <a:r>
              <a:rPr lang="en-US" dirty="0" err="1" smtClean="0"/>
              <a:t>getInputSize</a:t>
            </a:r>
            <a:r>
              <a:rPr lang="en-US" dirty="0" smtClean="0"/>
              <a:t>, </a:t>
            </a:r>
            <a:r>
              <a:rPr lang="en-US" dirty="0" err="1" smtClean="0"/>
              <a:t>getOutputSize</a:t>
            </a:r>
            <a:endParaRPr lang="en-US" dirty="0" smtClean="0"/>
          </a:p>
          <a:p>
            <a:r>
              <a:rPr lang="en-US" dirty="0" smtClean="0"/>
              <a:t>Both</a:t>
            </a:r>
          </a:p>
          <a:p>
            <a:pPr lvl="1"/>
            <a:r>
              <a:rPr lang="en-US" dirty="0" err="1" smtClean="0"/>
              <a:t>outputPartialDerivatives</a:t>
            </a:r>
            <a:r>
              <a:rPr lang="en-US" dirty="0" smtClean="0"/>
              <a:t> –useful if the output is not a specific state</a:t>
            </a:r>
          </a:p>
          <a:p>
            <a:pPr lvl="1"/>
            <a:r>
              <a:rPr lang="en-US" dirty="0" err="1" smtClean="0"/>
              <a:t>ioPartialDerivatives</a:t>
            </a:r>
            <a:r>
              <a:rPr lang="en-US" dirty="0" smtClean="0"/>
              <a:t>	--useful if the output is not a specific state</a:t>
            </a:r>
          </a:p>
          <a:p>
            <a:pPr lvl="1"/>
            <a:r>
              <a:rPr lang="en-US" dirty="0" err="1" smtClean="0"/>
              <a:t>findIndex</a:t>
            </a:r>
            <a:endParaRPr lang="en-US" dirty="0" smtClean="0"/>
          </a:p>
          <a:p>
            <a:pPr lvl="1"/>
            <a:endParaRPr lang="en-US" dirty="0"/>
          </a:p>
        </p:txBody>
      </p:sp>
      <p:sp>
        <p:nvSpPr>
          <p:cNvPr id="3" name="Title 2"/>
          <p:cNvSpPr>
            <a:spLocks noGrp="1"/>
          </p:cNvSpPr>
          <p:nvPr>
            <p:ph type="title"/>
          </p:nvPr>
        </p:nvSpPr>
        <p:spPr/>
        <p:txBody>
          <a:bodyPr/>
          <a:lstStyle/>
          <a:p>
            <a:r>
              <a:rPr lang="en-US" dirty="0" err="1" smtClean="0"/>
              <a:t>GridSecondary</a:t>
            </a:r>
            <a:r>
              <a:rPr lang="en-US" dirty="0" smtClean="0"/>
              <a:t>, and </a:t>
            </a:r>
            <a:r>
              <a:rPr lang="en-US" dirty="0" err="1" smtClean="0"/>
              <a:t>GridSubModel</a:t>
            </a:r>
            <a:endParaRPr lang="en-US" dirty="0"/>
          </a:p>
        </p:txBody>
      </p:sp>
    </p:spTree>
    <p:extLst>
      <p:ext uri="{BB962C8B-B14F-4D97-AF65-F5344CB8AC3E}">
        <p14:creationId xmlns:p14="http://schemas.microsoft.com/office/powerpoint/2010/main" val="380209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virtual void residual</a:t>
            </a:r>
            <a:r>
              <a:rPr lang="en-US" dirty="0" smtClean="0"/>
              <a:t>(</a:t>
            </a:r>
          </a:p>
          <a:p>
            <a:pPr marL="342900" lvl="1" indent="0">
              <a:buNone/>
            </a:pPr>
            <a:r>
              <a:rPr lang="en-US" dirty="0" err="1" smtClean="0"/>
              <a:t>const</a:t>
            </a:r>
            <a:r>
              <a:rPr lang="en-US" dirty="0" smtClean="0"/>
              <a:t> </a:t>
            </a:r>
            <a:r>
              <a:rPr lang="en-US" dirty="0" err="1" smtClean="0"/>
              <a:t>IOdata</a:t>
            </a:r>
            <a:r>
              <a:rPr lang="en-US" dirty="0" smtClean="0"/>
              <a:t> &amp; </a:t>
            </a:r>
            <a:r>
              <a:rPr lang="en-US" dirty="0" err="1"/>
              <a:t>args</a:t>
            </a:r>
            <a:r>
              <a:rPr lang="en-US" dirty="0" smtClean="0"/>
              <a:t>, </a:t>
            </a:r>
          </a:p>
          <a:p>
            <a:pPr marL="342900" lvl="1" indent="0">
              <a:buNone/>
            </a:pPr>
            <a:endParaRPr lang="en-US" dirty="0" smtClean="0"/>
          </a:p>
          <a:p>
            <a:pPr marL="342900" lvl="1" indent="0">
              <a:buNone/>
            </a:pPr>
            <a:r>
              <a:rPr lang="en-US" dirty="0" err="1" smtClean="0"/>
              <a:t>const</a:t>
            </a:r>
            <a:r>
              <a:rPr lang="en-US" dirty="0" smtClean="0"/>
              <a:t> </a:t>
            </a:r>
            <a:r>
              <a:rPr lang="en-US" dirty="0" err="1"/>
              <a:t>stateData</a:t>
            </a:r>
            <a:r>
              <a:rPr lang="en-US" dirty="0"/>
              <a:t> *</a:t>
            </a:r>
            <a:r>
              <a:rPr lang="en-US" dirty="0" err="1"/>
              <a:t>sD</a:t>
            </a:r>
            <a:r>
              <a:rPr lang="en-US" dirty="0"/>
              <a:t>, </a:t>
            </a:r>
            <a:endParaRPr lang="en-US" dirty="0" smtClean="0"/>
          </a:p>
          <a:p>
            <a:pPr marL="342900" lvl="1" indent="0">
              <a:buNone/>
            </a:pPr>
            <a:endParaRPr lang="en-US" dirty="0" smtClean="0"/>
          </a:p>
          <a:p>
            <a:pPr marL="342900" lvl="1" indent="0">
              <a:buNone/>
            </a:pPr>
            <a:endParaRPr lang="en-US" dirty="0"/>
          </a:p>
          <a:p>
            <a:pPr marL="342900" lvl="1" indent="0">
              <a:buNone/>
            </a:pPr>
            <a:endParaRPr lang="en-US" dirty="0" smtClean="0"/>
          </a:p>
          <a:p>
            <a:pPr marL="342900" lvl="1" indent="0">
              <a:buNone/>
            </a:pPr>
            <a:endParaRPr lang="en-US" dirty="0" smtClean="0"/>
          </a:p>
          <a:p>
            <a:pPr marL="342900" lvl="1" indent="0">
              <a:buNone/>
            </a:pPr>
            <a:r>
              <a:rPr lang="en-US" dirty="0" smtClean="0"/>
              <a:t>double </a:t>
            </a:r>
            <a:r>
              <a:rPr lang="en-US" dirty="0" err="1"/>
              <a:t>resid</a:t>
            </a:r>
            <a:r>
              <a:rPr lang="en-US" dirty="0"/>
              <a:t>[],  </a:t>
            </a:r>
            <a:r>
              <a:rPr lang="en-US" dirty="0" smtClean="0"/>
              <a:t>  </a:t>
            </a:r>
          </a:p>
          <a:p>
            <a:pPr marL="342900" lvl="1" indent="0">
              <a:buNone/>
            </a:pPr>
            <a:endParaRPr lang="en-US" dirty="0" smtClean="0"/>
          </a:p>
          <a:p>
            <a:pPr marL="342900" lvl="1" indent="0">
              <a:buNone/>
            </a:pPr>
            <a:r>
              <a:rPr lang="en-US" dirty="0" err="1" smtClean="0"/>
              <a:t>const</a:t>
            </a:r>
            <a:r>
              <a:rPr lang="en-US" dirty="0" smtClean="0"/>
              <a:t> </a:t>
            </a:r>
            <a:r>
              <a:rPr lang="en-US" dirty="0" err="1"/>
              <a:t>solverMode</a:t>
            </a:r>
            <a:r>
              <a:rPr lang="en-US" dirty="0"/>
              <a:t> &amp; </a:t>
            </a:r>
            <a:r>
              <a:rPr lang="en-US" dirty="0" err="1"/>
              <a:t>sMode</a:t>
            </a:r>
            <a:r>
              <a:rPr lang="en-US" dirty="0" smtClean="0"/>
              <a:t>);	</a:t>
            </a:r>
            <a:endParaRPr lang="en-US" dirty="0"/>
          </a:p>
        </p:txBody>
      </p:sp>
      <p:sp>
        <p:nvSpPr>
          <p:cNvPr id="3" name="Title 2"/>
          <p:cNvSpPr>
            <a:spLocks noGrp="1"/>
          </p:cNvSpPr>
          <p:nvPr>
            <p:ph type="title"/>
          </p:nvPr>
        </p:nvSpPr>
        <p:spPr/>
        <p:txBody>
          <a:bodyPr/>
          <a:lstStyle/>
          <a:p>
            <a:r>
              <a:rPr lang="en-US" dirty="0" smtClean="0"/>
              <a:t>Closer look at a function Call</a:t>
            </a:r>
            <a:endParaRPr lang="en-US" dirty="0"/>
          </a:p>
        </p:txBody>
      </p:sp>
      <p:sp>
        <p:nvSpPr>
          <p:cNvPr id="4" name="TextBox 3"/>
          <p:cNvSpPr txBox="1"/>
          <p:nvPr/>
        </p:nvSpPr>
        <p:spPr>
          <a:xfrm>
            <a:off x="4023696" y="1355621"/>
            <a:ext cx="4800514" cy="923330"/>
          </a:xfrm>
          <a:prstGeom prst="rect">
            <a:avLst/>
          </a:prstGeom>
          <a:noFill/>
          <a:ln w="25400">
            <a:solidFill>
              <a:schemeClr val="accent3">
                <a:lumMod val="75000"/>
              </a:schemeClr>
            </a:solidFill>
          </a:ln>
        </p:spPr>
        <p:txBody>
          <a:bodyPr wrap="square" rtlCol="0">
            <a:spAutoFit/>
          </a:bodyPr>
          <a:lstStyle/>
          <a:p>
            <a:pPr defTabSz="457200"/>
            <a:r>
              <a:rPr lang="en-US" dirty="0">
                <a:solidFill>
                  <a:prstClr val="black"/>
                </a:solidFill>
              </a:rPr>
              <a:t>Input arguments (not present for </a:t>
            </a:r>
            <a:r>
              <a:rPr lang="en-US" dirty="0" err="1">
                <a:solidFill>
                  <a:prstClr val="black"/>
                </a:solidFill>
              </a:rPr>
              <a:t>gridPrimary</a:t>
            </a:r>
            <a:r>
              <a:rPr lang="en-US" dirty="0">
                <a:solidFill>
                  <a:prstClr val="black"/>
                </a:solidFill>
              </a:rPr>
              <a:t> IO data is a resizable vector class (</a:t>
            </a:r>
            <a:r>
              <a:rPr lang="en-US" dirty="0" err="1">
                <a:solidFill>
                  <a:prstClr val="black"/>
                </a:solidFill>
              </a:rPr>
              <a:t>std</a:t>
            </a:r>
            <a:r>
              <a:rPr lang="en-US" dirty="0">
                <a:solidFill>
                  <a:prstClr val="black"/>
                </a:solidFill>
              </a:rPr>
              <a:t>::vector or boost small vector)</a:t>
            </a:r>
            <a:endParaRPr lang="en-US" dirty="0">
              <a:solidFill>
                <a:prstClr val="black"/>
              </a:solidFill>
            </a:endParaRPr>
          </a:p>
        </p:txBody>
      </p:sp>
      <p:sp>
        <p:nvSpPr>
          <p:cNvPr id="5" name="TextBox 4"/>
          <p:cNvSpPr txBox="1"/>
          <p:nvPr/>
        </p:nvSpPr>
        <p:spPr>
          <a:xfrm>
            <a:off x="4023696" y="2294260"/>
            <a:ext cx="3714837" cy="923330"/>
          </a:xfrm>
          <a:prstGeom prst="rect">
            <a:avLst/>
          </a:prstGeom>
          <a:noFill/>
          <a:ln w="25400">
            <a:solidFill>
              <a:schemeClr val="accent3">
                <a:lumMod val="75000"/>
              </a:schemeClr>
            </a:solidFill>
          </a:ln>
        </p:spPr>
        <p:txBody>
          <a:bodyPr wrap="square" rtlCol="0">
            <a:spAutoFit/>
          </a:bodyPr>
          <a:lstStyle/>
          <a:p>
            <a:pPr defTabSz="457200"/>
            <a:r>
              <a:rPr lang="en-US" dirty="0">
                <a:solidFill>
                  <a:prstClr val="black"/>
                </a:solidFill>
              </a:rPr>
              <a:t>Current state information (state, derivatives if applicable, time, id, and some other information</a:t>
            </a:r>
            <a:endParaRPr lang="en-US" dirty="0">
              <a:solidFill>
                <a:prstClr val="black"/>
              </a:solidFill>
            </a:endParaRPr>
          </a:p>
        </p:txBody>
      </p:sp>
      <p:sp>
        <p:nvSpPr>
          <p:cNvPr id="6" name="TextBox 5"/>
          <p:cNvSpPr txBox="1"/>
          <p:nvPr/>
        </p:nvSpPr>
        <p:spPr>
          <a:xfrm>
            <a:off x="3812030" y="3615060"/>
            <a:ext cx="3714837" cy="646331"/>
          </a:xfrm>
          <a:prstGeom prst="rect">
            <a:avLst/>
          </a:prstGeom>
          <a:noFill/>
          <a:ln w="25400">
            <a:solidFill>
              <a:schemeClr val="accent3">
                <a:lumMod val="75000"/>
              </a:schemeClr>
            </a:solidFill>
          </a:ln>
        </p:spPr>
        <p:txBody>
          <a:bodyPr wrap="square" rtlCol="0">
            <a:spAutoFit/>
          </a:bodyPr>
          <a:lstStyle/>
          <a:p>
            <a:pPr defTabSz="457200"/>
            <a:r>
              <a:rPr lang="en-US" dirty="0">
                <a:solidFill>
                  <a:prstClr val="black"/>
                </a:solidFill>
              </a:rPr>
              <a:t>Storage location of calculation results</a:t>
            </a:r>
            <a:endParaRPr lang="en-US" dirty="0">
              <a:solidFill>
                <a:prstClr val="black"/>
              </a:solidFill>
            </a:endParaRPr>
          </a:p>
        </p:txBody>
      </p:sp>
      <p:sp>
        <p:nvSpPr>
          <p:cNvPr id="7" name="TextBox 6"/>
          <p:cNvSpPr txBox="1"/>
          <p:nvPr/>
        </p:nvSpPr>
        <p:spPr>
          <a:xfrm>
            <a:off x="3964430" y="4508293"/>
            <a:ext cx="3714837" cy="1754326"/>
          </a:xfrm>
          <a:prstGeom prst="rect">
            <a:avLst/>
          </a:prstGeom>
          <a:noFill/>
          <a:ln w="25400">
            <a:solidFill>
              <a:schemeClr val="accent3">
                <a:lumMod val="75000"/>
              </a:schemeClr>
            </a:solidFill>
          </a:ln>
        </p:spPr>
        <p:txBody>
          <a:bodyPr wrap="square" rtlCol="0">
            <a:spAutoFit/>
          </a:bodyPr>
          <a:lstStyle/>
          <a:p>
            <a:pPr defTabSz="457200"/>
            <a:r>
              <a:rPr lang="en-US" dirty="0">
                <a:solidFill>
                  <a:prstClr val="black"/>
                </a:solidFill>
              </a:rPr>
              <a:t>Requested method of computation and index of where to find the index information</a:t>
            </a:r>
          </a:p>
          <a:p>
            <a:pPr defTabSz="457200"/>
            <a:r>
              <a:rPr lang="en-US" dirty="0">
                <a:solidFill>
                  <a:prstClr val="black"/>
                </a:solidFill>
              </a:rPr>
              <a:t>	</a:t>
            </a:r>
            <a:r>
              <a:rPr lang="en-US" dirty="0">
                <a:solidFill>
                  <a:prstClr val="black"/>
                </a:solidFill>
              </a:rPr>
              <a:t>any approximations</a:t>
            </a:r>
          </a:p>
          <a:p>
            <a:pPr defTabSz="457200"/>
            <a:r>
              <a:rPr lang="en-US" dirty="0">
                <a:solidFill>
                  <a:prstClr val="black"/>
                </a:solidFill>
              </a:rPr>
              <a:t>	</a:t>
            </a:r>
            <a:r>
              <a:rPr lang="en-US" dirty="0">
                <a:solidFill>
                  <a:prstClr val="black"/>
                </a:solidFill>
              </a:rPr>
              <a:t>types of states</a:t>
            </a:r>
          </a:p>
          <a:p>
            <a:pPr defTabSz="457200"/>
            <a:r>
              <a:rPr lang="en-US" dirty="0">
                <a:solidFill>
                  <a:prstClr val="black"/>
                </a:solidFill>
              </a:rPr>
              <a:t>	</a:t>
            </a:r>
            <a:r>
              <a:rPr lang="en-US" dirty="0">
                <a:solidFill>
                  <a:prstClr val="black"/>
                </a:solidFill>
              </a:rPr>
              <a:t>dynamic mode</a:t>
            </a:r>
            <a:endParaRPr lang="en-US" dirty="0">
              <a:solidFill>
                <a:prstClr val="black"/>
              </a:solidFill>
            </a:endParaRPr>
          </a:p>
        </p:txBody>
      </p:sp>
    </p:spTree>
    <p:extLst>
      <p:ext uri="{BB962C8B-B14F-4D97-AF65-F5344CB8AC3E}">
        <p14:creationId xmlns:p14="http://schemas.microsoft.com/office/powerpoint/2010/main" val="2832225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r>
                  <a:rPr lang="en-US" dirty="0" smtClean="0"/>
                  <a:t>x is the state, </a:t>
                </a:r>
                <a14:m>
                  <m:oMath xmlns:m="http://schemas.openxmlformats.org/officeDocument/2006/math">
                    <m:acc>
                      <m:accPr>
                        <m:chr m:val="̂"/>
                        <m:ctrlPr>
                          <a:rPr lang="en-US" i="1">
                            <a:latin typeface="Cambria Math"/>
                          </a:rPr>
                        </m:ctrlPr>
                      </m:accPr>
                      <m:e>
                        <m:r>
                          <m:rPr>
                            <m:sty m:val="p"/>
                          </m:rPr>
                          <a:rPr lang="en-US" i="0">
                            <a:latin typeface="Cambria Math"/>
                          </a:rPr>
                          <m:t>x</m:t>
                        </m:r>
                      </m:e>
                    </m:acc>
                    <m:r>
                      <a:rPr lang="en-US" b="0" i="0" smtClean="0">
                        <a:latin typeface="Cambria Math"/>
                      </a:rPr>
                      <m:t> </m:t>
                    </m:r>
                    <m:r>
                      <m:rPr>
                        <m:sty m:val="p"/>
                      </m:rPr>
                      <a:rPr lang="en-US" b="0" i="0" smtClean="0">
                        <a:latin typeface="Cambria Math"/>
                      </a:rPr>
                      <m:t>is</m:t>
                    </m:r>
                    <m:r>
                      <a:rPr lang="en-US" b="0" i="0" smtClean="0">
                        <a:latin typeface="Cambria Math"/>
                      </a:rPr>
                      <m:t> </m:t>
                    </m:r>
                    <m:r>
                      <m:rPr>
                        <m:sty m:val="p"/>
                      </m:rPr>
                      <a:rPr lang="en-US" b="0" i="0" smtClean="0">
                        <a:latin typeface="Cambria Math"/>
                      </a:rPr>
                      <m:t>a</m:t>
                    </m:r>
                    <m:r>
                      <a:rPr lang="en-US" b="0" i="0" smtClean="0">
                        <a:latin typeface="Cambria Math"/>
                      </a:rPr>
                      <m:t> </m:t>
                    </m:r>
                    <m:r>
                      <m:rPr>
                        <m:sty m:val="p"/>
                      </m:rPr>
                      <a:rPr lang="en-US" b="0" i="0" smtClean="0">
                        <a:latin typeface="Cambria Math"/>
                      </a:rPr>
                      <m:t>guess</m:t>
                    </m:r>
                    <m:r>
                      <a:rPr lang="en-US" b="0" i="1" smtClean="0">
                        <a:latin typeface="Cambria Math"/>
                      </a:rPr>
                      <m:t>, </m:t>
                    </m:r>
                  </m:oMath>
                </a14:m>
                <a:r>
                  <a:rPr lang="en-US" dirty="0" smtClean="0"/>
                  <a:t>x’ is the derivative, t is time, y is output, z is input</a:t>
                </a:r>
              </a:p>
              <a:p>
                <a:r>
                  <a:rPr lang="en-US" dirty="0" smtClean="0"/>
                  <a:t>Residual computes  </a:t>
                </a:r>
                <a14:m>
                  <m:oMath xmlns:m="http://schemas.openxmlformats.org/officeDocument/2006/math">
                    <m:r>
                      <m:rPr>
                        <m:sty m:val="p"/>
                      </m:rPr>
                      <a:rPr lang="en-US" b="0" i="0" smtClean="0">
                        <a:latin typeface="Cambria Math"/>
                      </a:rPr>
                      <m:t>R</m:t>
                    </m:r>
                    <m:d>
                      <m:dPr>
                        <m:ctrlPr>
                          <a:rPr lang="en-US" b="0" i="1" smtClean="0">
                            <a:latin typeface="Cambria Math"/>
                          </a:rPr>
                        </m:ctrlPr>
                      </m:dPr>
                      <m:e>
                        <m:r>
                          <a:rPr lang="en-US" b="0" i="1" smtClean="0">
                            <a:latin typeface="Cambria Math"/>
                          </a:rPr>
                          <m:t>𝑧</m:t>
                        </m:r>
                        <m:r>
                          <a:rPr lang="en-US" b="0" i="1" smtClean="0">
                            <a:latin typeface="Cambria Math"/>
                          </a:rPr>
                          <m:t>,</m:t>
                        </m:r>
                        <m:r>
                          <m:rPr>
                            <m:sty m:val="p"/>
                          </m:rPr>
                          <a:rPr lang="en-US" b="0" i="0" smtClean="0">
                            <a:latin typeface="Cambria Math"/>
                          </a:rPr>
                          <m:t>x</m:t>
                        </m:r>
                        <m:r>
                          <a:rPr lang="en-US" b="0" i="0" smtClean="0">
                            <a:latin typeface="Cambria Math"/>
                          </a:rPr>
                          <m:t>,</m:t>
                        </m:r>
                        <m:sSup>
                          <m:sSupPr>
                            <m:ctrlPr>
                              <a:rPr lang="en-US" b="0" i="1" smtClean="0">
                                <a:latin typeface="Cambria Math"/>
                              </a:rPr>
                            </m:ctrlPr>
                          </m:sSupPr>
                          <m:e>
                            <m:r>
                              <m:rPr>
                                <m:sty m:val="p"/>
                              </m:rPr>
                              <a:rPr lang="en-US" b="0" i="0" smtClean="0">
                                <a:latin typeface="Cambria Math"/>
                              </a:rPr>
                              <m:t>x</m:t>
                            </m:r>
                          </m:e>
                          <m:sup>
                            <m:r>
                              <a:rPr lang="en-US" b="0" i="0" smtClean="0">
                                <a:latin typeface="Cambria Math"/>
                              </a:rPr>
                              <m:t>′</m:t>
                            </m:r>
                          </m:sup>
                        </m:sSup>
                      </m:e>
                    </m:d>
                    <m:r>
                      <a:rPr lang="en-US" b="0" i="0" smtClean="0">
                        <a:latin typeface="Cambria Math"/>
                      </a:rPr>
                      <m:t>=</m:t>
                    </m:r>
                    <m:r>
                      <a:rPr lang="en-US" b="0" i="1" smtClean="0">
                        <a:latin typeface="Cambria Math"/>
                      </a:rPr>
                      <m:t>𝐹</m:t>
                    </m:r>
                    <m:d>
                      <m:dPr>
                        <m:ctrlPr>
                          <a:rPr lang="en-US" b="0" i="1" smtClean="0">
                            <a:latin typeface="Cambria Math"/>
                          </a:rPr>
                        </m:ctrlPr>
                      </m:dPr>
                      <m:e>
                        <m:r>
                          <a:rPr lang="en-US" b="0" i="1" smtClean="0">
                            <a:latin typeface="Cambria Math"/>
                          </a:rPr>
                          <m:t>𝑧</m:t>
                        </m:r>
                        <m:r>
                          <a:rPr lang="en-US" b="0" i="1" smtClean="0">
                            <a:latin typeface="Cambria Math"/>
                          </a:rPr>
                          <m:t>,</m:t>
                        </m:r>
                        <m:r>
                          <a:rPr lang="en-US" b="0" i="1" smtClean="0">
                            <a:latin typeface="Cambria Math"/>
                          </a:rPr>
                          <m:t>𝑥</m:t>
                        </m:r>
                        <m:r>
                          <a:rPr lang="en-US" b="0" i="1" smtClean="0">
                            <a:latin typeface="Cambria Math"/>
                          </a:rPr>
                          <m:t>,</m:t>
                        </m:r>
                        <m:sSup>
                          <m:sSupPr>
                            <m:ctrlPr>
                              <a:rPr lang="en-US" b="0" i="1" smtClean="0">
                                <a:latin typeface="Cambria Math"/>
                              </a:rPr>
                            </m:ctrlPr>
                          </m:sSupPr>
                          <m:e>
                            <m:r>
                              <a:rPr lang="en-US" b="0" i="1" smtClean="0">
                                <a:latin typeface="Cambria Math"/>
                              </a:rPr>
                              <m:t>𝑥</m:t>
                            </m:r>
                          </m:e>
                          <m:sup>
                            <m:r>
                              <a:rPr lang="en-US" b="0" i="1" smtClean="0">
                                <a:latin typeface="Cambria Math"/>
                              </a:rPr>
                              <m:t>′</m:t>
                            </m:r>
                          </m:sup>
                        </m:sSup>
                      </m:e>
                    </m:d>
                    <m:r>
                      <a:rPr lang="en-US" b="0" i="1" smtClean="0">
                        <a:latin typeface="Cambria Math"/>
                      </a:rPr>
                      <m:t>−</m:t>
                    </m:r>
                    <m:r>
                      <a:rPr lang="en-US" b="0" i="1" smtClean="0">
                        <a:latin typeface="Cambria Math"/>
                      </a:rPr>
                      <m:t>𝐹</m:t>
                    </m:r>
                    <m:r>
                      <a:rPr lang="en-US" b="0" i="1" smtClean="0">
                        <a:latin typeface="Cambria Math"/>
                      </a:rPr>
                      <m:t>(</m:t>
                    </m:r>
                    <m:r>
                      <a:rPr lang="en-US" b="0" i="1" smtClean="0">
                        <a:latin typeface="Cambria Math"/>
                      </a:rPr>
                      <m:t>𝑧</m:t>
                    </m:r>
                    <m:r>
                      <a:rPr lang="en-US" b="0" i="1" smtClean="0">
                        <a:latin typeface="Cambria Math"/>
                      </a:rPr>
                      <m:t>,</m:t>
                    </m:r>
                    <m:acc>
                      <m:accPr>
                        <m:chr m:val="̂"/>
                        <m:ctrlPr>
                          <a:rPr lang="en-US" b="0" i="1" smtClean="0">
                            <a:latin typeface="Cambria Math"/>
                          </a:rPr>
                        </m:ctrlPr>
                      </m:accPr>
                      <m:e>
                        <m:r>
                          <a:rPr lang="en-US" b="0" i="1" smtClean="0">
                            <a:latin typeface="Cambria Math"/>
                          </a:rPr>
                          <m:t>𝑥</m:t>
                        </m:r>
                      </m:e>
                    </m:acc>
                    <m:r>
                      <a:rPr lang="en-US" b="0" i="1" smtClean="0">
                        <a:latin typeface="Cambria Math"/>
                      </a:rPr>
                      <m:t>,</m:t>
                    </m:r>
                  </m:oMath>
                </a14:m>
                <a:r>
                  <a:rPr lang="en-US" dirty="0"/>
                  <a:t> </a:t>
                </a:r>
                <a14:m>
                  <m:oMath xmlns:m="http://schemas.openxmlformats.org/officeDocument/2006/math">
                    <m:acc>
                      <m:accPr>
                        <m:chr m:val="̂"/>
                        <m:ctrlPr>
                          <a:rPr lang="en-US" i="1">
                            <a:latin typeface="Cambria Math"/>
                          </a:rPr>
                        </m:ctrlPr>
                      </m:accPr>
                      <m:e>
                        <m:r>
                          <a:rPr lang="en-US" i="1">
                            <a:latin typeface="Cambria Math"/>
                          </a:rPr>
                          <m:t>𝑥</m:t>
                        </m:r>
                      </m:e>
                    </m:acc>
                    <m:r>
                      <a:rPr lang="en-US" b="0" i="1" smtClean="0">
                        <a:latin typeface="Cambria Math"/>
                      </a:rPr>
                      <m:t>′)</m:t>
                    </m:r>
                  </m:oMath>
                </a14:m>
                <a:endParaRPr lang="en-US" dirty="0" smtClean="0"/>
              </a:p>
              <a:p>
                <a:pPr lvl="1"/>
                <a:r>
                  <a:rPr lang="en-US" dirty="0" smtClean="0"/>
                  <a:t>Some function of z, x and x’ that goes to zero when the state is self consistent</a:t>
                </a:r>
              </a:p>
              <a:p>
                <a:r>
                  <a:rPr lang="en-US" dirty="0" smtClean="0"/>
                  <a:t>Derivative computes </a:t>
                </a:r>
                <a14:m>
                  <m:oMath xmlns:m="http://schemas.openxmlformats.org/officeDocument/2006/math">
                    <m:f>
                      <m:fPr>
                        <m:ctrlPr>
                          <a:rPr lang="en-US" i="1" smtClean="0">
                            <a:latin typeface="Cambria Math"/>
                          </a:rPr>
                        </m:ctrlPr>
                      </m:fPr>
                      <m:num>
                        <m:r>
                          <a:rPr lang="en-US" b="0" i="1" smtClean="0">
                            <a:latin typeface="Cambria Math"/>
                          </a:rPr>
                          <m:t>𝑑𝑥</m:t>
                        </m:r>
                      </m:num>
                      <m:den>
                        <m:r>
                          <a:rPr lang="en-US" b="0" i="1" smtClean="0">
                            <a:latin typeface="Cambria Math"/>
                          </a:rPr>
                          <m:t>𝑑𝑡</m:t>
                        </m:r>
                      </m:den>
                    </m:f>
                  </m:oMath>
                </a14:m>
                <a:r>
                  <a:rPr lang="en-US" dirty="0" smtClean="0"/>
                  <a:t> as a function of z and x</a:t>
                </a:r>
              </a:p>
              <a:p>
                <a:pPr lvl="1"/>
                <a:r>
                  <a:rPr lang="en-US" dirty="0" smtClean="0"/>
                  <a:t>For differential states only</a:t>
                </a:r>
              </a:p>
              <a:p>
                <a:r>
                  <a:rPr lang="en-US" dirty="0" err="1" smtClean="0"/>
                  <a:t>jacobianFunction</a:t>
                </a:r>
                <a:r>
                  <a:rPr lang="en-US" dirty="0" smtClean="0"/>
                  <a:t> computes matrix of </a:t>
                </a:r>
                <a14:m>
                  <m:oMath xmlns:m="http://schemas.openxmlformats.org/officeDocument/2006/math">
                    <m:f>
                      <m:fPr>
                        <m:ctrlPr>
                          <a:rPr lang="en-US" i="1" smtClean="0">
                            <a:latin typeface="Cambria Math"/>
                          </a:rPr>
                        </m:ctrlPr>
                      </m:fPr>
                      <m:num>
                        <m:r>
                          <a:rPr lang="en-US" i="1" smtClean="0">
                            <a:latin typeface="Cambria Math"/>
                          </a:rPr>
                          <m:t>𝜕</m:t>
                        </m:r>
                        <m:r>
                          <a:rPr lang="en-US" b="0" i="1" smtClean="0">
                            <a:latin typeface="Cambria Math"/>
                          </a:rPr>
                          <m:t>𝑅</m:t>
                        </m:r>
                      </m:num>
                      <m:den>
                        <m:r>
                          <a:rPr lang="en-US" i="1" smtClean="0">
                            <a:latin typeface="Cambria Math"/>
                          </a:rPr>
                          <m:t>𝜕</m:t>
                        </m:r>
                        <m:r>
                          <a:rPr lang="en-US" i="1" smtClean="0">
                            <a:latin typeface="Cambria Math"/>
                          </a:rPr>
                          <m:t>𝑥</m:t>
                        </m:r>
                      </m:den>
                    </m:f>
                  </m:oMath>
                </a14:m>
                <a:r>
                  <a:rPr lang="en-US" dirty="0" smtClean="0"/>
                  <a:t> as function of z, x and x’</a:t>
                </a:r>
              </a:p>
              <a:p>
                <a:r>
                  <a:rPr lang="en-US" dirty="0" err="1" smtClean="0"/>
                  <a:t>AlgebraicUpdate</a:t>
                </a:r>
                <a:r>
                  <a:rPr lang="en-US" dirty="0" smtClean="0"/>
                  <a:t> computes </a:t>
                </a:r>
                <a14:m>
                  <m:oMath xmlns:m="http://schemas.openxmlformats.org/officeDocument/2006/math">
                    <m:r>
                      <a:rPr lang="en-US" b="0" i="1" smtClean="0">
                        <a:latin typeface="Cambria Math"/>
                      </a:rPr>
                      <m:t>𝑥</m:t>
                    </m:r>
                    <m:r>
                      <a:rPr lang="en-US" b="0" i="1" smtClean="0">
                        <a:latin typeface="Cambria Math"/>
                      </a:rPr>
                      <m:t>=</m:t>
                    </m:r>
                    <m:r>
                      <a:rPr lang="en-US" i="1">
                        <a:latin typeface="Cambria Math"/>
                      </a:rPr>
                      <m:t>𝐹</m:t>
                    </m:r>
                    <m:r>
                      <a:rPr lang="en-US" i="1">
                        <a:latin typeface="Cambria Math"/>
                      </a:rPr>
                      <m:t>(</m:t>
                    </m:r>
                    <m:r>
                      <a:rPr lang="en-US" b="0" i="1" smtClean="0">
                        <a:latin typeface="Cambria Math"/>
                      </a:rPr>
                      <m:t>𝑧</m:t>
                    </m:r>
                    <m:r>
                      <a:rPr lang="en-US" b="0" i="1" smtClean="0">
                        <a:latin typeface="Cambria Math"/>
                      </a:rPr>
                      <m:t>,</m:t>
                    </m:r>
                    <m:acc>
                      <m:accPr>
                        <m:chr m:val="̂"/>
                        <m:ctrlPr>
                          <a:rPr lang="en-US" i="1">
                            <a:latin typeface="Cambria Math"/>
                          </a:rPr>
                        </m:ctrlPr>
                      </m:accPr>
                      <m:e>
                        <m:r>
                          <a:rPr lang="en-US" i="1">
                            <a:latin typeface="Cambria Math"/>
                          </a:rPr>
                          <m:t>𝑥</m:t>
                        </m:r>
                      </m:e>
                    </m:acc>
                    <m:r>
                      <a:rPr lang="en-US" i="1">
                        <a:latin typeface="Cambria Math"/>
                      </a:rPr>
                      <m:t>)</m:t>
                    </m:r>
                  </m:oMath>
                </a14:m>
                <a:endParaRPr lang="en-US" dirty="0" smtClean="0"/>
              </a:p>
              <a:p>
                <a:pPr lvl="1"/>
                <a:r>
                  <a:rPr lang="en-US" dirty="0" smtClean="0"/>
                  <a:t>For algebraic states only</a:t>
                </a:r>
                <a:endParaRPr lang="en-US" dirty="0"/>
              </a:p>
              <a:p>
                <a:endParaRPr lang="en-US" dirty="0" smtClean="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11" t="-2609" r="-296"/>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The Calculation Functions</a:t>
            </a:r>
            <a:endParaRPr lang="en-US" dirty="0"/>
          </a:p>
        </p:txBody>
      </p:sp>
    </p:spTree>
    <p:extLst>
      <p:ext uri="{BB962C8B-B14F-4D97-AF65-F5344CB8AC3E}">
        <p14:creationId xmlns:p14="http://schemas.microsoft.com/office/powerpoint/2010/main" val="1985282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smtClean="0"/>
                  <a:t>For individual models</a:t>
                </a:r>
              </a:p>
              <a:p>
                <a:r>
                  <a:rPr lang="en-US" dirty="0" err="1" smtClean="0"/>
                  <a:t>outputPartialDerivatives</a:t>
                </a:r>
                <a:r>
                  <a:rPr lang="en-US" dirty="0" smtClean="0"/>
                  <a:t> computes matrix of  </a:t>
                </a:r>
                <a14:m>
                  <m:oMath xmlns:m="http://schemas.openxmlformats.org/officeDocument/2006/math">
                    <m:f>
                      <m:fPr>
                        <m:ctrlPr>
                          <a:rPr lang="en-US" i="1">
                            <a:latin typeface="Cambria Math"/>
                          </a:rPr>
                        </m:ctrlPr>
                      </m:fPr>
                      <m:num>
                        <m:r>
                          <a:rPr lang="en-US" i="1">
                            <a:latin typeface="Cambria Math"/>
                          </a:rPr>
                          <m:t>𝜕</m:t>
                        </m:r>
                        <m:r>
                          <a:rPr lang="en-US" b="0" i="1" smtClean="0">
                            <a:latin typeface="Cambria Math"/>
                          </a:rPr>
                          <m:t>𝑦</m:t>
                        </m:r>
                      </m:num>
                      <m:den>
                        <m:r>
                          <a:rPr lang="en-US" i="1">
                            <a:latin typeface="Cambria Math"/>
                          </a:rPr>
                          <m:t>𝜕</m:t>
                        </m:r>
                        <m:r>
                          <a:rPr lang="en-US" i="1">
                            <a:latin typeface="Cambria Math"/>
                          </a:rPr>
                          <m:t>𝑥</m:t>
                        </m:r>
                      </m:den>
                    </m:f>
                  </m:oMath>
                </a14:m>
                <a:r>
                  <a:rPr lang="en-US" dirty="0" smtClean="0"/>
                  <a:t>  where y is the output and x is the internal states</a:t>
                </a:r>
              </a:p>
              <a:p>
                <a:pPr lvl="1"/>
                <a:r>
                  <a:rPr lang="en-US" dirty="0" smtClean="0"/>
                  <a:t>In many cases this simply 1 because the output is a state variable</a:t>
                </a:r>
              </a:p>
              <a:p>
                <a:r>
                  <a:rPr lang="en-US" dirty="0" err="1" smtClean="0"/>
                  <a:t>ioPartialDerivatives</a:t>
                </a:r>
                <a:r>
                  <a:rPr lang="en-US" dirty="0" smtClean="0"/>
                  <a:t> computes matrix of </a:t>
                </a:r>
                <a14:m>
                  <m:oMath xmlns:m="http://schemas.openxmlformats.org/officeDocument/2006/math">
                    <m:f>
                      <m:fPr>
                        <m:ctrlPr>
                          <a:rPr lang="en-US" i="1">
                            <a:latin typeface="Cambria Math"/>
                          </a:rPr>
                        </m:ctrlPr>
                      </m:fPr>
                      <m:num>
                        <m:r>
                          <a:rPr lang="en-US" i="1">
                            <a:latin typeface="Cambria Math"/>
                          </a:rPr>
                          <m:t>𝜕</m:t>
                        </m:r>
                        <m:r>
                          <a:rPr lang="en-US" b="0" i="1" smtClean="0">
                            <a:latin typeface="Cambria Math"/>
                          </a:rPr>
                          <m:t>𝑦</m:t>
                        </m:r>
                      </m:num>
                      <m:den>
                        <m:r>
                          <a:rPr lang="en-US" i="1">
                            <a:latin typeface="Cambria Math"/>
                          </a:rPr>
                          <m:t>𝜕</m:t>
                        </m:r>
                        <m:r>
                          <a:rPr lang="en-US" b="0" i="1" smtClean="0">
                            <a:latin typeface="Cambria Math"/>
                          </a:rPr>
                          <m:t>𝑧</m:t>
                        </m:r>
                      </m:den>
                    </m:f>
                  </m:oMath>
                </a14:m>
                <a:r>
                  <a:rPr lang="en-US" dirty="0" smtClean="0"/>
                  <a:t> for an individual object</a:t>
                </a:r>
              </a:p>
              <a:p>
                <a:r>
                  <a:rPr lang="en-US" dirty="0" err="1" smtClean="0"/>
                  <a:t>Timestep</a:t>
                </a:r>
                <a:r>
                  <a:rPr lang="en-US" dirty="0" smtClean="0"/>
                  <a:t> does time advancement for an individual object independently of other objects, based on internally stored state and inputs</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11" t="-1863" r="-222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Calculation Functions</a:t>
            </a:r>
            <a:endParaRPr lang="en-US" dirty="0"/>
          </a:p>
        </p:txBody>
      </p:sp>
    </p:spTree>
    <p:extLst>
      <p:ext uri="{BB962C8B-B14F-4D97-AF65-F5344CB8AC3E}">
        <p14:creationId xmlns:p14="http://schemas.microsoft.com/office/powerpoint/2010/main" val="17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Voltage and angle states</a:t>
            </a:r>
          </a:p>
          <a:p>
            <a:pPr lvl="1"/>
            <a:r>
              <a:rPr lang="en-US" dirty="0" smtClean="0"/>
              <a:t>Different modes to fix one or more of the states (PQ, PV, Slack, and </a:t>
            </a:r>
            <a:r>
              <a:rPr lang="en-US" dirty="0" err="1" smtClean="0"/>
              <a:t>afix</a:t>
            </a:r>
            <a:r>
              <a:rPr lang="en-US" dirty="0" smtClean="0"/>
              <a:t>) </a:t>
            </a:r>
          </a:p>
        </p:txBody>
      </p:sp>
      <p:sp>
        <p:nvSpPr>
          <p:cNvPr id="3" name="Title 2"/>
          <p:cNvSpPr>
            <a:spLocks noGrp="1"/>
          </p:cNvSpPr>
          <p:nvPr>
            <p:ph type="title"/>
          </p:nvPr>
        </p:nvSpPr>
        <p:spPr/>
        <p:txBody>
          <a:bodyPr/>
          <a:lstStyle/>
          <a:p>
            <a:r>
              <a:rPr lang="en-US" dirty="0" smtClean="0"/>
              <a:t>Bus object</a:t>
            </a:r>
            <a:endParaRPr lang="en-US" dirty="0"/>
          </a:p>
        </p:txBody>
      </p:sp>
      <p:sp>
        <p:nvSpPr>
          <p:cNvPr id="4" name="Rectangle 3"/>
          <p:cNvSpPr/>
          <p:nvPr/>
        </p:nvSpPr>
        <p:spPr bwMode="auto">
          <a:xfrm>
            <a:off x="1129428" y="2795391"/>
            <a:ext cx="4194133" cy="3521902"/>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err="1">
                <a:solidFill>
                  <a:srgbClr val="000000"/>
                </a:solidFill>
              </a:rPr>
              <a:t>gridBus</a:t>
            </a:r>
            <a:endParaRPr lang="en-US" sz="1600" dirty="0">
              <a:solidFill>
                <a:srgbClr val="000000"/>
              </a:solidFill>
            </a:endParaRPr>
          </a:p>
        </p:txBody>
      </p:sp>
      <p:sp>
        <p:nvSpPr>
          <p:cNvPr id="17" name="Left-Right Arrow 16"/>
          <p:cNvSpPr/>
          <p:nvPr/>
        </p:nvSpPr>
        <p:spPr bwMode="auto">
          <a:xfrm>
            <a:off x="5323561" y="3732756"/>
            <a:ext cx="463464" cy="292274"/>
          </a:xfrm>
          <a:prstGeom prst="lef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grpSp>
        <p:nvGrpSpPr>
          <p:cNvPr id="22" name="Group 21"/>
          <p:cNvGrpSpPr/>
          <p:nvPr/>
        </p:nvGrpSpPr>
        <p:grpSpPr>
          <a:xfrm>
            <a:off x="1298532" y="4175342"/>
            <a:ext cx="1509386" cy="1974937"/>
            <a:chOff x="1298532" y="4175342"/>
            <a:chExt cx="1509386" cy="1974937"/>
          </a:xfrm>
        </p:grpSpPr>
        <p:sp>
          <p:nvSpPr>
            <p:cNvPr id="5" name="Rectangle 4"/>
            <p:cNvSpPr/>
            <p:nvPr/>
          </p:nvSpPr>
          <p:spPr bwMode="auto">
            <a:xfrm>
              <a:off x="1298532" y="4175342"/>
              <a:ext cx="1509386" cy="197493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err="1">
                  <a:solidFill>
                    <a:srgbClr val="000000"/>
                  </a:solidFill>
                </a:rPr>
                <a:t>gridLoads</a:t>
              </a:r>
              <a:endParaRPr lang="en-US" sz="1600" dirty="0">
                <a:solidFill>
                  <a:srgbClr val="000000"/>
                </a:solidFill>
              </a:endParaRPr>
            </a:p>
          </p:txBody>
        </p:sp>
        <p:sp>
          <p:nvSpPr>
            <p:cNvPr id="7" name="Rectangle 6"/>
            <p:cNvSpPr/>
            <p:nvPr/>
          </p:nvSpPr>
          <p:spPr bwMode="auto">
            <a:xfrm>
              <a:off x="1421705" y="4565737"/>
              <a:ext cx="1258865" cy="3674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Load 1</a:t>
              </a:r>
              <a:endParaRPr lang="en-US" sz="1600" dirty="0">
                <a:solidFill>
                  <a:srgbClr val="000000"/>
                </a:solidFill>
              </a:endParaRPr>
            </a:p>
          </p:txBody>
        </p:sp>
        <p:sp>
          <p:nvSpPr>
            <p:cNvPr id="8" name="Rectangle 7"/>
            <p:cNvSpPr/>
            <p:nvPr/>
          </p:nvSpPr>
          <p:spPr bwMode="auto">
            <a:xfrm>
              <a:off x="1423792" y="5035463"/>
              <a:ext cx="1258865" cy="3674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Load 2</a:t>
              </a:r>
              <a:endParaRPr lang="en-US" sz="1600" dirty="0">
                <a:solidFill>
                  <a:srgbClr val="000000"/>
                </a:solidFill>
              </a:endParaRPr>
            </a:p>
          </p:txBody>
        </p:sp>
        <p:sp>
          <p:nvSpPr>
            <p:cNvPr id="9" name="Rectangle 8"/>
            <p:cNvSpPr/>
            <p:nvPr/>
          </p:nvSpPr>
          <p:spPr bwMode="auto">
            <a:xfrm>
              <a:off x="1421704" y="5739009"/>
              <a:ext cx="1258865" cy="3674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Load N</a:t>
              </a:r>
              <a:endParaRPr lang="en-US" sz="1600" dirty="0">
                <a:solidFill>
                  <a:srgbClr val="000000"/>
                </a:solidFill>
              </a:endParaRPr>
            </a:p>
          </p:txBody>
        </p:sp>
        <p:sp>
          <p:nvSpPr>
            <p:cNvPr id="18" name="TextBox 17"/>
            <p:cNvSpPr txBox="1"/>
            <p:nvPr/>
          </p:nvSpPr>
          <p:spPr>
            <a:xfrm>
              <a:off x="1920785" y="5348342"/>
              <a:ext cx="260702" cy="461665"/>
            </a:xfrm>
            <a:prstGeom prst="rect">
              <a:avLst/>
            </a:prstGeom>
            <a:noFill/>
          </p:spPr>
          <p:txBody>
            <a:bodyPr wrap="square" rtlCol="0">
              <a:spAutoFit/>
            </a:bodyPr>
            <a:lstStyle/>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p:txBody>
        </p:sp>
      </p:grpSp>
      <p:grpSp>
        <p:nvGrpSpPr>
          <p:cNvPr id="21" name="Group 20"/>
          <p:cNvGrpSpPr/>
          <p:nvPr/>
        </p:nvGrpSpPr>
        <p:grpSpPr>
          <a:xfrm>
            <a:off x="3187873" y="4175341"/>
            <a:ext cx="1901869" cy="1974937"/>
            <a:chOff x="3187873" y="4175341"/>
            <a:chExt cx="1901869" cy="1974937"/>
          </a:xfrm>
        </p:grpSpPr>
        <p:sp>
          <p:nvSpPr>
            <p:cNvPr id="6" name="Rectangle 5"/>
            <p:cNvSpPr/>
            <p:nvPr/>
          </p:nvSpPr>
          <p:spPr bwMode="auto">
            <a:xfrm>
              <a:off x="3187873" y="4175341"/>
              <a:ext cx="1901869" cy="197493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err="1">
                  <a:solidFill>
                    <a:srgbClr val="000000"/>
                  </a:solidFill>
                </a:rPr>
                <a:t>gridDynGenerators</a:t>
              </a:r>
              <a:endParaRPr lang="en-US" sz="1600" dirty="0">
                <a:solidFill>
                  <a:srgbClr val="000000"/>
                </a:solidFill>
              </a:endParaRPr>
            </a:p>
          </p:txBody>
        </p:sp>
        <p:sp>
          <p:nvSpPr>
            <p:cNvPr id="10" name="Rectangle 9"/>
            <p:cNvSpPr/>
            <p:nvPr/>
          </p:nvSpPr>
          <p:spPr bwMode="auto">
            <a:xfrm>
              <a:off x="3432132" y="4565736"/>
              <a:ext cx="1258865" cy="3674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Gen 1</a:t>
              </a:r>
              <a:endParaRPr lang="en-US" sz="1600" dirty="0">
                <a:solidFill>
                  <a:srgbClr val="000000"/>
                </a:solidFill>
              </a:endParaRPr>
            </a:p>
          </p:txBody>
        </p:sp>
        <p:sp>
          <p:nvSpPr>
            <p:cNvPr id="11" name="Rectangle 10"/>
            <p:cNvSpPr/>
            <p:nvPr/>
          </p:nvSpPr>
          <p:spPr bwMode="auto">
            <a:xfrm>
              <a:off x="3434219" y="5035462"/>
              <a:ext cx="1258865" cy="3674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Gen 2</a:t>
              </a:r>
              <a:endParaRPr lang="en-US" sz="1600" dirty="0">
                <a:solidFill>
                  <a:srgbClr val="000000"/>
                </a:solidFill>
              </a:endParaRPr>
            </a:p>
          </p:txBody>
        </p:sp>
        <p:sp>
          <p:nvSpPr>
            <p:cNvPr id="12" name="Rectangle 11"/>
            <p:cNvSpPr/>
            <p:nvPr/>
          </p:nvSpPr>
          <p:spPr bwMode="auto">
            <a:xfrm>
              <a:off x="3432131" y="5739008"/>
              <a:ext cx="1258865" cy="3674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Gen N</a:t>
              </a:r>
              <a:endParaRPr lang="en-US" sz="1600" dirty="0">
                <a:solidFill>
                  <a:srgbClr val="000000"/>
                </a:solidFill>
              </a:endParaRPr>
            </a:p>
          </p:txBody>
        </p:sp>
        <p:sp>
          <p:nvSpPr>
            <p:cNvPr id="19" name="TextBox 18"/>
            <p:cNvSpPr txBox="1"/>
            <p:nvPr/>
          </p:nvSpPr>
          <p:spPr>
            <a:xfrm>
              <a:off x="3933300" y="5348341"/>
              <a:ext cx="260702" cy="461665"/>
            </a:xfrm>
            <a:prstGeom prst="rect">
              <a:avLst/>
            </a:prstGeom>
            <a:noFill/>
          </p:spPr>
          <p:txBody>
            <a:bodyPr wrap="square" rtlCol="0">
              <a:spAutoFit/>
            </a:bodyPr>
            <a:lstStyle/>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p:txBody>
        </p:sp>
      </p:grpSp>
      <p:grpSp>
        <p:nvGrpSpPr>
          <p:cNvPr id="23" name="Group 22"/>
          <p:cNvGrpSpPr/>
          <p:nvPr/>
        </p:nvGrpSpPr>
        <p:grpSpPr>
          <a:xfrm>
            <a:off x="5824602" y="3150295"/>
            <a:ext cx="1901869" cy="1974937"/>
            <a:chOff x="5824602" y="3150295"/>
            <a:chExt cx="1901869" cy="1974937"/>
          </a:xfrm>
        </p:grpSpPr>
        <p:sp>
          <p:nvSpPr>
            <p:cNvPr id="13" name="Rectangle 12"/>
            <p:cNvSpPr/>
            <p:nvPr/>
          </p:nvSpPr>
          <p:spPr bwMode="auto">
            <a:xfrm>
              <a:off x="5824602" y="3150295"/>
              <a:ext cx="1901869" cy="197493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err="1">
                  <a:solidFill>
                    <a:srgbClr val="000000"/>
                  </a:solidFill>
                </a:rPr>
                <a:t>gridLinks</a:t>
              </a:r>
              <a:endParaRPr lang="en-US" sz="1600" dirty="0">
                <a:solidFill>
                  <a:srgbClr val="000000"/>
                </a:solidFill>
              </a:endParaRPr>
            </a:p>
          </p:txBody>
        </p:sp>
        <p:sp>
          <p:nvSpPr>
            <p:cNvPr id="14" name="Rectangle 13"/>
            <p:cNvSpPr/>
            <p:nvPr/>
          </p:nvSpPr>
          <p:spPr bwMode="auto">
            <a:xfrm>
              <a:off x="6146103" y="3475972"/>
              <a:ext cx="1258865" cy="3674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Link 1</a:t>
              </a:r>
              <a:endParaRPr lang="en-US" sz="1600" dirty="0">
                <a:solidFill>
                  <a:srgbClr val="000000"/>
                </a:solidFill>
              </a:endParaRPr>
            </a:p>
          </p:txBody>
        </p:sp>
        <p:sp>
          <p:nvSpPr>
            <p:cNvPr id="15" name="Rectangle 14"/>
            <p:cNvSpPr/>
            <p:nvPr/>
          </p:nvSpPr>
          <p:spPr bwMode="auto">
            <a:xfrm>
              <a:off x="6148190" y="3945698"/>
              <a:ext cx="1258865" cy="3674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Link 2</a:t>
              </a:r>
              <a:endParaRPr lang="en-US" sz="1600" dirty="0">
                <a:solidFill>
                  <a:srgbClr val="000000"/>
                </a:solidFill>
              </a:endParaRPr>
            </a:p>
          </p:txBody>
        </p:sp>
        <p:sp>
          <p:nvSpPr>
            <p:cNvPr id="16" name="Rectangle 15"/>
            <p:cNvSpPr/>
            <p:nvPr/>
          </p:nvSpPr>
          <p:spPr bwMode="auto">
            <a:xfrm>
              <a:off x="6146102" y="4649244"/>
              <a:ext cx="1258865" cy="3674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Link N</a:t>
              </a:r>
              <a:endParaRPr lang="en-US" sz="1600" dirty="0">
                <a:solidFill>
                  <a:srgbClr val="000000"/>
                </a:solidFill>
              </a:endParaRPr>
            </a:p>
          </p:txBody>
        </p:sp>
        <p:sp>
          <p:nvSpPr>
            <p:cNvPr id="20" name="TextBox 19"/>
            <p:cNvSpPr txBox="1"/>
            <p:nvPr/>
          </p:nvSpPr>
          <p:spPr>
            <a:xfrm>
              <a:off x="6647271" y="4258844"/>
              <a:ext cx="260702" cy="461665"/>
            </a:xfrm>
            <a:prstGeom prst="rect">
              <a:avLst/>
            </a:prstGeom>
            <a:noFill/>
          </p:spPr>
          <p:txBody>
            <a:bodyPr wrap="square" rtlCol="0">
              <a:spAutoFit/>
            </a:bodyPr>
            <a:lstStyle/>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p:txBody>
        </p:sp>
      </p:grpSp>
    </p:spTree>
    <p:extLst>
      <p:ext uri="{BB962C8B-B14F-4D97-AF65-F5344CB8AC3E}">
        <p14:creationId xmlns:p14="http://schemas.microsoft.com/office/powerpoint/2010/main" val="2729990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 Object</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16633" y="1416604"/>
                <a:ext cx="5728569" cy="763094"/>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r>
                        <a:rPr lang="en-US" i="1">
                          <a:solidFill>
                            <a:prstClr val="black"/>
                          </a:solidFill>
                          <a:latin typeface="Cambria Math"/>
                        </a:rPr>
                        <m:t>𝑅</m:t>
                      </m:r>
                      <m:d>
                        <m:dPr>
                          <m:ctrlPr>
                            <a:rPr lang="en-US" i="1">
                              <a:solidFill>
                                <a:prstClr val="black"/>
                              </a:solidFill>
                              <a:latin typeface="Cambria Math"/>
                            </a:rPr>
                          </m:ctrlPr>
                        </m:dPr>
                        <m:e>
                          <m:r>
                            <a:rPr lang="en-US" i="1">
                              <a:solidFill>
                                <a:prstClr val="black"/>
                              </a:solidFill>
                              <a:latin typeface="Cambria Math"/>
                            </a:rPr>
                            <m:t>𝑣</m:t>
                          </m:r>
                        </m:e>
                      </m:d>
                      <m:r>
                        <a:rPr lang="en-US" i="1">
                          <a:solidFill>
                            <a:prstClr val="black"/>
                          </a:solidFill>
                          <a:latin typeface="Cambria Math"/>
                        </a:rPr>
                        <m:t>=</m:t>
                      </m:r>
                      <m:nary>
                        <m:naryPr>
                          <m:chr m:val="∑"/>
                          <m:subHide m:val="on"/>
                          <m:supHide m:val="on"/>
                          <m:ctrlPr>
                            <a:rPr lang="en-US" i="1">
                              <a:solidFill>
                                <a:prstClr val="black"/>
                              </a:solidFill>
                              <a:latin typeface="Cambria Math"/>
                            </a:rPr>
                          </m:ctrlPr>
                        </m:naryPr>
                        <m:sub/>
                        <m:sup/>
                        <m:e>
                          <m:r>
                            <a:rPr lang="en-US" i="1">
                              <a:solidFill>
                                <a:prstClr val="black"/>
                              </a:solidFill>
                              <a:latin typeface="Cambria Math"/>
                            </a:rPr>
                            <m:t>𝐿𝑜𝑎𝑑𝑄</m:t>
                          </m:r>
                          <m:r>
                            <a:rPr lang="en-US" i="1">
                              <a:solidFill>
                                <a:prstClr val="black"/>
                              </a:solidFill>
                              <a:latin typeface="Cambria Math"/>
                            </a:rPr>
                            <m:t>+</m:t>
                          </m:r>
                          <m:nary>
                            <m:naryPr>
                              <m:chr m:val="∑"/>
                              <m:subHide m:val="on"/>
                              <m:supHide m:val="on"/>
                              <m:ctrlPr>
                                <a:rPr lang="en-US" i="1">
                                  <a:solidFill>
                                    <a:prstClr val="black"/>
                                  </a:solidFill>
                                  <a:latin typeface="Cambria Math"/>
                                </a:rPr>
                              </m:ctrlPr>
                            </m:naryPr>
                            <m:sub/>
                            <m:sup/>
                            <m:e>
                              <m:r>
                                <a:rPr lang="en-US" i="1">
                                  <a:solidFill>
                                    <a:prstClr val="black"/>
                                  </a:solidFill>
                                  <a:latin typeface="Cambria Math"/>
                                </a:rPr>
                                <m:t>𝐺𝑒𝑛𝑄</m:t>
                              </m:r>
                              <m:r>
                                <a:rPr lang="en-US" i="1">
                                  <a:solidFill>
                                    <a:prstClr val="black"/>
                                  </a:solidFill>
                                  <a:latin typeface="Cambria Math"/>
                                </a:rPr>
                                <m:t>+</m:t>
                              </m:r>
                              <m:nary>
                                <m:naryPr>
                                  <m:chr m:val="∑"/>
                                  <m:subHide m:val="on"/>
                                  <m:supHide m:val="on"/>
                                  <m:ctrlPr>
                                    <a:rPr lang="en-US" i="1">
                                      <a:solidFill>
                                        <a:prstClr val="black"/>
                                      </a:solidFill>
                                      <a:latin typeface="Cambria Math"/>
                                    </a:rPr>
                                  </m:ctrlPr>
                                </m:naryPr>
                                <m:sub/>
                                <m:sup/>
                                <m:e>
                                  <m:r>
                                    <a:rPr lang="en-US" i="1">
                                      <a:solidFill>
                                        <a:prstClr val="black"/>
                                      </a:solidFill>
                                      <a:latin typeface="Cambria Math"/>
                                    </a:rPr>
                                    <m:t>𝐿𝑖𝑛𝑘</m:t>
                                  </m:r>
                                  <m:r>
                                    <a:rPr lang="en-US" i="1">
                                      <a:solidFill>
                                        <a:prstClr val="black"/>
                                      </a:solidFill>
                                      <a:latin typeface="Cambria Math"/>
                                    </a:rPr>
                                    <m:t>𝑄</m:t>
                                  </m:r>
                                </m:e>
                              </m:nary>
                            </m:e>
                          </m:nary>
                        </m:e>
                      </m:nary>
                    </m:oMath>
                  </m:oMathPara>
                </a14:m>
                <a:endParaRPr lang="en-US"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16633" y="1416604"/>
                <a:ext cx="5728569" cy="763094"/>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44221" y="2142653"/>
                <a:ext cx="5728569" cy="763094"/>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r>
                        <a:rPr lang="en-US" i="1">
                          <a:solidFill>
                            <a:prstClr val="black"/>
                          </a:solidFill>
                          <a:latin typeface="Cambria Math"/>
                        </a:rPr>
                        <m:t>𝑅</m:t>
                      </m:r>
                      <m:d>
                        <m:dPr>
                          <m:ctrlPr>
                            <a:rPr lang="en-US" i="1">
                              <a:solidFill>
                                <a:prstClr val="black"/>
                              </a:solidFill>
                              <a:latin typeface="Cambria Math"/>
                            </a:rPr>
                          </m:ctrlPr>
                        </m:dPr>
                        <m:e>
                          <m:r>
                            <a:rPr lang="en-US" i="1">
                              <a:solidFill>
                                <a:prstClr val="black"/>
                              </a:solidFill>
                              <a:latin typeface="Cambria Math"/>
                              <a:ea typeface="Cambria Math"/>
                            </a:rPr>
                            <m:t>𝜃</m:t>
                          </m:r>
                        </m:e>
                      </m:d>
                      <m:r>
                        <a:rPr lang="en-US" i="1">
                          <a:solidFill>
                            <a:prstClr val="black"/>
                          </a:solidFill>
                          <a:latin typeface="Cambria Math"/>
                        </a:rPr>
                        <m:t>=</m:t>
                      </m:r>
                      <m:nary>
                        <m:naryPr>
                          <m:chr m:val="∑"/>
                          <m:subHide m:val="on"/>
                          <m:supHide m:val="on"/>
                          <m:ctrlPr>
                            <a:rPr lang="en-US" i="1">
                              <a:solidFill>
                                <a:prstClr val="black"/>
                              </a:solidFill>
                              <a:latin typeface="Cambria Math"/>
                            </a:rPr>
                          </m:ctrlPr>
                        </m:naryPr>
                        <m:sub/>
                        <m:sup/>
                        <m:e>
                          <m:r>
                            <a:rPr lang="en-US" i="1">
                              <a:solidFill>
                                <a:prstClr val="black"/>
                              </a:solidFill>
                              <a:latin typeface="Cambria Math"/>
                            </a:rPr>
                            <m:t>𝐿𝑜𝑎𝑑𝑃</m:t>
                          </m:r>
                          <m:r>
                            <a:rPr lang="en-US" i="1">
                              <a:solidFill>
                                <a:prstClr val="black"/>
                              </a:solidFill>
                              <a:latin typeface="Cambria Math"/>
                            </a:rPr>
                            <m:t>+</m:t>
                          </m:r>
                          <m:nary>
                            <m:naryPr>
                              <m:chr m:val="∑"/>
                              <m:subHide m:val="on"/>
                              <m:supHide m:val="on"/>
                              <m:ctrlPr>
                                <a:rPr lang="en-US" i="1">
                                  <a:solidFill>
                                    <a:prstClr val="black"/>
                                  </a:solidFill>
                                  <a:latin typeface="Cambria Math"/>
                                </a:rPr>
                              </m:ctrlPr>
                            </m:naryPr>
                            <m:sub/>
                            <m:sup/>
                            <m:e>
                              <m:r>
                                <a:rPr lang="en-US" i="1">
                                  <a:solidFill>
                                    <a:prstClr val="black"/>
                                  </a:solidFill>
                                  <a:latin typeface="Cambria Math"/>
                                </a:rPr>
                                <m:t>𝐺𝑒𝑛𝑃</m:t>
                              </m:r>
                              <m:r>
                                <a:rPr lang="en-US" i="1">
                                  <a:solidFill>
                                    <a:prstClr val="black"/>
                                  </a:solidFill>
                                  <a:latin typeface="Cambria Math"/>
                                </a:rPr>
                                <m:t>+</m:t>
                              </m:r>
                              <m:nary>
                                <m:naryPr>
                                  <m:chr m:val="∑"/>
                                  <m:subHide m:val="on"/>
                                  <m:supHide m:val="on"/>
                                  <m:ctrlPr>
                                    <a:rPr lang="en-US" i="1">
                                      <a:solidFill>
                                        <a:prstClr val="black"/>
                                      </a:solidFill>
                                      <a:latin typeface="Cambria Math"/>
                                    </a:rPr>
                                  </m:ctrlPr>
                                </m:naryPr>
                                <m:sub/>
                                <m:sup/>
                                <m:e>
                                  <m:r>
                                    <a:rPr lang="en-US" i="1">
                                      <a:solidFill>
                                        <a:prstClr val="black"/>
                                      </a:solidFill>
                                      <a:latin typeface="Cambria Math"/>
                                    </a:rPr>
                                    <m:t>𝐿𝑖𝑛𝑘𝑃</m:t>
                                  </m:r>
                                </m:e>
                              </m:nary>
                            </m:e>
                          </m:nary>
                        </m:e>
                      </m:nary>
                    </m:oMath>
                  </m:oMathPara>
                </a14:m>
                <a:endParaRPr lang="en-US"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44221" y="2142653"/>
                <a:ext cx="5728569" cy="763094"/>
              </a:xfrm>
              <a:prstGeom prst="rect">
                <a:avLst/>
              </a:prstGeom>
              <a:blipFill rotWithShape="1">
                <a:blip r:embed="rId3"/>
                <a:stretch>
                  <a:fillRect/>
                </a:stretch>
              </a:blipFill>
            </p:spPr>
            <p:txBody>
              <a:bodyPr/>
              <a:lstStyle/>
              <a:p>
                <a:r>
                  <a:rPr lang="en-US">
                    <a:noFill/>
                  </a:rPr>
                  <a:t> </a:t>
                </a:r>
              </a:p>
            </p:txBody>
          </p:sp>
        </mc:Fallback>
      </mc:AlternateContent>
      <p:sp>
        <p:nvSpPr>
          <p:cNvPr id="6" name="Content Placeholder 1"/>
          <p:cNvSpPr>
            <a:spLocks noGrp="1"/>
          </p:cNvSpPr>
          <p:nvPr>
            <p:ph idx="1"/>
          </p:nvPr>
        </p:nvSpPr>
        <p:spPr>
          <a:xfrm>
            <a:off x="387161" y="3425031"/>
            <a:ext cx="8229600" cy="1834868"/>
          </a:xfrm>
        </p:spPr>
        <p:txBody>
          <a:bodyPr/>
          <a:lstStyle/>
          <a:p>
            <a:r>
              <a:rPr lang="en-US" dirty="0" smtClean="0"/>
              <a:t>Generalized from typical power flow calculations</a:t>
            </a:r>
          </a:p>
          <a:p>
            <a:pPr lvl="1"/>
            <a:r>
              <a:rPr lang="en-US" dirty="0" smtClean="0"/>
              <a:t>The individual objects do the calculations of real and reactive power</a:t>
            </a:r>
          </a:p>
          <a:p>
            <a:pPr lvl="1"/>
            <a:r>
              <a:rPr lang="en-US" dirty="0" smtClean="0"/>
              <a:t>Busses just do the sums</a:t>
            </a:r>
          </a:p>
          <a:p>
            <a:pPr lvl="1"/>
            <a:r>
              <a:rPr lang="en-US" dirty="0" smtClean="0"/>
              <a:t>This allows expansion of loads, gens and links beyond the typical power system models in power flow and dynamic computations</a:t>
            </a:r>
          </a:p>
          <a:p>
            <a:endParaRPr lang="en-US" dirty="0" smtClean="0"/>
          </a:p>
          <a:p>
            <a:endParaRPr lang="en-US" dirty="0"/>
          </a:p>
        </p:txBody>
      </p:sp>
      <p:sp>
        <p:nvSpPr>
          <p:cNvPr id="7" name="TextBox 6"/>
          <p:cNvSpPr txBox="1"/>
          <p:nvPr/>
        </p:nvSpPr>
        <p:spPr>
          <a:xfrm>
            <a:off x="919667" y="2778700"/>
            <a:ext cx="7087643" cy="646331"/>
          </a:xfrm>
          <a:prstGeom prst="rect">
            <a:avLst/>
          </a:prstGeom>
          <a:noFill/>
        </p:spPr>
        <p:txBody>
          <a:bodyPr wrap="square" rtlCol="0">
            <a:spAutoFit/>
          </a:bodyPr>
          <a:lstStyle/>
          <a:p>
            <a:pPr defTabSz="457200"/>
            <a:r>
              <a:rPr lang="en-US" dirty="0">
                <a:solidFill>
                  <a:prstClr val="black"/>
                </a:solidFill>
              </a:rPr>
              <a:t>For dynamic computations busses also calculate bus frequency as a filtered and scaled derivative of the angle</a:t>
            </a:r>
            <a:endParaRPr lang="en-US" dirty="0">
              <a:solidFill>
                <a:prstClr val="black"/>
              </a:solidFill>
            </a:endParaRPr>
          </a:p>
        </p:txBody>
      </p:sp>
      <p:sp>
        <p:nvSpPr>
          <p:cNvPr id="8" name="Rectangle 7"/>
          <p:cNvSpPr/>
          <p:nvPr/>
        </p:nvSpPr>
        <p:spPr bwMode="auto">
          <a:xfrm>
            <a:off x="244221" y="5051685"/>
            <a:ext cx="8583686" cy="1209037"/>
          </a:xfrm>
          <a:prstGeom prst="rect">
            <a:avLst/>
          </a:prstGeom>
          <a:solidFill>
            <a:schemeClr val="bg1"/>
          </a:solidFill>
          <a:ln w="50800">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2000" dirty="0">
                <a:solidFill>
                  <a:srgbClr val="000000"/>
                </a:solidFill>
              </a:rPr>
              <a:t>The only assumptions buses make about the nature of generators, loads and links is that they are functions of voltage, angle, and frequency.  The lack of assumptions on the form of that functions gives </a:t>
            </a:r>
            <a:r>
              <a:rPr lang="en-US" sz="2000" dirty="0" err="1">
                <a:solidFill>
                  <a:srgbClr val="000000"/>
                </a:solidFill>
              </a:rPr>
              <a:t>GridDyn</a:t>
            </a:r>
            <a:r>
              <a:rPr lang="en-US" sz="2000" dirty="0">
                <a:solidFill>
                  <a:srgbClr val="000000"/>
                </a:solidFill>
              </a:rPr>
              <a:t> enormous flexibility in defining and adding models </a:t>
            </a:r>
            <a:endParaRPr lang="en-US" sz="2000" dirty="0">
              <a:solidFill>
                <a:srgbClr val="000000"/>
              </a:solidFill>
            </a:endParaRPr>
          </a:p>
        </p:txBody>
      </p:sp>
    </p:spTree>
    <p:extLst>
      <p:ext uri="{BB962C8B-B14F-4D97-AF65-F5344CB8AC3E}">
        <p14:creationId xmlns:p14="http://schemas.microsoft.com/office/powerpoint/2010/main" val="1350785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3999978"/>
                <a:ext cx="8229600" cy="2348435"/>
              </a:xfrm>
            </p:spPr>
            <p:txBody>
              <a:bodyPr>
                <a:normAutofit fontScale="77500" lnSpcReduction="20000"/>
              </a:bodyPr>
              <a:lstStyle/>
              <a:p>
                <a:r>
                  <a:rPr lang="en-US" dirty="0" smtClean="0"/>
                  <a:t>r&lt;&lt;x</a:t>
                </a:r>
              </a:p>
              <a:p>
                <a:r>
                  <a:rPr lang="en-US" dirty="0" smtClean="0"/>
                  <a:t>G&lt;&lt;B and most of the time 0,  for shorter lines B is also often 0</a:t>
                </a:r>
              </a:p>
              <a:p>
                <a:r>
                  <a:rPr lang="en-US" b="0" dirty="0" smtClean="0"/>
                  <a:t>P1</a:t>
                </a:r>
                <a14:m>
                  <m:oMath xmlns:m="http://schemas.openxmlformats.org/officeDocument/2006/math">
                    <m:d>
                      <m:dPr>
                        <m:ctrlPr>
                          <a:rPr lang="en-US" b="0" i="1" smtClean="0">
                            <a:latin typeface="Cambria Math"/>
                          </a:rPr>
                        </m:ctrlPr>
                      </m:dPr>
                      <m:e>
                        <m:r>
                          <a:rPr lang="en-US" b="0" i="1" smtClean="0">
                            <a:latin typeface="Cambria Math"/>
                          </a:rPr>
                          <m:t>𝑥</m:t>
                        </m:r>
                      </m:e>
                    </m:d>
                    <m:r>
                      <a:rPr lang="en-US" b="0" i="1" smtClean="0">
                        <a:latin typeface="Cambria Math"/>
                      </a:rPr>
                      <m:t>=</m:t>
                    </m:r>
                    <m:sSubSup>
                      <m:sSubSupPr>
                        <m:ctrlPr>
                          <a:rPr lang="en-US" b="0" i="1" smtClean="0">
                            <a:latin typeface="Cambria Math"/>
                          </a:rPr>
                        </m:ctrlPr>
                      </m:sSubSupPr>
                      <m:e>
                        <m:r>
                          <a:rPr lang="en-US" b="0" i="1" smtClean="0">
                            <a:latin typeface="Cambria Math"/>
                          </a:rPr>
                          <m:t>𝑉</m:t>
                        </m:r>
                      </m:e>
                      <m:sub>
                        <m:r>
                          <a:rPr lang="en-US" b="0" i="1" smtClean="0">
                            <a:latin typeface="Cambria Math"/>
                          </a:rPr>
                          <m:t>1</m:t>
                        </m:r>
                      </m:sub>
                      <m:sup>
                        <m:r>
                          <a:rPr lang="en-US" b="0" i="1" smtClean="0">
                            <a:latin typeface="Cambria Math"/>
                          </a:rPr>
                          <m:t>2</m:t>
                        </m:r>
                      </m:sup>
                    </m:sSubSup>
                    <m:d>
                      <m:dPr>
                        <m:ctrlPr>
                          <a:rPr lang="en-US" b="0" i="1" smtClean="0">
                            <a:latin typeface="Cambria Math"/>
                          </a:rPr>
                        </m:ctrlPr>
                      </m:dPr>
                      <m:e>
                        <m:r>
                          <a:rPr lang="en-US" b="0" i="1" smtClean="0">
                            <a:latin typeface="Cambria Math"/>
                          </a:rPr>
                          <m:t>𝑔</m:t>
                        </m:r>
                        <m:r>
                          <a:rPr lang="en-US" b="0" i="1" smtClean="0">
                            <a:latin typeface="Cambria Math"/>
                          </a:rPr>
                          <m:t>+</m:t>
                        </m:r>
                        <m:f>
                          <m:fPr>
                            <m:ctrlPr>
                              <a:rPr lang="en-US" b="0" i="1" smtClean="0">
                                <a:latin typeface="Cambria Math"/>
                              </a:rPr>
                            </m:ctrlPr>
                          </m:fPr>
                          <m:num>
                            <m:r>
                              <a:rPr lang="en-US" b="0" i="1" smtClean="0">
                                <a:latin typeface="Cambria Math"/>
                              </a:rPr>
                              <m:t>𝐺</m:t>
                            </m:r>
                          </m:num>
                          <m:den>
                            <m:r>
                              <a:rPr lang="en-US" b="0" i="1" smtClean="0">
                                <a:latin typeface="Cambria Math"/>
                              </a:rPr>
                              <m:t>2</m:t>
                            </m:r>
                          </m:den>
                        </m:f>
                      </m:e>
                    </m:d>
                    <m:r>
                      <a:rPr lang="en-US" b="0" i="0" smtClean="0">
                        <a:latin typeface="Cambria Math"/>
                      </a:rPr>
                      <m:t>−</m:t>
                    </m:r>
                    <m:sSub>
                      <m:sSubPr>
                        <m:ctrlPr>
                          <a:rPr lang="en-US" b="0" i="1" smtClean="0">
                            <a:latin typeface="Cambria Math"/>
                          </a:rPr>
                        </m:ctrlPr>
                      </m:sSubPr>
                      <m:e>
                        <m:r>
                          <m:rPr>
                            <m:sty m:val="p"/>
                          </m:rPr>
                          <a:rPr lang="en-US" b="0" i="0" smtClean="0">
                            <a:latin typeface="Cambria Math"/>
                          </a:rPr>
                          <m:t>V</m:t>
                        </m:r>
                      </m:e>
                      <m:sub>
                        <m:r>
                          <a:rPr lang="en-US" b="0" i="0" smtClean="0">
                            <a:latin typeface="Cambria Math"/>
                          </a:rPr>
                          <m:t>1</m:t>
                        </m:r>
                      </m:sub>
                    </m:sSub>
                    <m:sSub>
                      <m:sSubPr>
                        <m:ctrlPr>
                          <a:rPr lang="en-US" b="0" i="1" smtClean="0">
                            <a:latin typeface="Cambria Math"/>
                          </a:rPr>
                        </m:ctrlPr>
                      </m:sSubPr>
                      <m:e>
                        <m:r>
                          <m:rPr>
                            <m:sty m:val="p"/>
                          </m:rPr>
                          <a:rPr lang="en-US" b="0" i="0" smtClean="0">
                            <a:latin typeface="Cambria Math"/>
                          </a:rPr>
                          <m:t>V</m:t>
                        </m:r>
                      </m:e>
                      <m:sub>
                        <m:r>
                          <a:rPr lang="en-US" b="0" i="0" smtClean="0">
                            <a:latin typeface="Cambria Math"/>
                          </a:rPr>
                          <m:t>2</m:t>
                        </m:r>
                      </m:sub>
                    </m:sSub>
                    <m:r>
                      <a:rPr lang="en-US" b="0" i="0" smtClean="0">
                        <a:latin typeface="Cambria Math"/>
                      </a:rPr>
                      <m:t> </m:t>
                    </m:r>
                    <m:r>
                      <m:rPr>
                        <m:sty m:val="p"/>
                      </m:rPr>
                      <a:rPr lang="en-US" b="0" i="0" smtClean="0">
                        <a:latin typeface="Cambria Math"/>
                      </a:rPr>
                      <m:t>g</m:t>
                    </m:r>
                    <m:r>
                      <a:rPr lang="en-US" b="0" i="0" smtClean="0">
                        <a:latin typeface="Cambria Math"/>
                      </a:rPr>
                      <m:t> </m:t>
                    </m:r>
                    <m:r>
                      <m:rPr>
                        <m:sty m:val="p"/>
                      </m:rPr>
                      <a:rPr lang="en-US" b="0" i="0" smtClean="0">
                        <a:latin typeface="Cambria Math"/>
                      </a:rPr>
                      <m:t>cos</m:t>
                    </m:r>
                    <m:d>
                      <m:dPr>
                        <m:ctrlPr>
                          <a:rPr lang="en-US" b="0" i="1" smtClean="0">
                            <a:latin typeface="Cambria Math"/>
                          </a:rPr>
                        </m:ctrlPr>
                      </m:dPr>
                      <m:e>
                        <m:sSub>
                          <m:sSubPr>
                            <m:ctrlPr>
                              <a:rPr lang="en-US" b="0" i="1" smtClean="0">
                                <a:latin typeface="Cambria Math"/>
                              </a:rPr>
                            </m:ctrlPr>
                          </m:sSubPr>
                          <m:e>
                            <m:r>
                              <m:rPr>
                                <m:sty m:val="p"/>
                              </m:rPr>
                              <a:rPr lang="en-US" b="0" i="0" smtClean="0">
                                <a:latin typeface="Cambria Math"/>
                              </a:rPr>
                              <m:t>A</m:t>
                            </m:r>
                          </m:e>
                          <m:sub>
                            <m:r>
                              <a:rPr lang="en-US" b="0" i="0" smtClean="0">
                                <a:latin typeface="Cambria Math"/>
                              </a:rPr>
                              <m:t>12</m:t>
                            </m:r>
                          </m:sub>
                        </m:sSub>
                      </m:e>
                    </m:d>
                    <m:r>
                      <a:rPr lang="en-US" b="0" i="0" smtClean="0">
                        <a:latin typeface="Cambria Math"/>
                      </a:rPr>
                      <m:t>−</m:t>
                    </m:r>
                    <m:sSub>
                      <m:sSubPr>
                        <m:ctrlPr>
                          <a:rPr lang="en-US" b="0" i="1" smtClean="0">
                            <a:latin typeface="Cambria Math"/>
                          </a:rPr>
                        </m:ctrlPr>
                      </m:sSubPr>
                      <m:e>
                        <m:r>
                          <m:rPr>
                            <m:sty m:val="p"/>
                          </m:rPr>
                          <a:rPr lang="en-US" b="0" i="0" smtClean="0">
                            <a:latin typeface="Cambria Math"/>
                          </a:rPr>
                          <m:t>V</m:t>
                        </m:r>
                      </m:e>
                      <m:sub>
                        <m:r>
                          <a:rPr lang="en-US" b="0" i="0" smtClean="0">
                            <a:latin typeface="Cambria Math"/>
                          </a:rPr>
                          <m:t>1</m:t>
                        </m:r>
                      </m:sub>
                    </m:sSub>
                    <m:sSub>
                      <m:sSubPr>
                        <m:ctrlPr>
                          <a:rPr lang="en-US" b="0" i="1" smtClean="0">
                            <a:latin typeface="Cambria Math"/>
                          </a:rPr>
                        </m:ctrlPr>
                      </m:sSubPr>
                      <m:e>
                        <m:r>
                          <m:rPr>
                            <m:sty m:val="p"/>
                          </m:rPr>
                          <a:rPr lang="en-US" b="0" i="0" smtClean="0">
                            <a:latin typeface="Cambria Math"/>
                          </a:rPr>
                          <m:t>V</m:t>
                        </m:r>
                      </m:e>
                      <m:sub>
                        <m:r>
                          <a:rPr lang="en-US" b="0" i="0" smtClean="0">
                            <a:latin typeface="Cambria Math"/>
                          </a:rPr>
                          <m:t>2</m:t>
                        </m:r>
                      </m:sub>
                    </m:sSub>
                    <m:r>
                      <m:rPr>
                        <m:sty m:val="p"/>
                      </m:rPr>
                      <a:rPr lang="en-US" b="0" i="0" smtClean="0">
                        <a:latin typeface="Cambria Math"/>
                      </a:rPr>
                      <m:t>b</m:t>
                    </m:r>
                    <m:r>
                      <a:rPr lang="en-US" b="0" i="0" smtClean="0">
                        <a:latin typeface="Cambria Math"/>
                      </a:rPr>
                      <m:t> </m:t>
                    </m:r>
                    <m:r>
                      <m:rPr>
                        <m:sty m:val="p"/>
                      </m:rPr>
                      <a:rPr lang="en-US" b="0" i="0" smtClean="0">
                        <a:latin typeface="Cambria Math"/>
                      </a:rPr>
                      <m:t>sin</m:t>
                    </m:r>
                    <m:r>
                      <a:rPr lang="en-US" b="0" i="0" smtClean="0">
                        <a:latin typeface="Cambria Math"/>
                      </a:rPr>
                      <m:t>(</m:t>
                    </m:r>
                    <m:sSub>
                      <m:sSubPr>
                        <m:ctrlPr>
                          <a:rPr lang="en-US" b="0" i="1" smtClean="0">
                            <a:latin typeface="Cambria Math"/>
                          </a:rPr>
                        </m:ctrlPr>
                      </m:sSubPr>
                      <m:e>
                        <m:r>
                          <m:rPr>
                            <m:sty m:val="p"/>
                          </m:rPr>
                          <a:rPr lang="en-US" b="0" i="0" smtClean="0">
                            <a:latin typeface="Cambria Math"/>
                          </a:rPr>
                          <m:t>A</m:t>
                        </m:r>
                      </m:e>
                      <m:sub>
                        <m:r>
                          <a:rPr lang="en-US" b="0" i="0" smtClean="0">
                            <a:latin typeface="Cambria Math"/>
                          </a:rPr>
                          <m:t>12</m:t>
                        </m:r>
                      </m:sub>
                    </m:sSub>
                    <m:r>
                      <a:rPr lang="en-US" b="0" i="0" smtClean="0">
                        <a:latin typeface="Cambria Math"/>
                      </a:rPr>
                      <m:t>)</m:t>
                    </m:r>
                  </m:oMath>
                </a14:m>
                <a:endParaRPr lang="en-US" b="0" dirty="0" smtClean="0"/>
              </a:p>
              <a:p>
                <a:r>
                  <a:rPr lang="en-US" dirty="0" smtClean="0"/>
                  <a:t>Q1</a:t>
                </a:r>
                <a14:m>
                  <m:oMath xmlns:m="http://schemas.openxmlformats.org/officeDocument/2006/math">
                    <m:d>
                      <m:dPr>
                        <m:ctrlPr>
                          <a:rPr lang="en-US" i="1">
                            <a:latin typeface="Cambria Math"/>
                          </a:rPr>
                        </m:ctrlPr>
                      </m:dPr>
                      <m:e>
                        <m:r>
                          <a:rPr lang="en-US" i="1">
                            <a:latin typeface="Cambria Math"/>
                          </a:rPr>
                          <m:t>𝑥</m:t>
                        </m:r>
                      </m:e>
                    </m:d>
                    <m:r>
                      <a:rPr lang="en-US" i="1">
                        <a:latin typeface="Cambria Math"/>
                      </a:rPr>
                      <m:t>=</m:t>
                    </m:r>
                    <m:sSubSup>
                      <m:sSubSupPr>
                        <m:ctrlPr>
                          <a:rPr lang="en-US" i="1">
                            <a:latin typeface="Cambria Math"/>
                          </a:rPr>
                        </m:ctrlPr>
                      </m:sSubSupPr>
                      <m:e>
                        <m:r>
                          <a:rPr lang="en-US" b="0" i="1" smtClean="0">
                            <a:latin typeface="Cambria Math"/>
                          </a:rPr>
                          <m:t>−</m:t>
                        </m:r>
                        <m:r>
                          <a:rPr lang="en-US" i="1">
                            <a:latin typeface="Cambria Math"/>
                          </a:rPr>
                          <m:t>𝑉</m:t>
                        </m:r>
                      </m:e>
                      <m:sub>
                        <m:r>
                          <a:rPr lang="en-US" i="1">
                            <a:latin typeface="Cambria Math"/>
                          </a:rPr>
                          <m:t>1</m:t>
                        </m:r>
                      </m:sub>
                      <m:sup>
                        <m:r>
                          <a:rPr lang="en-US" i="1">
                            <a:latin typeface="Cambria Math"/>
                          </a:rPr>
                          <m:t>2</m:t>
                        </m:r>
                      </m:sup>
                    </m:sSubSup>
                    <m:d>
                      <m:dPr>
                        <m:ctrlPr>
                          <a:rPr lang="en-US" i="1">
                            <a:latin typeface="Cambria Math"/>
                          </a:rPr>
                        </m:ctrlPr>
                      </m:dPr>
                      <m:e>
                        <m:r>
                          <a:rPr lang="en-US" b="0" i="1" smtClean="0">
                            <a:latin typeface="Cambria Math"/>
                          </a:rPr>
                          <m:t>𝑏</m:t>
                        </m:r>
                        <m:r>
                          <a:rPr lang="en-US" i="1">
                            <a:latin typeface="Cambria Math"/>
                          </a:rPr>
                          <m:t>+</m:t>
                        </m:r>
                        <m:f>
                          <m:fPr>
                            <m:ctrlPr>
                              <a:rPr lang="en-US" i="1">
                                <a:latin typeface="Cambria Math"/>
                              </a:rPr>
                            </m:ctrlPr>
                          </m:fPr>
                          <m:num>
                            <m:r>
                              <a:rPr lang="en-US" b="0" i="1" smtClean="0">
                                <a:latin typeface="Cambria Math"/>
                              </a:rPr>
                              <m:t>𝐵</m:t>
                            </m:r>
                          </m:num>
                          <m:den>
                            <m:r>
                              <a:rPr lang="en-US" i="1">
                                <a:latin typeface="Cambria Math"/>
                              </a:rPr>
                              <m:t>2</m:t>
                            </m:r>
                          </m:den>
                        </m:f>
                      </m:e>
                    </m:d>
                    <m:r>
                      <a:rPr lang="en-US" b="0" i="0" smtClean="0">
                        <a:latin typeface="Cambria Math"/>
                      </a:rPr>
                      <m:t>−</m:t>
                    </m:r>
                    <m:sSub>
                      <m:sSubPr>
                        <m:ctrlPr>
                          <a:rPr lang="en-US" i="1">
                            <a:latin typeface="Cambria Math"/>
                          </a:rPr>
                        </m:ctrlPr>
                      </m:sSubPr>
                      <m:e>
                        <m:r>
                          <m:rPr>
                            <m:sty m:val="p"/>
                          </m:rPr>
                          <a:rPr lang="en-US">
                            <a:latin typeface="Cambria Math"/>
                          </a:rPr>
                          <m:t>V</m:t>
                        </m:r>
                      </m:e>
                      <m:sub>
                        <m:r>
                          <a:rPr lang="en-US">
                            <a:latin typeface="Cambria Math"/>
                          </a:rPr>
                          <m:t>1</m:t>
                        </m:r>
                      </m:sub>
                    </m:sSub>
                    <m:sSub>
                      <m:sSubPr>
                        <m:ctrlPr>
                          <a:rPr lang="en-US" i="1">
                            <a:latin typeface="Cambria Math"/>
                          </a:rPr>
                        </m:ctrlPr>
                      </m:sSubPr>
                      <m:e>
                        <m:r>
                          <m:rPr>
                            <m:sty m:val="p"/>
                          </m:rPr>
                          <a:rPr lang="en-US">
                            <a:latin typeface="Cambria Math"/>
                          </a:rPr>
                          <m:t>V</m:t>
                        </m:r>
                      </m:e>
                      <m:sub>
                        <m:r>
                          <a:rPr lang="en-US">
                            <a:latin typeface="Cambria Math"/>
                          </a:rPr>
                          <m:t>2</m:t>
                        </m:r>
                      </m:sub>
                    </m:sSub>
                    <m:r>
                      <a:rPr lang="en-US">
                        <a:latin typeface="Cambria Math"/>
                      </a:rPr>
                      <m:t> </m:t>
                    </m:r>
                    <m:r>
                      <m:rPr>
                        <m:sty m:val="p"/>
                      </m:rPr>
                      <a:rPr lang="en-US">
                        <a:latin typeface="Cambria Math"/>
                      </a:rPr>
                      <m:t>g</m:t>
                    </m:r>
                    <m:r>
                      <a:rPr lang="en-US" b="0" i="1" smtClean="0">
                        <a:latin typeface="Cambria Math"/>
                      </a:rPr>
                      <m:t> </m:t>
                    </m:r>
                    <m:r>
                      <a:rPr lang="en-US" b="0" i="1" smtClean="0">
                        <a:latin typeface="Cambria Math"/>
                      </a:rPr>
                      <m:t>𝑠𝑖𝑛</m:t>
                    </m:r>
                    <m:d>
                      <m:dPr>
                        <m:ctrlPr>
                          <a:rPr lang="en-US" i="1">
                            <a:latin typeface="Cambria Math"/>
                          </a:rPr>
                        </m:ctrlPr>
                      </m:dPr>
                      <m:e>
                        <m:sSub>
                          <m:sSubPr>
                            <m:ctrlPr>
                              <a:rPr lang="en-US" i="1">
                                <a:latin typeface="Cambria Math"/>
                              </a:rPr>
                            </m:ctrlPr>
                          </m:sSubPr>
                          <m:e>
                            <m:r>
                              <m:rPr>
                                <m:sty m:val="p"/>
                              </m:rPr>
                              <a:rPr lang="en-US">
                                <a:latin typeface="Cambria Math"/>
                              </a:rPr>
                              <m:t>A</m:t>
                            </m:r>
                          </m:e>
                          <m:sub>
                            <m:r>
                              <a:rPr lang="en-US">
                                <a:latin typeface="Cambria Math"/>
                              </a:rPr>
                              <m:t>12</m:t>
                            </m:r>
                          </m:sub>
                        </m:sSub>
                      </m:e>
                    </m:d>
                    <m:r>
                      <a:rPr lang="en-US">
                        <a:latin typeface="Cambria Math"/>
                      </a:rPr>
                      <m:t>+</m:t>
                    </m:r>
                    <m:sSub>
                      <m:sSubPr>
                        <m:ctrlPr>
                          <a:rPr lang="en-US" i="1">
                            <a:latin typeface="Cambria Math"/>
                          </a:rPr>
                        </m:ctrlPr>
                      </m:sSubPr>
                      <m:e>
                        <m:r>
                          <m:rPr>
                            <m:sty m:val="p"/>
                          </m:rPr>
                          <a:rPr lang="en-US">
                            <a:latin typeface="Cambria Math"/>
                          </a:rPr>
                          <m:t>V</m:t>
                        </m:r>
                      </m:e>
                      <m:sub>
                        <m:r>
                          <a:rPr lang="en-US">
                            <a:latin typeface="Cambria Math"/>
                          </a:rPr>
                          <m:t>1</m:t>
                        </m:r>
                      </m:sub>
                    </m:sSub>
                    <m:sSub>
                      <m:sSubPr>
                        <m:ctrlPr>
                          <a:rPr lang="en-US" i="1">
                            <a:latin typeface="Cambria Math"/>
                          </a:rPr>
                        </m:ctrlPr>
                      </m:sSubPr>
                      <m:e>
                        <m:r>
                          <m:rPr>
                            <m:sty m:val="p"/>
                          </m:rPr>
                          <a:rPr lang="en-US">
                            <a:latin typeface="Cambria Math"/>
                          </a:rPr>
                          <m:t>V</m:t>
                        </m:r>
                      </m:e>
                      <m:sub>
                        <m:r>
                          <a:rPr lang="en-US">
                            <a:latin typeface="Cambria Math"/>
                          </a:rPr>
                          <m:t>2</m:t>
                        </m:r>
                      </m:sub>
                    </m:sSub>
                    <m:r>
                      <m:rPr>
                        <m:sty m:val="p"/>
                      </m:rPr>
                      <a:rPr lang="en-US">
                        <a:latin typeface="Cambria Math"/>
                      </a:rPr>
                      <m:t>b</m:t>
                    </m:r>
                    <m:r>
                      <a:rPr lang="en-US" b="0" i="0" smtClean="0">
                        <a:latin typeface="Cambria Math"/>
                      </a:rPr>
                      <m:t> </m:t>
                    </m:r>
                    <m:r>
                      <m:rPr>
                        <m:sty m:val="p"/>
                      </m:rPr>
                      <a:rPr lang="en-US" b="0" i="0" smtClean="0">
                        <a:latin typeface="Cambria Math"/>
                      </a:rPr>
                      <m:t>cos</m:t>
                    </m:r>
                    <m:r>
                      <a:rPr lang="en-US">
                        <a:latin typeface="Cambria Math"/>
                      </a:rPr>
                      <m:t>(</m:t>
                    </m:r>
                    <m:sSub>
                      <m:sSubPr>
                        <m:ctrlPr>
                          <a:rPr lang="en-US" i="1">
                            <a:latin typeface="Cambria Math"/>
                          </a:rPr>
                        </m:ctrlPr>
                      </m:sSubPr>
                      <m:e>
                        <m:r>
                          <m:rPr>
                            <m:sty m:val="p"/>
                          </m:rPr>
                          <a:rPr lang="en-US">
                            <a:latin typeface="Cambria Math"/>
                          </a:rPr>
                          <m:t>A</m:t>
                        </m:r>
                      </m:e>
                      <m:sub>
                        <m:r>
                          <a:rPr lang="en-US">
                            <a:latin typeface="Cambria Math"/>
                          </a:rPr>
                          <m:t>12</m:t>
                        </m:r>
                      </m:sub>
                    </m:sSub>
                    <m:r>
                      <a:rPr lang="en-US">
                        <a:latin typeface="Cambria Math"/>
                      </a:rPr>
                      <m:t>)</m:t>
                    </m:r>
                  </m:oMath>
                </a14:m>
                <a:endParaRPr lang="en-US" dirty="0" smtClean="0"/>
              </a:p>
              <a:p>
                <a:r>
                  <a:rPr lang="en-US" dirty="0" smtClean="0"/>
                  <a:t>g and b are the calculated admittances from r and x</a:t>
                </a:r>
                <a:endParaRPr lang="en-US" dirty="0"/>
              </a:p>
              <a:p>
                <a:endParaRPr lang="en-US" b="0" dirty="0" smtClean="0"/>
              </a:p>
              <a:p>
                <a:pPr marL="5715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3999978"/>
                <a:ext cx="8229600" cy="2348435"/>
              </a:xfrm>
              <a:blipFill rotWithShape="1">
                <a:blip r:embed="rId2"/>
                <a:stretch>
                  <a:fillRect l="-815" t="-5195" b="-4935"/>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Link Object</a:t>
            </a:r>
            <a:endParaRPr lang="en-US" dirty="0"/>
          </a:p>
        </p:txBody>
      </p:sp>
      <p:sp>
        <p:nvSpPr>
          <p:cNvPr id="4" name="Oval 3"/>
          <p:cNvSpPr/>
          <p:nvPr/>
        </p:nvSpPr>
        <p:spPr bwMode="auto">
          <a:xfrm>
            <a:off x="793315" y="1732772"/>
            <a:ext cx="116910" cy="112734"/>
          </a:xfrm>
          <a:prstGeom prst="ellipse">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sp>
        <p:nvSpPr>
          <p:cNvPr id="5" name="Oval 4"/>
          <p:cNvSpPr/>
          <p:nvPr/>
        </p:nvSpPr>
        <p:spPr bwMode="auto">
          <a:xfrm>
            <a:off x="7855907" y="1732772"/>
            <a:ext cx="116910" cy="112734"/>
          </a:xfrm>
          <a:prstGeom prst="ellipse">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pic>
        <p:nvPicPr>
          <p:cNvPr id="4098" name="Picture 2" descr="C:\Users\top1\AppData\Local\Microsoft\Windows\Temporary Internet Files\Content.IE5\5W28GYT3\Resistor_symbol_America.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5232" y="1522194"/>
            <a:ext cx="1490480" cy="5589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top1\AppData\Local\Microsoft\Windows\Temporary Internet Files\Content.IE5\5W28GYT3\Resistor_symbol_America.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2236679" y="2263260"/>
            <a:ext cx="1490480" cy="5589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op1\AppData\Local\Microsoft\Windows\Temporary Internet Files\Content.IE5\5W28GYT3\Resistor_symbol_America.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5313906" y="2246559"/>
            <a:ext cx="1490480" cy="55893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op1\AppData\Local\Microsoft\Windows\Temporary Internet Files\Content.IE5\5W28GYT3\Inductor_h_wikisch.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9374" y="1409737"/>
            <a:ext cx="891306" cy="7838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top1\AppData\Local\Microsoft\Windows\Temporary Internet Files\Content.IE5\5W28GYT3\Capacitor_Symbol_alternative.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942374" y="2246334"/>
            <a:ext cx="1031710" cy="488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top1\AppData\Local\Microsoft\Windows\Temporary Internet Files\Content.IE5\5W28GYT3\Capacitor_Symbol_alternative.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6043641" y="2246334"/>
            <a:ext cx="1031710" cy="4884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top1\AppData\Local\Microsoft\Windows\Temporary Internet Files\Content.IE5\5W28GYT3\RSA-IEC-Ground-Symbol-13005-larg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01737" y="3066256"/>
            <a:ext cx="360363" cy="4841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top1\AppData\Local\Microsoft\Windows\Temporary Internet Files\Content.IE5\5W28GYT3\RSA-IEC-Ground-Symbol-13005-larg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78047" y="2976562"/>
            <a:ext cx="360363" cy="4841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top1\AppData\Local\Microsoft\Windows\Temporary Internet Files\Content.IE5\5W28GYT3\RSA-IEC-Ground-Symbol-13005-larg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78964" y="3066256"/>
            <a:ext cx="360363" cy="48418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op1\AppData\Local\Microsoft\Windows\Temporary Internet Files\Content.IE5\5W28GYT3\RSA-IEC-Ground-Symbol-13005-larg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9314" y="2976562"/>
            <a:ext cx="360363" cy="48418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V="1">
            <a:off x="910225" y="1797485"/>
            <a:ext cx="2622115" cy="1148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5540680" y="1777661"/>
            <a:ext cx="2315227" cy="2295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8" idx="1"/>
          </p:cNvCxnSpPr>
          <p:nvPr/>
        </p:nvCxnSpPr>
        <p:spPr>
          <a:xfrm flipV="1">
            <a:off x="6059145" y="1780784"/>
            <a:ext cx="1" cy="19392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1"/>
          </p:cNvCxnSpPr>
          <p:nvPr/>
        </p:nvCxnSpPr>
        <p:spPr>
          <a:xfrm flipV="1">
            <a:off x="6559496" y="1769305"/>
            <a:ext cx="0" cy="205399"/>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7" idx="1"/>
          </p:cNvCxnSpPr>
          <p:nvPr/>
        </p:nvCxnSpPr>
        <p:spPr>
          <a:xfrm flipV="1">
            <a:off x="2981919" y="1797485"/>
            <a:ext cx="0" cy="177219"/>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4100" idx="1"/>
          </p:cNvCxnSpPr>
          <p:nvPr/>
        </p:nvCxnSpPr>
        <p:spPr>
          <a:xfrm flipH="1" flipV="1">
            <a:off x="2458228" y="1814194"/>
            <a:ext cx="1" cy="16051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8975" y="1411452"/>
            <a:ext cx="774571" cy="369332"/>
          </a:xfrm>
          <a:prstGeom prst="rect">
            <a:avLst/>
          </a:prstGeom>
          <a:noFill/>
        </p:spPr>
        <p:txBody>
          <a:bodyPr wrap="none" rtlCol="0">
            <a:spAutoFit/>
          </a:bodyPr>
          <a:lstStyle/>
          <a:p>
            <a:pPr defTabSz="457200"/>
            <a:r>
              <a:rPr lang="en-US" dirty="0">
                <a:solidFill>
                  <a:prstClr val="black"/>
                </a:solidFill>
              </a:rPr>
              <a:t>Bus 1</a:t>
            </a:r>
            <a:endParaRPr lang="en-US" dirty="0">
              <a:solidFill>
                <a:prstClr val="black"/>
              </a:solidFill>
            </a:endParaRPr>
          </a:p>
        </p:txBody>
      </p:sp>
      <p:sp>
        <p:nvSpPr>
          <p:cNvPr id="30" name="TextBox 29"/>
          <p:cNvSpPr txBox="1"/>
          <p:nvPr/>
        </p:nvSpPr>
        <p:spPr>
          <a:xfrm>
            <a:off x="7527076" y="1338577"/>
            <a:ext cx="774571" cy="369332"/>
          </a:xfrm>
          <a:prstGeom prst="rect">
            <a:avLst/>
          </a:prstGeom>
          <a:noFill/>
        </p:spPr>
        <p:txBody>
          <a:bodyPr wrap="none" rtlCol="0">
            <a:spAutoFit/>
          </a:bodyPr>
          <a:lstStyle/>
          <a:p>
            <a:pPr defTabSz="457200"/>
            <a:r>
              <a:rPr lang="en-US" dirty="0">
                <a:solidFill>
                  <a:prstClr val="black"/>
                </a:solidFill>
              </a:rPr>
              <a:t>Bus 2</a:t>
            </a:r>
            <a:endParaRPr lang="en-US" dirty="0">
              <a:solidFill>
                <a:prstClr val="black"/>
              </a:solidFill>
            </a:endParaRPr>
          </a:p>
        </p:txBody>
      </p:sp>
      <p:sp>
        <p:nvSpPr>
          <p:cNvPr id="26" name="TextBox 25"/>
          <p:cNvSpPr txBox="1"/>
          <p:nvPr/>
        </p:nvSpPr>
        <p:spPr>
          <a:xfrm>
            <a:off x="3959667" y="1338577"/>
            <a:ext cx="261610" cy="369332"/>
          </a:xfrm>
          <a:prstGeom prst="rect">
            <a:avLst/>
          </a:prstGeom>
          <a:noFill/>
        </p:spPr>
        <p:txBody>
          <a:bodyPr wrap="none" rtlCol="0">
            <a:spAutoFit/>
          </a:bodyPr>
          <a:lstStyle/>
          <a:p>
            <a:pPr defTabSz="457200"/>
            <a:r>
              <a:rPr lang="en-US" dirty="0">
                <a:solidFill>
                  <a:prstClr val="black"/>
                </a:solidFill>
              </a:rPr>
              <a:t>r</a:t>
            </a:r>
            <a:endParaRPr lang="en-US" dirty="0">
              <a:solidFill>
                <a:prstClr val="black"/>
              </a:solidFill>
            </a:endParaRPr>
          </a:p>
        </p:txBody>
      </p:sp>
      <p:sp>
        <p:nvSpPr>
          <p:cNvPr id="32" name="TextBox 31"/>
          <p:cNvSpPr txBox="1"/>
          <p:nvPr/>
        </p:nvSpPr>
        <p:spPr>
          <a:xfrm>
            <a:off x="4964222" y="1328332"/>
            <a:ext cx="300082" cy="369332"/>
          </a:xfrm>
          <a:prstGeom prst="rect">
            <a:avLst/>
          </a:prstGeom>
          <a:noFill/>
        </p:spPr>
        <p:txBody>
          <a:bodyPr wrap="none" rtlCol="0">
            <a:spAutoFit/>
          </a:bodyPr>
          <a:lstStyle/>
          <a:p>
            <a:pPr defTabSz="457200"/>
            <a:r>
              <a:rPr lang="en-US" dirty="0">
                <a:solidFill>
                  <a:prstClr val="black"/>
                </a:solidFill>
              </a:rPr>
              <a:t>x</a:t>
            </a:r>
          </a:p>
        </p:txBody>
      </p:sp>
      <p:sp>
        <p:nvSpPr>
          <p:cNvPr id="27" name="Down Arrow 26"/>
          <p:cNvSpPr/>
          <p:nvPr/>
        </p:nvSpPr>
        <p:spPr bwMode="auto">
          <a:xfrm>
            <a:off x="7527076" y="2085441"/>
            <a:ext cx="125260" cy="914567"/>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sp>
        <p:nvSpPr>
          <p:cNvPr id="34" name="Down Arrow 33"/>
          <p:cNvSpPr/>
          <p:nvPr/>
        </p:nvSpPr>
        <p:spPr bwMode="auto">
          <a:xfrm>
            <a:off x="1288094" y="2033275"/>
            <a:ext cx="125260" cy="914567"/>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sp>
        <p:nvSpPr>
          <p:cNvPr id="36" name="TextBox 35"/>
          <p:cNvSpPr txBox="1"/>
          <p:nvPr/>
        </p:nvSpPr>
        <p:spPr>
          <a:xfrm>
            <a:off x="5322401" y="2305892"/>
            <a:ext cx="556563" cy="369332"/>
          </a:xfrm>
          <a:prstGeom prst="rect">
            <a:avLst/>
          </a:prstGeom>
          <a:noFill/>
        </p:spPr>
        <p:txBody>
          <a:bodyPr wrap="none" rtlCol="0">
            <a:spAutoFit/>
          </a:bodyPr>
          <a:lstStyle/>
          <a:p>
            <a:pPr defTabSz="457200"/>
            <a:r>
              <a:rPr lang="en-US" dirty="0">
                <a:solidFill>
                  <a:prstClr val="black"/>
                </a:solidFill>
              </a:rPr>
              <a:t>G/2</a:t>
            </a:r>
            <a:endParaRPr lang="en-US" dirty="0">
              <a:solidFill>
                <a:prstClr val="black"/>
              </a:solidFill>
            </a:endParaRPr>
          </a:p>
        </p:txBody>
      </p:sp>
      <p:sp>
        <p:nvSpPr>
          <p:cNvPr id="37" name="TextBox 36"/>
          <p:cNvSpPr txBox="1"/>
          <p:nvPr/>
        </p:nvSpPr>
        <p:spPr>
          <a:xfrm>
            <a:off x="3153831" y="2358058"/>
            <a:ext cx="556563" cy="369332"/>
          </a:xfrm>
          <a:prstGeom prst="rect">
            <a:avLst/>
          </a:prstGeom>
          <a:noFill/>
        </p:spPr>
        <p:txBody>
          <a:bodyPr wrap="none" rtlCol="0">
            <a:spAutoFit/>
          </a:bodyPr>
          <a:lstStyle/>
          <a:p>
            <a:pPr defTabSz="457200"/>
            <a:r>
              <a:rPr lang="en-US" dirty="0">
                <a:solidFill>
                  <a:prstClr val="black"/>
                </a:solidFill>
              </a:rPr>
              <a:t>G/2</a:t>
            </a:r>
            <a:endParaRPr lang="en-US" dirty="0">
              <a:solidFill>
                <a:prstClr val="black"/>
              </a:solidFill>
            </a:endParaRPr>
          </a:p>
        </p:txBody>
      </p:sp>
      <p:sp>
        <p:nvSpPr>
          <p:cNvPr id="38" name="TextBox 37"/>
          <p:cNvSpPr txBox="1"/>
          <p:nvPr/>
        </p:nvSpPr>
        <p:spPr>
          <a:xfrm>
            <a:off x="6877717" y="2358059"/>
            <a:ext cx="582211" cy="369332"/>
          </a:xfrm>
          <a:prstGeom prst="rect">
            <a:avLst/>
          </a:prstGeom>
          <a:noFill/>
        </p:spPr>
        <p:txBody>
          <a:bodyPr wrap="none" rtlCol="0">
            <a:spAutoFit/>
          </a:bodyPr>
          <a:lstStyle/>
          <a:p>
            <a:pPr defTabSz="457200"/>
            <a:r>
              <a:rPr lang="en-US" dirty="0" err="1">
                <a:solidFill>
                  <a:prstClr val="black"/>
                </a:solidFill>
              </a:rPr>
              <a:t>jB</a:t>
            </a:r>
            <a:r>
              <a:rPr lang="en-US" dirty="0">
                <a:solidFill>
                  <a:prstClr val="black"/>
                </a:solidFill>
              </a:rPr>
              <a:t>/2</a:t>
            </a:r>
            <a:endParaRPr lang="en-US" dirty="0">
              <a:solidFill>
                <a:prstClr val="black"/>
              </a:solidFill>
            </a:endParaRPr>
          </a:p>
        </p:txBody>
      </p:sp>
      <p:sp>
        <p:nvSpPr>
          <p:cNvPr id="39" name="TextBox 38"/>
          <p:cNvSpPr txBox="1"/>
          <p:nvPr/>
        </p:nvSpPr>
        <p:spPr>
          <a:xfrm>
            <a:off x="1622033" y="2358058"/>
            <a:ext cx="582211" cy="369332"/>
          </a:xfrm>
          <a:prstGeom prst="rect">
            <a:avLst/>
          </a:prstGeom>
          <a:noFill/>
        </p:spPr>
        <p:txBody>
          <a:bodyPr wrap="none" rtlCol="0">
            <a:spAutoFit/>
          </a:bodyPr>
          <a:lstStyle/>
          <a:p>
            <a:pPr defTabSz="457200"/>
            <a:r>
              <a:rPr lang="en-US" dirty="0" err="1">
                <a:solidFill>
                  <a:prstClr val="black"/>
                </a:solidFill>
              </a:rPr>
              <a:t>jB</a:t>
            </a:r>
            <a:r>
              <a:rPr lang="en-US" dirty="0">
                <a:solidFill>
                  <a:prstClr val="black"/>
                </a:solidFill>
              </a:rPr>
              <a:t>/2</a:t>
            </a:r>
            <a:endParaRPr lang="en-US" dirty="0">
              <a:solidFill>
                <a:prstClr val="black"/>
              </a:solidFill>
            </a:endParaRPr>
          </a:p>
        </p:txBody>
      </p:sp>
    </p:spTree>
    <p:extLst>
      <p:ext uri="{BB962C8B-B14F-4D97-AF65-F5344CB8AC3E}">
        <p14:creationId xmlns:p14="http://schemas.microsoft.com/office/powerpoint/2010/main" val="1259451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Brief look at how the solver interacts with </a:t>
            </a:r>
            <a:r>
              <a:rPr lang="en-US" dirty="0" err="1" smtClean="0"/>
              <a:t>Griddyn</a:t>
            </a:r>
            <a:endParaRPr lang="en-US" dirty="0" smtClean="0"/>
          </a:p>
          <a:p>
            <a:pPr lvl="1"/>
            <a:r>
              <a:rPr lang="en-US" dirty="0" smtClean="0"/>
              <a:t>Solve Process</a:t>
            </a:r>
          </a:p>
          <a:p>
            <a:pPr lvl="1"/>
            <a:r>
              <a:rPr lang="en-US" dirty="0" smtClean="0"/>
              <a:t>Callback functions</a:t>
            </a:r>
          </a:p>
          <a:p>
            <a:r>
              <a:rPr lang="en-US" dirty="0" smtClean="0"/>
              <a:t>Objects in </a:t>
            </a:r>
            <a:r>
              <a:rPr lang="en-US" dirty="0" err="1" smtClean="0"/>
              <a:t>Griddyn</a:t>
            </a:r>
            <a:endParaRPr lang="en-US" dirty="0" smtClean="0"/>
          </a:p>
          <a:p>
            <a:pPr lvl="1"/>
            <a:r>
              <a:rPr lang="en-US" dirty="0" smtClean="0"/>
              <a:t>Interface in </a:t>
            </a:r>
            <a:r>
              <a:rPr lang="en-US" dirty="0" err="1" smtClean="0"/>
              <a:t>GridCoreObjects</a:t>
            </a:r>
            <a:endParaRPr lang="en-US" dirty="0" smtClean="0"/>
          </a:p>
          <a:p>
            <a:pPr lvl="1"/>
            <a:r>
              <a:rPr lang="en-US" dirty="0" err="1" smtClean="0"/>
              <a:t>Inteface</a:t>
            </a:r>
            <a:r>
              <a:rPr lang="en-US" dirty="0" smtClean="0"/>
              <a:t> in </a:t>
            </a:r>
            <a:r>
              <a:rPr lang="en-US" dirty="0" err="1" smtClean="0"/>
              <a:t>GridPrimary</a:t>
            </a:r>
            <a:endParaRPr lang="en-US" dirty="0" smtClean="0"/>
          </a:p>
          <a:p>
            <a:pPr lvl="1"/>
            <a:r>
              <a:rPr lang="en-US" dirty="0" err="1" smtClean="0"/>
              <a:t>GridSecondary</a:t>
            </a:r>
            <a:r>
              <a:rPr lang="en-US" dirty="0" smtClean="0"/>
              <a:t> and </a:t>
            </a:r>
            <a:r>
              <a:rPr lang="en-US" dirty="0" err="1" smtClean="0"/>
              <a:t>GridSubModel</a:t>
            </a:r>
            <a:endParaRPr lang="en-US" dirty="0" smtClean="0"/>
          </a:p>
          <a:p>
            <a:r>
              <a:rPr lang="en-US" dirty="0" smtClean="0"/>
              <a:t>Specific Objects</a:t>
            </a:r>
          </a:p>
          <a:p>
            <a:pPr lvl="1"/>
            <a:r>
              <a:rPr lang="en-US" dirty="0" err="1"/>
              <a:t>g</a:t>
            </a:r>
            <a:r>
              <a:rPr lang="en-US" dirty="0" err="1" smtClean="0"/>
              <a:t>ridBus</a:t>
            </a:r>
            <a:endParaRPr lang="en-US" dirty="0" smtClean="0"/>
          </a:p>
          <a:p>
            <a:pPr lvl="1"/>
            <a:r>
              <a:rPr lang="en-US" dirty="0" err="1" smtClean="0"/>
              <a:t>gridLink</a:t>
            </a:r>
            <a:endParaRPr lang="en-US" dirty="0" smtClean="0"/>
          </a:p>
          <a:p>
            <a:pPr lvl="1"/>
            <a:r>
              <a:rPr lang="en-US" dirty="0" err="1" smtClean="0"/>
              <a:t>gridRelay</a:t>
            </a:r>
            <a:endParaRPr lang="en-US" dirty="0" smtClean="0"/>
          </a:p>
          <a:p>
            <a:pPr lvl="1"/>
            <a:r>
              <a:rPr lang="en-US" dirty="0" err="1"/>
              <a:t>gridArea</a:t>
            </a:r>
            <a:endParaRPr lang="en-US" dirty="0"/>
          </a:p>
          <a:p>
            <a:pPr lvl="1"/>
            <a:r>
              <a:rPr lang="en-US" dirty="0" err="1" smtClean="0"/>
              <a:t>gridLoad</a:t>
            </a:r>
            <a:endParaRPr lang="en-US" dirty="0" smtClean="0"/>
          </a:p>
          <a:p>
            <a:pPr lvl="1"/>
            <a:r>
              <a:rPr lang="en-US" dirty="0" err="1" smtClean="0"/>
              <a:t>gridDynGenerator</a:t>
            </a:r>
            <a:endParaRPr lang="en-US" dirty="0" smtClean="0"/>
          </a:p>
        </p:txBody>
      </p:sp>
    </p:spTree>
    <p:extLst>
      <p:ext uri="{BB962C8B-B14F-4D97-AF65-F5344CB8AC3E}">
        <p14:creationId xmlns:p14="http://schemas.microsoft.com/office/powerpoint/2010/main" val="833297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GridRelay</a:t>
            </a:r>
            <a:endParaRPr lang="en-US" dirty="0"/>
          </a:p>
        </p:txBody>
      </p:sp>
      <p:sp>
        <p:nvSpPr>
          <p:cNvPr id="5" name="Rounded Rectangle 4"/>
          <p:cNvSpPr/>
          <p:nvPr/>
        </p:nvSpPr>
        <p:spPr bwMode="auto">
          <a:xfrm>
            <a:off x="252918" y="4813246"/>
            <a:ext cx="1610901" cy="1011677"/>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Source Object</a:t>
            </a:r>
            <a:endParaRPr lang="en-US" sz="1600" dirty="0">
              <a:solidFill>
                <a:srgbClr val="000000"/>
              </a:solidFill>
            </a:endParaRPr>
          </a:p>
        </p:txBody>
      </p:sp>
      <p:sp>
        <p:nvSpPr>
          <p:cNvPr id="6" name="Rounded Rectangle 5"/>
          <p:cNvSpPr/>
          <p:nvPr/>
        </p:nvSpPr>
        <p:spPr bwMode="auto">
          <a:xfrm>
            <a:off x="6841138" y="4915062"/>
            <a:ext cx="1610901" cy="1011677"/>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Sink Object</a:t>
            </a:r>
            <a:endParaRPr lang="en-US" sz="1600" dirty="0">
              <a:solidFill>
                <a:srgbClr val="000000"/>
              </a:solidFill>
            </a:endParaRPr>
          </a:p>
        </p:txBody>
      </p:sp>
      <p:sp>
        <p:nvSpPr>
          <p:cNvPr id="7" name="Rounded Rectangle 6"/>
          <p:cNvSpPr/>
          <p:nvPr/>
        </p:nvSpPr>
        <p:spPr bwMode="auto">
          <a:xfrm>
            <a:off x="1735414" y="2922189"/>
            <a:ext cx="1723742" cy="38521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Condition 1</a:t>
            </a:r>
            <a:endParaRPr lang="en-US" sz="1600" dirty="0">
              <a:solidFill>
                <a:srgbClr val="000000"/>
              </a:solidFill>
            </a:endParaRPr>
          </a:p>
        </p:txBody>
      </p:sp>
      <p:sp>
        <p:nvSpPr>
          <p:cNvPr id="8" name="Rounded Rectangle 7"/>
          <p:cNvSpPr/>
          <p:nvPr/>
        </p:nvSpPr>
        <p:spPr bwMode="auto">
          <a:xfrm>
            <a:off x="1735414" y="3490933"/>
            <a:ext cx="1723742" cy="38521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Condition 2</a:t>
            </a:r>
            <a:endParaRPr lang="en-US" sz="1600" dirty="0">
              <a:solidFill>
                <a:srgbClr val="000000"/>
              </a:solidFill>
            </a:endParaRPr>
          </a:p>
        </p:txBody>
      </p:sp>
      <p:sp>
        <p:nvSpPr>
          <p:cNvPr id="9" name="Rounded Rectangle 8"/>
          <p:cNvSpPr/>
          <p:nvPr/>
        </p:nvSpPr>
        <p:spPr bwMode="auto">
          <a:xfrm>
            <a:off x="1720498" y="4292492"/>
            <a:ext cx="1723742" cy="38521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Condition N</a:t>
            </a:r>
            <a:endParaRPr lang="en-US" sz="1600" dirty="0">
              <a:solidFill>
                <a:srgbClr val="000000"/>
              </a:solidFill>
            </a:endParaRPr>
          </a:p>
        </p:txBody>
      </p:sp>
      <p:sp>
        <p:nvSpPr>
          <p:cNvPr id="10" name="Rounded Rectangle 9"/>
          <p:cNvSpPr/>
          <p:nvPr/>
        </p:nvSpPr>
        <p:spPr bwMode="auto">
          <a:xfrm>
            <a:off x="4953973" y="3008441"/>
            <a:ext cx="1723742" cy="38521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Action 1</a:t>
            </a:r>
            <a:endParaRPr lang="en-US" sz="1600" dirty="0">
              <a:solidFill>
                <a:srgbClr val="000000"/>
              </a:solidFill>
            </a:endParaRPr>
          </a:p>
        </p:txBody>
      </p:sp>
      <p:sp>
        <p:nvSpPr>
          <p:cNvPr id="11" name="Rounded Rectangle 10"/>
          <p:cNvSpPr/>
          <p:nvPr/>
        </p:nvSpPr>
        <p:spPr bwMode="auto">
          <a:xfrm>
            <a:off x="4953973" y="3577185"/>
            <a:ext cx="1723742" cy="38521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Action 2</a:t>
            </a:r>
            <a:endParaRPr lang="en-US" sz="1600" dirty="0">
              <a:solidFill>
                <a:srgbClr val="000000"/>
              </a:solidFill>
            </a:endParaRPr>
          </a:p>
        </p:txBody>
      </p:sp>
      <p:sp>
        <p:nvSpPr>
          <p:cNvPr id="12" name="Rounded Rectangle 11"/>
          <p:cNvSpPr/>
          <p:nvPr/>
        </p:nvSpPr>
        <p:spPr bwMode="auto">
          <a:xfrm>
            <a:off x="4942948" y="4378744"/>
            <a:ext cx="1723742" cy="38521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Action N</a:t>
            </a:r>
            <a:endParaRPr lang="en-US" sz="1600" dirty="0">
              <a:solidFill>
                <a:srgbClr val="000000"/>
              </a:solidFill>
            </a:endParaRPr>
          </a:p>
        </p:txBody>
      </p:sp>
      <p:sp>
        <p:nvSpPr>
          <p:cNvPr id="13" name="TextBox 12"/>
          <p:cNvSpPr txBox="1"/>
          <p:nvPr/>
        </p:nvSpPr>
        <p:spPr>
          <a:xfrm>
            <a:off x="2466934" y="3830827"/>
            <a:ext cx="260702" cy="461665"/>
          </a:xfrm>
          <a:prstGeom prst="rect">
            <a:avLst/>
          </a:prstGeom>
          <a:noFill/>
        </p:spPr>
        <p:txBody>
          <a:bodyPr wrap="square" rtlCol="0">
            <a:spAutoFit/>
          </a:bodyPr>
          <a:lstStyle/>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p:txBody>
      </p:sp>
      <p:sp>
        <p:nvSpPr>
          <p:cNvPr id="14" name="TextBox 13"/>
          <p:cNvSpPr txBox="1"/>
          <p:nvPr/>
        </p:nvSpPr>
        <p:spPr>
          <a:xfrm>
            <a:off x="5685493" y="3917079"/>
            <a:ext cx="260702" cy="461665"/>
          </a:xfrm>
          <a:prstGeom prst="rect">
            <a:avLst/>
          </a:prstGeom>
          <a:noFill/>
        </p:spPr>
        <p:txBody>
          <a:bodyPr wrap="square" rtlCol="0">
            <a:spAutoFit/>
          </a:bodyPr>
          <a:lstStyle/>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a:p>
            <a:pPr defTabSz="457200"/>
            <a:r>
              <a:rPr lang="en-US" sz="800" b="1" dirty="0">
                <a:solidFill>
                  <a:prstClr val="black"/>
                </a:solidFill>
                <a:latin typeface="Bauhaus 93" panose="04030905020B02020C02" pitchFamily="82" charset="0"/>
                <a:cs typeface="Aharoni" panose="02010803020104030203" pitchFamily="2" charset="-79"/>
              </a:rPr>
              <a:t>.</a:t>
            </a:r>
          </a:p>
        </p:txBody>
      </p:sp>
      <p:cxnSp>
        <p:nvCxnSpPr>
          <p:cNvPr id="16" name="Elbow Connector 15"/>
          <p:cNvCxnSpPr>
            <a:endCxn id="7" idx="1"/>
          </p:cNvCxnSpPr>
          <p:nvPr/>
        </p:nvCxnSpPr>
        <p:spPr>
          <a:xfrm rot="5400000" flipH="1" flipV="1">
            <a:off x="269456" y="3347289"/>
            <a:ext cx="1698449" cy="1233467"/>
          </a:xfrm>
          <a:prstGeom prst="bentConnector2">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Elbow Connector 17"/>
          <p:cNvCxnSpPr>
            <a:endCxn id="8" idx="1"/>
          </p:cNvCxnSpPr>
          <p:nvPr/>
        </p:nvCxnSpPr>
        <p:spPr>
          <a:xfrm rot="5400000" flipH="1" flipV="1">
            <a:off x="740599" y="3818432"/>
            <a:ext cx="1129705" cy="859925"/>
          </a:xfrm>
          <a:prstGeom prst="bentConnector2">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endCxn id="9" idx="1"/>
          </p:cNvCxnSpPr>
          <p:nvPr/>
        </p:nvCxnSpPr>
        <p:spPr>
          <a:xfrm flipV="1">
            <a:off x="1365763" y="4485100"/>
            <a:ext cx="354735" cy="328146"/>
          </a:xfrm>
          <a:prstGeom prst="bentConnector3">
            <a:avLst>
              <a:gd name="adj1" fmla="val 2834"/>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10" idx="3"/>
          </p:cNvCxnSpPr>
          <p:nvPr/>
        </p:nvCxnSpPr>
        <p:spPr>
          <a:xfrm>
            <a:off x="6677715" y="3201049"/>
            <a:ext cx="1532430" cy="1714013"/>
          </a:xfrm>
          <a:prstGeom prst="bentConnector2">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1" idx="3"/>
          </p:cNvCxnSpPr>
          <p:nvPr/>
        </p:nvCxnSpPr>
        <p:spPr>
          <a:xfrm>
            <a:off x="6677715" y="3769793"/>
            <a:ext cx="1084957" cy="1145269"/>
          </a:xfrm>
          <a:prstGeom prst="bentConnector2">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p:nvPr/>
        </p:nvCxnSpPr>
        <p:spPr>
          <a:xfrm>
            <a:off x="6677715" y="4571351"/>
            <a:ext cx="637485" cy="343711"/>
          </a:xfrm>
          <a:prstGeom prst="bentConnector3">
            <a:avLst>
              <a:gd name="adj1" fmla="val 100051"/>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bwMode="auto">
          <a:xfrm>
            <a:off x="3579779" y="2875496"/>
            <a:ext cx="428017" cy="193775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vert="vert270" rtlCol="0" anchor="b">
            <a:prstTxWarp prst="textNoShape">
              <a:avLst/>
            </a:prstTxWarp>
          </a:bodyPr>
          <a:lstStyle/>
          <a:p>
            <a:pPr algn="ctr" defTabSz="457200">
              <a:spcBef>
                <a:spcPct val="0"/>
              </a:spcBef>
            </a:pPr>
            <a:r>
              <a:rPr lang="en-US" sz="1600" dirty="0">
                <a:solidFill>
                  <a:srgbClr val="000000"/>
                </a:solidFill>
              </a:rPr>
              <a:t>Delays</a:t>
            </a:r>
            <a:endParaRPr lang="en-US" sz="1600" dirty="0">
              <a:solidFill>
                <a:srgbClr val="000000"/>
              </a:solidFill>
            </a:endParaRPr>
          </a:p>
        </p:txBody>
      </p:sp>
      <p:sp>
        <p:nvSpPr>
          <p:cNvPr id="31" name="Rounded Rectangle 30"/>
          <p:cNvSpPr/>
          <p:nvPr/>
        </p:nvSpPr>
        <p:spPr bwMode="auto">
          <a:xfrm>
            <a:off x="4105721" y="2898842"/>
            <a:ext cx="762000" cy="193775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vert="vert270" rtlCol="0" anchor="b">
            <a:prstTxWarp prst="textNoShape">
              <a:avLst/>
            </a:prstTxWarp>
          </a:bodyPr>
          <a:lstStyle/>
          <a:p>
            <a:pPr algn="ctr" defTabSz="457200">
              <a:spcBef>
                <a:spcPct val="0"/>
              </a:spcBef>
            </a:pPr>
            <a:r>
              <a:rPr lang="en-US" sz="1600" dirty="0">
                <a:solidFill>
                  <a:srgbClr val="000000"/>
                </a:solidFill>
              </a:rPr>
              <a:t>Condition to Action Matrix</a:t>
            </a:r>
            <a:endParaRPr lang="en-US" sz="1600" dirty="0">
              <a:solidFill>
                <a:srgbClr val="000000"/>
              </a:solidFill>
            </a:endParaRPr>
          </a:p>
        </p:txBody>
      </p:sp>
      <p:cxnSp>
        <p:nvCxnSpPr>
          <p:cNvPr id="33" name="Straight Arrow Connector 32"/>
          <p:cNvCxnSpPr>
            <a:stCxn id="7" idx="3"/>
          </p:cNvCxnSpPr>
          <p:nvPr/>
        </p:nvCxnSpPr>
        <p:spPr>
          <a:xfrm flipV="1">
            <a:off x="3459156" y="3114796"/>
            <a:ext cx="120623" cy="1"/>
          </a:xfrm>
          <a:prstGeom prst="straightConnector1">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465641" y="3678354"/>
            <a:ext cx="120623" cy="1"/>
          </a:xfrm>
          <a:prstGeom prst="straightConnector1">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3459156" y="4485098"/>
            <a:ext cx="120623" cy="1"/>
          </a:xfrm>
          <a:prstGeom prst="straightConnector1">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022063" y="3917078"/>
            <a:ext cx="120623" cy="1"/>
          </a:xfrm>
          <a:prstGeom prst="straightConnector1">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4859290" y="3191968"/>
            <a:ext cx="120623" cy="1"/>
          </a:xfrm>
          <a:prstGeom prst="straightConnector1">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4859290" y="3769791"/>
            <a:ext cx="120623" cy="1"/>
          </a:xfrm>
          <a:prstGeom prst="straightConnector1">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4874206" y="4570053"/>
            <a:ext cx="120623" cy="1"/>
          </a:xfrm>
          <a:prstGeom prst="straightConnector1">
            <a:avLst/>
          </a:prstGeom>
          <a:ln w="28575" cmpd="sng">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26462" y="1603118"/>
            <a:ext cx="7825578" cy="1200329"/>
          </a:xfrm>
          <a:prstGeom prst="rect">
            <a:avLst/>
          </a:prstGeom>
          <a:noFill/>
        </p:spPr>
        <p:txBody>
          <a:bodyPr wrap="square" rtlCol="0">
            <a:spAutoFit/>
          </a:bodyPr>
          <a:lstStyle/>
          <a:p>
            <a:pPr defTabSz="457200"/>
            <a:r>
              <a:rPr lang="en-US" dirty="0">
                <a:solidFill>
                  <a:prstClr val="black"/>
                </a:solidFill>
              </a:rPr>
              <a:t>Read data from Source objects(s)  check conditions(continuously or at sampled intervals)</a:t>
            </a:r>
          </a:p>
          <a:p>
            <a:pPr defTabSz="457200"/>
            <a:r>
              <a:rPr lang="en-US" dirty="0">
                <a:solidFill>
                  <a:prstClr val="black"/>
                </a:solidFill>
              </a:rPr>
              <a:t>If condition(s) are met for a certain period of time trigger actions on sink object(s)</a:t>
            </a:r>
            <a:endParaRPr lang="en-US" dirty="0">
              <a:solidFill>
                <a:prstClr val="black"/>
              </a:solidFill>
            </a:endParaRPr>
          </a:p>
        </p:txBody>
      </p:sp>
    </p:spTree>
    <p:extLst>
      <p:ext uri="{BB962C8B-B14F-4D97-AF65-F5344CB8AC3E}">
        <p14:creationId xmlns:p14="http://schemas.microsoft.com/office/powerpoint/2010/main" val="417332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Sensors build on the relay class and include a chain of control blocks for modeling sensing systems</a:t>
            </a:r>
          </a:p>
          <a:p>
            <a:r>
              <a:rPr lang="en-US" dirty="0" smtClean="0"/>
              <a:t>Includes a communicator for </a:t>
            </a:r>
            <a:r>
              <a:rPr lang="en-US" dirty="0" err="1" smtClean="0"/>
              <a:t>interrelay</a:t>
            </a:r>
            <a:r>
              <a:rPr lang="en-US" dirty="0" smtClean="0"/>
              <a:t> interaction or communication with external controls or monitoring systems</a:t>
            </a:r>
          </a:p>
          <a:p>
            <a:r>
              <a:rPr lang="en-US" dirty="0" smtClean="0"/>
              <a:t>Actions can be triggered off of 1 or more conditions</a:t>
            </a:r>
          </a:p>
          <a:p>
            <a:r>
              <a:rPr lang="en-US" dirty="0" smtClean="0"/>
              <a:t>Implemented relays include</a:t>
            </a:r>
          </a:p>
          <a:p>
            <a:pPr lvl="1"/>
            <a:r>
              <a:rPr lang="en-US" dirty="0" smtClean="0"/>
              <a:t>Fuses</a:t>
            </a:r>
          </a:p>
          <a:p>
            <a:pPr lvl="1"/>
            <a:r>
              <a:rPr lang="en-US" dirty="0" smtClean="0"/>
              <a:t>Breakers</a:t>
            </a:r>
          </a:p>
          <a:p>
            <a:pPr lvl="1"/>
            <a:r>
              <a:rPr lang="en-US" dirty="0" smtClean="0"/>
              <a:t>Impedance based zonal relays</a:t>
            </a:r>
          </a:p>
          <a:p>
            <a:pPr lvl="1"/>
            <a:r>
              <a:rPr lang="en-US" dirty="0" smtClean="0"/>
              <a:t>Differential relays</a:t>
            </a:r>
          </a:p>
          <a:p>
            <a:pPr lvl="1"/>
            <a:r>
              <a:rPr lang="en-US" dirty="0" smtClean="0"/>
              <a:t>Load relays (voltage and frequency)</a:t>
            </a:r>
          </a:p>
          <a:p>
            <a:pPr lvl="1"/>
            <a:r>
              <a:rPr lang="en-US" dirty="0" smtClean="0"/>
              <a:t>Gen relays (voltage and frequency)</a:t>
            </a:r>
          </a:p>
          <a:p>
            <a:pPr lvl="1"/>
            <a:r>
              <a:rPr lang="en-US" dirty="0" smtClean="0"/>
              <a:t>Thermal models for transformers</a:t>
            </a:r>
          </a:p>
          <a:p>
            <a:pPr lvl="1"/>
            <a:r>
              <a:rPr lang="en-US" dirty="0" smtClean="0"/>
              <a:t>Lifespan modules for transformer</a:t>
            </a:r>
          </a:p>
          <a:p>
            <a:pPr lvl="1"/>
            <a:r>
              <a:rPr lang="en-US" dirty="0" smtClean="0"/>
              <a:t>Bus relay</a:t>
            </a:r>
            <a:endParaRPr lang="en-US" dirty="0"/>
          </a:p>
        </p:txBody>
      </p:sp>
      <p:sp>
        <p:nvSpPr>
          <p:cNvPr id="3" name="Title 2"/>
          <p:cNvSpPr>
            <a:spLocks noGrp="1"/>
          </p:cNvSpPr>
          <p:nvPr>
            <p:ph type="title"/>
          </p:nvPr>
        </p:nvSpPr>
        <p:spPr/>
        <p:txBody>
          <a:bodyPr/>
          <a:lstStyle/>
          <a:p>
            <a:r>
              <a:rPr lang="en-US" dirty="0" err="1" smtClean="0"/>
              <a:t>GridRelay</a:t>
            </a:r>
            <a:endParaRPr lang="en-US" dirty="0"/>
          </a:p>
        </p:txBody>
      </p:sp>
    </p:spTree>
    <p:extLst>
      <p:ext uri="{BB962C8B-B14F-4D97-AF65-F5344CB8AC3E}">
        <p14:creationId xmlns:p14="http://schemas.microsoft.com/office/powerpoint/2010/main" val="124138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Further expansion will allows nearly arbitrary models to be executed inside </a:t>
            </a:r>
            <a:r>
              <a:rPr lang="en-US" dirty="0" err="1" smtClean="0"/>
              <a:t>GridDyn</a:t>
            </a:r>
            <a:r>
              <a:rPr lang="en-US" dirty="0"/>
              <a:t> </a:t>
            </a:r>
            <a:r>
              <a:rPr lang="en-US" dirty="0" smtClean="0"/>
              <a:t>allowing generic FMU’s , generic state space models, and flexible interfaces to other simulators and model types</a:t>
            </a:r>
          </a:p>
          <a:p>
            <a:pPr lvl="1"/>
            <a:r>
              <a:rPr lang="en-US" dirty="0" smtClean="0"/>
              <a:t>This is in development</a:t>
            </a:r>
            <a:endParaRPr lang="en-US" dirty="0"/>
          </a:p>
        </p:txBody>
      </p:sp>
      <p:sp>
        <p:nvSpPr>
          <p:cNvPr id="3" name="Title 2"/>
          <p:cNvSpPr>
            <a:spLocks noGrp="1"/>
          </p:cNvSpPr>
          <p:nvPr>
            <p:ph type="title"/>
          </p:nvPr>
        </p:nvSpPr>
        <p:spPr/>
        <p:txBody>
          <a:bodyPr/>
          <a:lstStyle/>
          <a:p>
            <a:r>
              <a:rPr lang="en-US" dirty="0" err="1" smtClean="0"/>
              <a:t>GridRelay</a:t>
            </a:r>
            <a:endParaRPr lang="en-US" dirty="0"/>
          </a:p>
        </p:txBody>
      </p:sp>
    </p:spTree>
    <p:extLst>
      <p:ext uri="{BB962C8B-B14F-4D97-AF65-F5344CB8AC3E}">
        <p14:creationId xmlns:p14="http://schemas.microsoft.com/office/powerpoint/2010/main" val="3213003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Container for other primary objects</a:t>
            </a:r>
          </a:p>
          <a:p>
            <a:r>
              <a:rPr lang="en-US" dirty="0" smtClean="0"/>
              <a:t>Wide area control schemes such as AGC (work in progress)</a:t>
            </a:r>
          </a:p>
          <a:p>
            <a:r>
              <a:rPr lang="en-US" dirty="0" smtClean="0"/>
              <a:t>Output functions for computing results across the entire area</a:t>
            </a:r>
          </a:p>
          <a:p>
            <a:r>
              <a:rPr lang="en-US" dirty="0" smtClean="0"/>
              <a:t>Object management functions</a:t>
            </a:r>
            <a:endParaRPr lang="en-US" dirty="0"/>
          </a:p>
        </p:txBody>
      </p:sp>
      <p:sp>
        <p:nvSpPr>
          <p:cNvPr id="3" name="Title 2"/>
          <p:cNvSpPr>
            <a:spLocks noGrp="1"/>
          </p:cNvSpPr>
          <p:nvPr>
            <p:ph type="title"/>
          </p:nvPr>
        </p:nvSpPr>
        <p:spPr/>
        <p:txBody>
          <a:bodyPr/>
          <a:lstStyle/>
          <a:p>
            <a:r>
              <a:rPr lang="en-US" dirty="0" err="1" smtClean="0"/>
              <a:t>GridArea</a:t>
            </a:r>
            <a:endParaRPr lang="en-US" dirty="0"/>
          </a:p>
        </p:txBody>
      </p:sp>
    </p:spTree>
    <p:extLst>
      <p:ext uri="{BB962C8B-B14F-4D97-AF65-F5344CB8AC3E}">
        <p14:creationId xmlns:p14="http://schemas.microsoft.com/office/powerpoint/2010/main" val="2702461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smtClean="0"/>
                  <a:t> basic load Implements a ZIP load model </a:t>
                </a:r>
              </a:p>
              <a:p>
                <a:pPr lvl="1"/>
                <a:r>
                  <a:rPr lang="en-US" dirty="0" smtClean="0"/>
                  <a:t>constant impedance(Z) (</a:t>
                </a:r>
                <a:r>
                  <a:rPr lang="en-US" dirty="0" err="1" smtClean="0"/>
                  <a:t>Yp</a:t>
                </a:r>
                <a:r>
                  <a:rPr lang="en-US" dirty="0" smtClean="0"/>
                  <a:t>, </a:t>
                </a:r>
                <a:r>
                  <a:rPr lang="en-US" dirty="0" err="1" smtClean="0"/>
                  <a:t>Yq</a:t>
                </a:r>
                <a:r>
                  <a:rPr lang="en-US" dirty="0" smtClean="0"/>
                  <a:t>)  </a:t>
                </a:r>
                <a14:m>
                  <m:oMath xmlns:m="http://schemas.openxmlformats.org/officeDocument/2006/math">
                    <m:r>
                      <a:rPr lang="en-US" b="0" i="1" smtClean="0">
                        <a:latin typeface="Cambria Math"/>
                      </a:rPr>
                      <m:t>𝑃</m:t>
                    </m:r>
                    <m:r>
                      <a:rPr lang="en-US" b="0" i="1" smtClean="0">
                        <a:latin typeface="Cambria Math"/>
                      </a:rPr>
                      <m:t>=</m:t>
                    </m:r>
                    <m:sSup>
                      <m:sSupPr>
                        <m:ctrlPr>
                          <a:rPr lang="en-US" b="0" i="1" smtClean="0">
                            <a:latin typeface="Cambria Math"/>
                          </a:rPr>
                        </m:ctrlPr>
                      </m:sSupPr>
                      <m:e>
                        <m:r>
                          <a:rPr lang="en-US" b="0" i="1" smtClean="0">
                            <a:latin typeface="Cambria Math"/>
                          </a:rPr>
                          <m:t>𝑉</m:t>
                        </m:r>
                      </m:e>
                      <m:sup>
                        <m:r>
                          <a:rPr lang="en-US" b="0" i="1" smtClean="0">
                            <a:latin typeface="Cambria Math"/>
                          </a:rPr>
                          <m:t>2</m:t>
                        </m:r>
                      </m:sup>
                    </m:sSup>
                    <m:sSub>
                      <m:sSubPr>
                        <m:ctrlPr>
                          <a:rPr lang="en-US" b="0" i="1" smtClean="0">
                            <a:latin typeface="Cambria Math"/>
                          </a:rPr>
                        </m:ctrlPr>
                      </m:sSubPr>
                      <m:e>
                        <m:r>
                          <a:rPr lang="en-US" b="0" i="1" smtClean="0">
                            <a:latin typeface="Cambria Math"/>
                          </a:rPr>
                          <m:t>𝑌</m:t>
                        </m:r>
                      </m:e>
                      <m:sub>
                        <m:r>
                          <a:rPr lang="en-US" b="0" i="1" smtClean="0">
                            <a:latin typeface="Cambria Math"/>
                          </a:rPr>
                          <m:t>𝑝</m:t>
                        </m:r>
                      </m:sub>
                    </m:sSub>
                    <m:r>
                      <a:rPr lang="en-US" b="0" i="1" smtClean="0">
                        <a:latin typeface="Cambria Math"/>
                      </a:rPr>
                      <m:t>,  </m:t>
                    </m:r>
                    <m:r>
                      <a:rPr lang="en-US" b="0" i="1" smtClean="0">
                        <a:latin typeface="Cambria Math"/>
                      </a:rPr>
                      <m:t>𝑄</m:t>
                    </m:r>
                    <m:r>
                      <a:rPr lang="en-US" b="0" i="1" smtClean="0">
                        <a:latin typeface="Cambria Math"/>
                      </a:rPr>
                      <m:t>=</m:t>
                    </m:r>
                    <m:sSup>
                      <m:sSupPr>
                        <m:ctrlPr>
                          <a:rPr lang="en-US" b="0" i="1" smtClean="0">
                            <a:latin typeface="Cambria Math"/>
                          </a:rPr>
                        </m:ctrlPr>
                      </m:sSupPr>
                      <m:e>
                        <m:r>
                          <a:rPr lang="en-US" b="0" i="1" smtClean="0">
                            <a:latin typeface="Cambria Math"/>
                          </a:rPr>
                          <m:t>𝑉</m:t>
                        </m:r>
                      </m:e>
                      <m:sup>
                        <m:r>
                          <a:rPr lang="en-US" b="0" i="1" smtClean="0">
                            <a:latin typeface="Cambria Math"/>
                          </a:rPr>
                          <m:t>2</m:t>
                        </m:r>
                      </m:sup>
                    </m:sSup>
                    <m:sSub>
                      <m:sSubPr>
                        <m:ctrlPr>
                          <a:rPr lang="en-US" b="0" i="1" smtClean="0">
                            <a:latin typeface="Cambria Math"/>
                          </a:rPr>
                        </m:ctrlPr>
                      </m:sSubPr>
                      <m:e>
                        <m:r>
                          <a:rPr lang="en-US" b="0" i="1" smtClean="0">
                            <a:latin typeface="Cambria Math"/>
                          </a:rPr>
                          <m:t>𝑌</m:t>
                        </m:r>
                      </m:e>
                      <m:sub>
                        <m:r>
                          <a:rPr lang="en-US" b="0" i="1" smtClean="0">
                            <a:latin typeface="Cambria Math"/>
                          </a:rPr>
                          <m:t>𝑞</m:t>
                        </m:r>
                      </m:sub>
                    </m:sSub>
                  </m:oMath>
                </a14:m>
                <a:endParaRPr lang="en-US" b="0" dirty="0" smtClean="0"/>
              </a:p>
              <a:p>
                <a:pPr lvl="1"/>
                <a:r>
                  <a:rPr lang="en-US" dirty="0" smtClean="0"/>
                  <a:t>Constant Current(I) (</a:t>
                </a:r>
                <a:r>
                  <a:rPr lang="en-US" dirty="0" err="1" smtClean="0"/>
                  <a:t>Ip</a:t>
                </a:r>
                <a:r>
                  <a:rPr lang="en-US" dirty="0" smtClean="0"/>
                  <a:t>, </a:t>
                </a:r>
                <a:r>
                  <a:rPr lang="en-US" dirty="0" err="1" smtClean="0"/>
                  <a:t>Iq</a:t>
                </a:r>
                <a:r>
                  <a:rPr lang="en-US" dirty="0" smtClean="0"/>
                  <a:t>) </a:t>
                </a:r>
                <a14:m>
                  <m:oMath xmlns:m="http://schemas.openxmlformats.org/officeDocument/2006/math">
                    <m:r>
                      <a:rPr lang="en-US" i="1">
                        <a:latin typeface="Cambria Math"/>
                      </a:rPr>
                      <m:t>𝑃</m:t>
                    </m:r>
                    <m:r>
                      <a:rPr lang="en-US" i="1">
                        <a:latin typeface="Cambria Math"/>
                      </a:rPr>
                      <m:t>=</m:t>
                    </m:r>
                    <m:r>
                      <a:rPr lang="en-US" b="0" i="1" smtClean="0">
                        <a:latin typeface="Cambria Math"/>
                      </a:rPr>
                      <m:t>𝑉</m:t>
                    </m:r>
                    <m:sSub>
                      <m:sSubPr>
                        <m:ctrlPr>
                          <a:rPr lang="en-US" i="1">
                            <a:latin typeface="Cambria Math"/>
                          </a:rPr>
                        </m:ctrlPr>
                      </m:sSubPr>
                      <m:e>
                        <m:r>
                          <a:rPr lang="en-US" b="0" i="1" smtClean="0">
                            <a:latin typeface="Cambria Math"/>
                          </a:rPr>
                          <m:t>𝐼</m:t>
                        </m:r>
                      </m:e>
                      <m:sub>
                        <m:r>
                          <a:rPr lang="en-US" i="1">
                            <a:latin typeface="Cambria Math"/>
                          </a:rPr>
                          <m:t>𝑝</m:t>
                        </m:r>
                      </m:sub>
                    </m:sSub>
                    <m:r>
                      <a:rPr lang="en-US" i="1">
                        <a:latin typeface="Cambria Math"/>
                      </a:rPr>
                      <m:t>,  </m:t>
                    </m:r>
                    <m:r>
                      <a:rPr lang="en-US" i="1">
                        <a:latin typeface="Cambria Math"/>
                      </a:rPr>
                      <m:t>𝑄</m:t>
                    </m:r>
                    <m:r>
                      <a:rPr lang="en-US" i="1">
                        <a:latin typeface="Cambria Math"/>
                      </a:rPr>
                      <m:t>=</m:t>
                    </m:r>
                    <m:r>
                      <a:rPr lang="en-US" b="0" i="1" smtClean="0">
                        <a:latin typeface="Cambria Math"/>
                      </a:rPr>
                      <m:t>𝑉</m:t>
                    </m:r>
                    <m:sSub>
                      <m:sSubPr>
                        <m:ctrlPr>
                          <a:rPr lang="en-US" i="1">
                            <a:latin typeface="Cambria Math"/>
                          </a:rPr>
                        </m:ctrlPr>
                      </m:sSubPr>
                      <m:e>
                        <m:r>
                          <a:rPr lang="en-US" b="0" i="1" smtClean="0">
                            <a:latin typeface="Cambria Math"/>
                          </a:rPr>
                          <m:t>𝐼</m:t>
                        </m:r>
                      </m:e>
                      <m:sub>
                        <m:r>
                          <a:rPr lang="en-US" i="1">
                            <a:latin typeface="Cambria Math"/>
                          </a:rPr>
                          <m:t>𝑞</m:t>
                        </m:r>
                      </m:sub>
                    </m:sSub>
                  </m:oMath>
                </a14:m>
                <a:endParaRPr lang="en-US" dirty="0" smtClean="0"/>
              </a:p>
              <a:p>
                <a:pPr lvl="1"/>
                <a:r>
                  <a:rPr lang="en-US" dirty="0" smtClean="0"/>
                  <a:t>Constant Power (P)  (P, Q) </a:t>
                </a:r>
              </a:p>
              <a:p>
                <a:r>
                  <a:rPr lang="en-US" dirty="0" smtClean="0"/>
                  <a:t>Total is the sum of all components power</a:t>
                </a:r>
              </a:p>
              <a:p>
                <a:r>
                  <a:rPr lang="en-US" dirty="0" smtClean="0"/>
                  <a:t>P and Q are only functions of V for most loads</a:t>
                </a:r>
              </a:p>
              <a:p>
                <a:r>
                  <a:rPr lang="en-US" dirty="0" smtClean="0"/>
                  <a:t>Also available are functional loads (ramp, sin, pulse, random)</a:t>
                </a:r>
              </a:p>
              <a:p>
                <a:r>
                  <a:rPr lang="en-US" dirty="0" smtClean="0"/>
                  <a:t>And some other functions, or file input</a:t>
                </a:r>
              </a:p>
              <a:p>
                <a:r>
                  <a:rPr lang="en-US" dirty="0" smtClean="0"/>
                  <a:t>And motor loads</a:t>
                </a:r>
              </a:p>
              <a:p>
                <a:r>
                  <a:rPr lang="en-US" dirty="0" smtClean="0"/>
                  <a:t>And loads that interact with </a:t>
                </a:r>
                <a:r>
                  <a:rPr lang="en-US" dirty="0" err="1" smtClean="0"/>
                  <a:t>GridLab</a:t>
                </a:r>
                <a:r>
                  <a:rPr lang="en-US" dirty="0" smtClean="0"/>
                  <a:t>-D</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11" t="-1863" b="-372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smtClean="0"/>
              <a:t>GridLoad</a:t>
            </a:r>
            <a:endParaRPr lang="en-US" dirty="0"/>
          </a:p>
        </p:txBody>
      </p:sp>
    </p:spTree>
    <p:extLst>
      <p:ext uri="{BB962C8B-B14F-4D97-AF65-F5344CB8AC3E}">
        <p14:creationId xmlns:p14="http://schemas.microsoft.com/office/powerpoint/2010/main" val="425406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46307" y="1661483"/>
            <a:ext cx="6357998" cy="442803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err="1">
                <a:solidFill>
                  <a:srgbClr val="000000"/>
                </a:solidFill>
              </a:rPr>
              <a:t>GridDynGenerator</a:t>
            </a:r>
            <a:endParaRPr lang="en-US" sz="1600" dirty="0">
              <a:solidFill>
                <a:srgbClr val="000000"/>
              </a:solidFill>
            </a:endParaRPr>
          </a:p>
        </p:txBody>
      </p:sp>
      <p:sp>
        <p:nvSpPr>
          <p:cNvPr id="12" name="Rectangle 11"/>
          <p:cNvSpPr/>
          <p:nvPr/>
        </p:nvSpPr>
        <p:spPr bwMode="auto">
          <a:xfrm>
            <a:off x="5836596" y="2968882"/>
            <a:ext cx="2081719" cy="24046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err="1">
                <a:solidFill>
                  <a:srgbClr val="000000"/>
                </a:solidFill>
              </a:rPr>
              <a:t>GenModel</a:t>
            </a:r>
            <a:endParaRPr lang="en-US" sz="1600" dirty="0">
              <a:solidFill>
                <a:srgbClr val="000000"/>
              </a:solidFill>
            </a:endParaRPr>
          </a:p>
        </p:txBody>
      </p:sp>
      <p:sp>
        <p:nvSpPr>
          <p:cNvPr id="3" name="Title 2"/>
          <p:cNvSpPr>
            <a:spLocks noGrp="1"/>
          </p:cNvSpPr>
          <p:nvPr>
            <p:ph type="title"/>
          </p:nvPr>
        </p:nvSpPr>
        <p:spPr/>
        <p:txBody>
          <a:bodyPr/>
          <a:lstStyle/>
          <a:p>
            <a:r>
              <a:rPr lang="en-US" dirty="0" err="1" smtClean="0"/>
              <a:t>GridDynGenerator</a:t>
            </a:r>
            <a:endParaRPr lang="en-US" dirty="0"/>
          </a:p>
        </p:txBody>
      </p:sp>
      <p:sp>
        <p:nvSpPr>
          <p:cNvPr id="5" name="TextBox 4"/>
          <p:cNvSpPr txBox="1"/>
          <p:nvPr/>
        </p:nvSpPr>
        <p:spPr>
          <a:xfrm>
            <a:off x="7996136" y="3377443"/>
            <a:ext cx="552459" cy="369332"/>
          </a:xfrm>
          <a:prstGeom prst="rect">
            <a:avLst/>
          </a:prstGeom>
          <a:noFill/>
        </p:spPr>
        <p:txBody>
          <a:bodyPr wrap="none" rtlCol="0">
            <a:spAutoFit/>
          </a:bodyPr>
          <a:lstStyle/>
          <a:p>
            <a:pPr defTabSz="457200"/>
            <a:r>
              <a:rPr lang="en-US" dirty="0">
                <a:solidFill>
                  <a:prstClr val="black"/>
                </a:solidFill>
              </a:rPr>
              <a:t>P,Q</a:t>
            </a:r>
            <a:endParaRPr lang="en-US" dirty="0">
              <a:solidFill>
                <a:prstClr val="black"/>
              </a:solidFill>
            </a:endParaRPr>
          </a:p>
        </p:txBody>
      </p:sp>
      <p:pic>
        <p:nvPicPr>
          <p:cNvPr id="6" name="Picture 2" descr="C:\Users\top1\AppData\Local\Microsoft\Windows\Temporary Internet Files\Content.IE5\5W28GYT3\Resistor_symbol_America.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108797" y="3919090"/>
            <a:ext cx="1490480" cy="5589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op1\AppData\Local\Microsoft\Windows\Temporary Internet Files\Content.IE5\5W28GYT3\Inductor_h_wikisch.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4009" y="3261884"/>
            <a:ext cx="891306" cy="7838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43767" y="4045728"/>
            <a:ext cx="261610" cy="369332"/>
          </a:xfrm>
          <a:prstGeom prst="rect">
            <a:avLst/>
          </a:prstGeom>
          <a:noFill/>
        </p:spPr>
        <p:txBody>
          <a:bodyPr wrap="none" rtlCol="0">
            <a:spAutoFit/>
          </a:bodyPr>
          <a:lstStyle/>
          <a:p>
            <a:pPr defTabSz="457200"/>
            <a:r>
              <a:rPr lang="en-US" dirty="0">
                <a:solidFill>
                  <a:prstClr val="black"/>
                </a:solidFill>
              </a:rPr>
              <a:t>r</a:t>
            </a:r>
            <a:endParaRPr lang="en-US" dirty="0">
              <a:solidFill>
                <a:prstClr val="black"/>
              </a:solidFill>
            </a:endParaRPr>
          </a:p>
        </p:txBody>
      </p:sp>
      <p:sp>
        <p:nvSpPr>
          <p:cNvPr id="9" name="TextBox 8"/>
          <p:cNvSpPr txBox="1"/>
          <p:nvPr/>
        </p:nvSpPr>
        <p:spPr>
          <a:xfrm>
            <a:off x="7168857" y="3180479"/>
            <a:ext cx="300082" cy="369332"/>
          </a:xfrm>
          <a:prstGeom prst="rect">
            <a:avLst/>
          </a:prstGeom>
          <a:noFill/>
        </p:spPr>
        <p:txBody>
          <a:bodyPr wrap="none" rtlCol="0">
            <a:spAutoFit/>
          </a:bodyPr>
          <a:lstStyle/>
          <a:p>
            <a:pPr defTabSz="457200"/>
            <a:r>
              <a:rPr lang="en-US" dirty="0">
                <a:solidFill>
                  <a:prstClr val="black"/>
                </a:solidFill>
              </a:rPr>
              <a:t>x</a:t>
            </a:r>
          </a:p>
        </p:txBody>
      </p:sp>
      <p:pic>
        <p:nvPicPr>
          <p:cNvPr id="10" name="Picture 5" descr="C:\Users\top1\AppData\Local\Microsoft\Windows\Temporary Internet Files\Content.IE5\5W28GYT3\RSA-IEC-Ground-Symbol-13005-larg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3855" y="4701701"/>
            <a:ext cx="360363" cy="484188"/>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bwMode="auto">
          <a:xfrm>
            <a:off x="6385312" y="3569141"/>
            <a:ext cx="116910" cy="112734"/>
          </a:xfrm>
          <a:prstGeom prst="ellipse">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cxnSp>
        <p:nvCxnSpPr>
          <p:cNvPr id="14" name="Straight Connector 13"/>
          <p:cNvCxnSpPr>
            <a:endCxn id="7" idx="1"/>
          </p:cNvCxnSpPr>
          <p:nvPr/>
        </p:nvCxnSpPr>
        <p:spPr>
          <a:xfrm>
            <a:off x="6502222" y="3653806"/>
            <a:ext cx="351787" cy="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82492" y="2883278"/>
            <a:ext cx="338554" cy="369332"/>
          </a:xfrm>
          <a:prstGeom prst="rect">
            <a:avLst/>
          </a:prstGeom>
          <a:noFill/>
        </p:spPr>
        <p:txBody>
          <a:bodyPr wrap="none" rtlCol="0">
            <a:spAutoFit/>
          </a:bodyPr>
          <a:lstStyle/>
          <a:p>
            <a:pPr defTabSz="457200"/>
            <a:r>
              <a:rPr lang="en-US" dirty="0">
                <a:solidFill>
                  <a:prstClr val="black"/>
                </a:solidFill>
              </a:rPr>
              <a:t>V</a:t>
            </a:r>
            <a:endParaRPr lang="en-US" dirty="0">
              <a:solidFill>
                <a:prstClr val="black"/>
              </a:solidFill>
            </a:endParaRPr>
          </a:p>
        </p:txBody>
      </p:sp>
      <p:sp>
        <p:nvSpPr>
          <p:cNvPr id="16" name="TextBox 15"/>
          <p:cNvSpPr txBox="1"/>
          <p:nvPr/>
        </p:nvSpPr>
        <p:spPr>
          <a:xfrm>
            <a:off x="454622" y="3569141"/>
            <a:ext cx="338554" cy="369332"/>
          </a:xfrm>
          <a:prstGeom prst="rect">
            <a:avLst/>
          </a:prstGeom>
          <a:noFill/>
        </p:spPr>
        <p:txBody>
          <a:bodyPr wrap="none" rtlCol="0">
            <a:spAutoFit/>
          </a:bodyPr>
          <a:lstStyle/>
          <a:p>
            <a:pPr defTabSz="457200"/>
            <a:r>
              <a:rPr lang="en-US" dirty="0">
                <a:solidFill>
                  <a:prstClr val="black"/>
                </a:solidFill>
              </a:rPr>
              <a:t>A</a:t>
            </a:r>
          </a:p>
        </p:txBody>
      </p:sp>
      <p:sp>
        <p:nvSpPr>
          <p:cNvPr id="17" name="TextBox 16"/>
          <p:cNvSpPr txBox="1"/>
          <p:nvPr/>
        </p:nvSpPr>
        <p:spPr>
          <a:xfrm>
            <a:off x="519473" y="4332369"/>
            <a:ext cx="248786" cy="369332"/>
          </a:xfrm>
          <a:prstGeom prst="rect">
            <a:avLst/>
          </a:prstGeom>
          <a:noFill/>
        </p:spPr>
        <p:txBody>
          <a:bodyPr wrap="none" rtlCol="0">
            <a:spAutoFit/>
          </a:bodyPr>
          <a:lstStyle/>
          <a:p>
            <a:pPr defTabSz="457200"/>
            <a:r>
              <a:rPr lang="en-US" dirty="0">
                <a:solidFill>
                  <a:prstClr val="black"/>
                </a:solidFill>
              </a:rPr>
              <a:t>f</a:t>
            </a:r>
          </a:p>
        </p:txBody>
      </p:sp>
      <p:sp>
        <p:nvSpPr>
          <p:cNvPr id="18" name="Rectangle 17"/>
          <p:cNvSpPr/>
          <p:nvPr/>
        </p:nvSpPr>
        <p:spPr bwMode="auto">
          <a:xfrm>
            <a:off x="1657593" y="4230394"/>
            <a:ext cx="1852147" cy="1202339"/>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Governor</a:t>
            </a:r>
            <a:endParaRPr lang="en-US" sz="1600" dirty="0">
              <a:solidFill>
                <a:srgbClr val="000000"/>
              </a:solidFill>
            </a:endParaRPr>
          </a:p>
        </p:txBody>
      </p:sp>
      <p:sp>
        <p:nvSpPr>
          <p:cNvPr id="19" name="TextBox 18"/>
          <p:cNvSpPr txBox="1"/>
          <p:nvPr/>
        </p:nvSpPr>
        <p:spPr>
          <a:xfrm>
            <a:off x="2217699" y="4045728"/>
            <a:ext cx="646331" cy="369332"/>
          </a:xfrm>
          <a:prstGeom prst="rect">
            <a:avLst/>
          </a:prstGeom>
          <a:solidFill>
            <a:schemeClr val="accent1">
              <a:lumMod val="40000"/>
              <a:lumOff val="60000"/>
            </a:schemeClr>
          </a:solidFill>
        </p:spPr>
        <p:txBody>
          <a:bodyPr wrap="none" rtlCol="0">
            <a:spAutoFit/>
          </a:bodyPr>
          <a:lstStyle/>
          <a:p>
            <a:pPr defTabSz="457200"/>
            <a:r>
              <a:rPr lang="en-US" dirty="0" err="1">
                <a:solidFill>
                  <a:prstClr val="black"/>
                </a:solidFill>
              </a:rPr>
              <a:t>Pset</a:t>
            </a:r>
            <a:endParaRPr lang="en-US" dirty="0">
              <a:solidFill>
                <a:prstClr val="black"/>
              </a:solidFill>
            </a:endParaRPr>
          </a:p>
        </p:txBody>
      </p:sp>
      <p:sp>
        <p:nvSpPr>
          <p:cNvPr id="21" name="Rectangle 20"/>
          <p:cNvSpPr/>
          <p:nvPr/>
        </p:nvSpPr>
        <p:spPr bwMode="auto">
          <a:xfrm>
            <a:off x="4025201" y="2807833"/>
            <a:ext cx="1374195" cy="81767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Exciter</a:t>
            </a:r>
            <a:endParaRPr lang="en-US" sz="1600" dirty="0">
              <a:solidFill>
                <a:srgbClr val="000000"/>
              </a:solidFill>
            </a:endParaRPr>
          </a:p>
        </p:txBody>
      </p:sp>
      <p:sp>
        <p:nvSpPr>
          <p:cNvPr id="22" name="Rectangle 21"/>
          <p:cNvSpPr/>
          <p:nvPr/>
        </p:nvSpPr>
        <p:spPr bwMode="auto">
          <a:xfrm>
            <a:off x="4025200" y="3898350"/>
            <a:ext cx="1374195" cy="81767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PSS</a:t>
            </a:r>
            <a:endParaRPr lang="en-US" sz="1600" dirty="0">
              <a:solidFill>
                <a:srgbClr val="000000"/>
              </a:solidFill>
            </a:endParaRPr>
          </a:p>
        </p:txBody>
      </p:sp>
      <p:cxnSp>
        <p:nvCxnSpPr>
          <p:cNvPr id="24" name="Straight Connector 23"/>
          <p:cNvCxnSpPr/>
          <p:nvPr/>
        </p:nvCxnSpPr>
        <p:spPr>
          <a:xfrm>
            <a:off x="1346307" y="3112851"/>
            <a:ext cx="2642033" cy="3502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677055" y="3112851"/>
            <a:ext cx="0" cy="640956"/>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677055" y="3746775"/>
            <a:ext cx="2159541" cy="7032"/>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Elbow Connector 29"/>
          <p:cNvCxnSpPr/>
          <p:nvPr/>
        </p:nvCxnSpPr>
        <p:spPr>
          <a:xfrm flipV="1">
            <a:off x="2540865" y="5373559"/>
            <a:ext cx="3717912" cy="339331"/>
          </a:xfrm>
          <a:prstGeom prst="bentConnector2">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7" idx="3"/>
          </p:cNvCxnSpPr>
          <p:nvPr/>
        </p:nvCxnSpPr>
        <p:spPr>
          <a:xfrm>
            <a:off x="768259" y="4517035"/>
            <a:ext cx="889334" cy="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18" idx="2"/>
          </p:cNvCxnSpPr>
          <p:nvPr/>
        </p:nvCxnSpPr>
        <p:spPr>
          <a:xfrm flipV="1">
            <a:off x="2583667" y="5432733"/>
            <a:ext cx="0" cy="280157"/>
          </a:xfrm>
          <a:prstGeom prst="line">
            <a:avLst/>
          </a:prstGeom>
          <a:ln w="28575" cmpd="sng">
            <a:solidFill>
              <a:schemeClr val="accent1">
                <a:lumMod val="7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4" idx="1"/>
          </p:cNvCxnSpPr>
          <p:nvPr/>
        </p:nvCxnSpPr>
        <p:spPr>
          <a:xfrm flipV="1">
            <a:off x="1346307" y="3875498"/>
            <a:ext cx="4490289" cy="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21" idx="3"/>
          </p:cNvCxnSpPr>
          <p:nvPr/>
        </p:nvCxnSpPr>
        <p:spPr>
          <a:xfrm flipV="1">
            <a:off x="5399396" y="3216670"/>
            <a:ext cx="437200" cy="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8" idx="3"/>
          </p:cNvCxnSpPr>
          <p:nvPr/>
        </p:nvCxnSpPr>
        <p:spPr>
          <a:xfrm flipV="1">
            <a:off x="3509740" y="4831563"/>
            <a:ext cx="2326856" cy="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248068" y="2623167"/>
            <a:ext cx="928459" cy="369332"/>
          </a:xfrm>
          <a:prstGeom prst="rect">
            <a:avLst/>
          </a:prstGeom>
          <a:solidFill>
            <a:schemeClr val="accent1">
              <a:lumMod val="40000"/>
              <a:lumOff val="60000"/>
            </a:schemeClr>
          </a:solidFill>
        </p:spPr>
        <p:txBody>
          <a:bodyPr wrap="none" rtlCol="0">
            <a:spAutoFit/>
          </a:bodyPr>
          <a:lstStyle/>
          <a:p>
            <a:pPr defTabSz="457200"/>
            <a:r>
              <a:rPr lang="en-US" dirty="0" err="1">
                <a:solidFill>
                  <a:prstClr val="black"/>
                </a:solidFill>
              </a:rPr>
              <a:t>Vtarget</a:t>
            </a:r>
            <a:endParaRPr lang="en-US" dirty="0">
              <a:solidFill>
                <a:prstClr val="black"/>
              </a:solidFill>
            </a:endParaRPr>
          </a:p>
        </p:txBody>
      </p:sp>
      <p:cxnSp>
        <p:nvCxnSpPr>
          <p:cNvPr id="44" name="Straight Connector 43"/>
          <p:cNvCxnSpPr/>
          <p:nvPr/>
        </p:nvCxnSpPr>
        <p:spPr>
          <a:xfrm>
            <a:off x="3295731" y="3130361"/>
            <a:ext cx="7782" cy="97082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303513" y="4101181"/>
            <a:ext cx="721687" cy="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5399396" y="4307187"/>
            <a:ext cx="437200" cy="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5" idx="3"/>
          </p:cNvCxnSpPr>
          <p:nvPr/>
        </p:nvCxnSpPr>
        <p:spPr>
          <a:xfrm>
            <a:off x="821046" y="3067944"/>
            <a:ext cx="568064" cy="4490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93176" y="3830591"/>
            <a:ext cx="568064" cy="4490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4224132" y="5432733"/>
            <a:ext cx="351378" cy="369332"/>
          </a:xfrm>
          <a:prstGeom prst="rect">
            <a:avLst/>
          </a:prstGeom>
          <a:noFill/>
        </p:spPr>
        <p:txBody>
          <a:bodyPr wrap="none" rtlCol="0">
            <a:spAutoFit/>
          </a:bodyPr>
          <a:lstStyle/>
          <a:p>
            <a:pPr defTabSz="457200"/>
            <a:r>
              <a:rPr lang="en-US" dirty="0">
                <a:solidFill>
                  <a:prstClr val="black"/>
                </a:solidFill>
              </a:rPr>
              <a:t>w</a:t>
            </a:r>
            <a:endParaRPr lang="en-US" dirty="0">
              <a:solidFill>
                <a:prstClr val="black"/>
              </a:solidFill>
            </a:endParaRPr>
          </a:p>
        </p:txBody>
      </p:sp>
      <p:sp>
        <p:nvSpPr>
          <p:cNvPr id="53" name="TextBox 52"/>
          <p:cNvSpPr txBox="1"/>
          <p:nvPr/>
        </p:nvSpPr>
        <p:spPr>
          <a:xfrm>
            <a:off x="4321790" y="4873068"/>
            <a:ext cx="962764" cy="369332"/>
          </a:xfrm>
          <a:prstGeom prst="rect">
            <a:avLst/>
          </a:prstGeom>
          <a:noFill/>
        </p:spPr>
        <p:txBody>
          <a:bodyPr wrap="none" rtlCol="0">
            <a:spAutoFit/>
          </a:bodyPr>
          <a:lstStyle/>
          <a:p>
            <a:pPr defTabSz="457200"/>
            <a:r>
              <a:rPr lang="en-US" dirty="0">
                <a:solidFill>
                  <a:prstClr val="black"/>
                </a:solidFill>
              </a:rPr>
              <a:t>P </a:t>
            </a:r>
            <a:r>
              <a:rPr lang="en-US" dirty="0" err="1">
                <a:solidFill>
                  <a:prstClr val="black"/>
                </a:solidFill>
              </a:rPr>
              <a:t>mech</a:t>
            </a:r>
            <a:endParaRPr lang="en-US" dirty="0">
              <a:solidFill>
                <a:prstClr val="black"/>
              </a:solidFill>
            </a:endParaRPr>
          </a:p>
        </p:txBody>
      </p:sp>
      <p:sp>
        <p:nvSpPr>
          <p:cNvPr id="54" name="TextBox 53"/>
          <p:cNvSpPr txBox="1"/>
          <p:nvPr/>
        </p:nvSpPr>
        <p:spPr>
          <a:xfrm>
            <a:off x="5399396" y="2847338"/>
            <a:ext cx="466794" cy="369332"/>
          </a:xfrm>
          <a:prstGeom prst="rect">
            <a:avLst/>
          </a:prstGeom>
          <a:noFill/>
        </p:spPr>
        <p:txBody>
          <a:bodyPr wrap="none" rtlCol="0">
            <a:spAutoFit/>
          </a:bodyPr>
          <a:lstStyle/>
          <a:p>
            <a:pPr defTabSz="457200"/>
            <a:r>
              <a:rPr lang="en-US" dirty="0" err="1">
                <a:solidFill>
                  <a:prstClr val="black"/>
                </a:solidFill>
              </a:rPr>
              <a:t>Eq</a:t>
            </a:r>
            <a:endParaRPr lang="en-US" dirty="0">
              <a:solidFill>
                <a:prstClr val="black"/>
              </a:solidFill>
            </a:endParaRPr>
          </a:p>
        </p:txBody>
      </p:sp>
      <p:sp>
        <p:nvSpPr>
          <p:cNvPr id="55" name="TextBox 54"/>
          <p:cNvSpPr txBox="1"/>
          <p:nvPr/>
        </p:nvSpPr>
        <p:spPr>
          <a:xfrm>
            <a:off x="5399396" y="4268225"/>
            <a:ext cx="453970" cy="369332"/>
          </a:xfrm>
          <a:prstGeom prst="rect">
            <a:avLst/>
          </a:prstGeom>
          <a:noFill/>
        </p:spPr>
        <p:txBody>
          <a:bodyPr wrap="none" rtlCol="0">
            <a:spAutoFit/>
          </a:bodyPr>
          <a:lstStyle/>
          <a:p>
            <a:pPr defTabSz="457200"/>
            <a:r>
              <a:rPr lang="en-US" dirty="0">
                <a:solidFill>
                  <a:prstClr val="black"/>
                </a:solidFill>
              </a:rPr>
              <a:t>Vs</a:t>
            </a:r>
            <a:endParaRPr lang="en-US" dirty="0">
              <a:solidFill>
                <a:prstClr val="black"/>
              </a:solidFill>
            </a:endParaRPr>
          </a:p>
        </p:txBody>
      </p:sp>
    </p:spTree>
    <p:extLst>
      <p:ext uri="{BB962C8B-B14F-4D97-AF65-F5344CB8AC3E}">
        <p14:creationId xmlns:p14="http://schemas.microsoft.com/office/powerpoint/2010/main" val="2433244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 components are </a:t>
            </a:r>
            <a:r>
              <a:rPr lang="en-US" dirty="0" err="1" smtClean="0"/>
              <a:t>submodels</a:t>
            </a:r>
            <a:endParaRPr lang="en-US" dirty="0" smtClean="0"/>
          </a:p>
          <a:p>
            <a:pPr lvl="1"/>
            <a:r>
              <a:rPr lang="en-US" dirty="0" smtClean="0"/>
              <a:t>Not all need to be present,  Generators work with any or all types of components</a:t>
            </a:r>
          </a:p>
          <a:p>
            <a:pPr lvl="1"/>
            <a:r>
              <a:rPr lang="en-US" dirty="0" smtClean="0"/>
              <a:t>None of the components needs to know the internals  of the other components, these </a:t>
            </a:r>
            <a:r>
              <a:rPr lang="en-US" dirty="0" err="1" smtClean="0"/>
              <a:t>submodels</a:t>
            </a:r>
            <a:r>
              <a:rPr lang="en-US" dirty="0" smtClean="0"/>
              <a:t> are the primary source of differential equations in power system models</a:t>
            </a:r>
          </a:p>
          <a:p>
            <a:r>
              <a:rPr lang="en-US" dirty="0" err="1" smtClean="0"/>
              <a:t>Pset</a:t>
            </a:r>
            <a:r>
              <a:rPr lang="en-US" dirty="0" smtClean="0"/>
              <a:t> can be manipulated by AGC, and generator schedules</a:t>
            </a:r>
          </a:p>
          <a:p>
            <a:r>
              <a:rPr lang="en-US" dirty="0" err="1" smtClean="0"/>
              <a:t>Vtarget</a:t>
            </a:r>
            <a:r>
              <a:rPr lang="en-US" dirty="0" smtClean="0"/>
              <a:t> can be manipulated by Wide area voltage controllers</a:t>
            </a:r>
            <a:endParaRPr lang="en-US" dirty="0"/>
          </a:p>
        </p:txBody>
      </p:sp>
      <p:sp>
        <p:nvSpPr>
          <p:cNvPr id="3" name="Title 2"/>
          <p:cNvSpPr>
            <a:spLocks noGrp="1"/>
          </p:cNvSpPr>
          <p:nvPr>
            <p:ph type="title"/>
          </p:nvPr>
        </p:nvSpPr>
        <p:spPr/>
        <p:txBody>
          <a:bodyPr/>
          <a:lstStyle/>
          <a:p>
            <a:r>
              <a:rPr lang="en-US" dirty="0" err="1" smtClean="0"/>
              <a:t>GridDynGenerator</a:t>
            </a:r>
            <a:endParaRPr lang="en-US" dirty="0"/>
          </a:p>
        </p:txBody>
      </p:sp>
    </p:spTree>
    <p:extLst>
      <p:ext uri="{BB962C8B-B14F-4D97-AF65-F5344CB8AC3E}">
        <p14:creationId xmlns:p14="http://schemas.microsoft.com/office/powerpoint/2010/main" val="827231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Blocks  --</a:t>
            </a:r>
            <a:r>
              <a:rPr lang="en-US" dirty="0" err="1" smtClean="0"/>
              <a:t>submodels</a:t>
            </a:r>
            <a:r>
              <a:rPr lang="en-US" dirty="0" smtClean="0"/>
              <a:t> which implement control system block</a:t>
            </a:r>
          </a:p>
          <a:p>
            <a:pPr lvl="1"/>
            <a:r>
              <a:rPr lang="en-US" dirty="0" smtClean="0"/>
              <a:t>Working on control system </a:t>
            </a:r>
            <a:r>
              <a:rPr lang="en-US" dirty="0" err="1" smtClean="0"/>
              <a:t>submodel</a:t>
            </a:r>
            <a:r>
              <a:rPr lang="en-US" dirty="0" smtClean="0"/>
              <a:t> which could </a:t>
            </a:r>
            <a:r>
              <a:rPr lang="en-US" dirty="0" err="1" smtClean="0"/>
              <a:t>implment</a:t>
            </a:r>
            <a:r>
              <a:rPr lang="en-US" dirty="0" smtClean="0"/>
              <a:t> </a:t>
            </a:r>
            <a:r>
              <a:rPr lang="en-US" dirty="0" err="1" smtClean="0"/>
              <a:t>arbritrary</a:t>
            </a:r>
            <a:r>
              <a:rPr lang="en-US" dirty="0" smtClean="0"/>
              <a:t> arrangements of blocks</a:t>
            </a:r>
          </a:p>
          <a:p>
            <a:pPr lvl="1"/>
            <a:r>
              <a:rPr lang="en-US" dirty="0" smtClean="0"/>
              <a:t>Gain, delay, </a:t>
            </a:r>
            <a:r>
              <a:rPr lang="en-US" dirty="0" err="1" smtClean="0"/>
              <a:t>deadband</a:t>
            </a:r>
            <a:r>
              <a:rPr lang="en-US" dirty="0" smtClean="0"/>
              <a:t>, function, </a:t>
            </a:r>
            <a:r>
              <a:rPr lang="en-US" dirty="0" err="1" smtClean="0"/>
              <a:t>pid</a:t>
            </a:r>
            <a:r>
              <a:rPr lang="en-US" dirty="0" smtClean="0"/>
              <a:t>, control, </a:t>
            </a:r>
            <a:r>
              <a:rPr lang="en-US" dirty="0" err="1" smtClean="0"/>
              <a:t>transferfunction</a:t>
            </a:r>
            <a:r>
              <a:rPr lang="en-US" dirty="0" smtClean="0"/>
              <a:t>, derivative, integral, and others available</a:t>
            </a:r>
          </a:p>
          <a:p>
            <a:r>
              <a:rPr lang="en-US" dirty="0" smtClean="0"/>
              <a:t>Sources –basically signal generators into </a:t>
            </a:r>
            <a:r>
              <a:rPr lang="en-US" dirty="0" err="1" smtClean="0"/>
              <a:t>GridDyn</a:t>
            </a:r>
            <a:endParaRPr lang="en-US" dirty="0" smtClean="0"/>
          </a:p>
          <a:p>
            <a:r>
              <a:rPr lang="en-US" dirty="0" smtClean="0"/>
              <a:t>Schedulers– objects which control the scheduled power of things in </a:t>
            </a:r>
            <a:r>
              <a:rPr lang="en-US" dirty="0" err="1" smtClean="0"/>
              <a:t>Griddyn</a:t>
            </a:r>
            <a:r>
              <a:rPr lang="en-US" dirty="0" smtClean="0"/>
              <a:t> (generators, ties, loads)</a:t>
            </a:r>
          </a:p>
          <a:p>
            <a:pPr lvl="1"/>
            <a:r>
              <a:rPr lang="en-US" dirty="0" smtClean="0"/>
              <a:t>Manage generator ramps</a:t>
            </a:r>
          </a:p>
          <a:p>
            <a:pPr lvl="1"/>
            <a:r>
              <a:rPr lang="en-US" dirty="0" smtClean="0"/>
              <a:t>Coordinate AGC, reserve, and normal scheduled power</a:t>
            </a:r>
          </a:p>
          <a:p>
            <a:pPr lvl="1"/>
            <a:r>
              <a:rPr lang="en-US" dirty="0" smtClean="0"/>
              <a:t>Communicate via communicators</a:t>
            </a:r>
            <a:endParaRPr lang="en-US" dirty="0"/>
          </a:p>
        </p:txBody>
      </p:sp>
      <p:sp>
        <p:nvSpPr>
          <p:cNvPr id="3" name="Title 2"/>
          <p:cNvSpPr>
            <a:spLocks noGrp="1"/>
          </p:cNvSpPr>
          <p:nvPr>
            <p:ph type="title"/>
          </p:nvPr>
        </p:nvSpPr>
        <p:spPr/>
        <p:txBody>
          <a:bodyPr/>
          <a:lstStyle/>
          <a:p>
            <a:r>
              <a:rPr lang="en-US" dirty="0" smtClean="0"/>
              <a:t>Other objects</a:t>
            </a:r>
            <a:endParaRPr lang="en-US" dirty="0"/>
          </a:p>
        </p:txBody>
      </p:sp>
    </p:spTree>
    <p:extLst>
      <p:ext uri="{BB962C8B-B14F-4D97-AF65-F5344CB8AC3E}">
        <p14:creationId xmlns:p14="http://schemas.microsoft.com/office/powerpoint/2010/main" val="260999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 Flow: </a:t>
            </a:r>
            <a:r>
              <a:rPr lang="en-US" dirty="0" err="1" smtClean="0"/>
              <a:t>powerflow</a:t>
            </a:r>
            <a:endParaRPr lang="en-US" dirty="0"/>
          </a:p>
        </p:txBody>
      </p:sp>
      <p:sp>
        <p:nvSpPr>
          <p:cNvPr id="4" name="Rounded Rectangle 3"/>
          <p:cNvSpPr/>
          <p:nvPr/>
        </p:nvSpPr>
        <p:spPr bwMode="auto">
          <a:xfrm>
            <a:off x="580571" y="1344991"/>
            <a:ext cx="2970591"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err="1">
                <a:solidFill>
                  <a:srgbClr val="000000"/>
                </a:solidFill>
              </a:rPr>
              <a:t>makeReady</a:t>
            </a:r>
            <a:r>
              <a:rPr lang="en-US" sz="1600" dirty="0">
                <a:solidFill>
                  <a:srgbClr val="000000"/>
                </a:solidFill>
              </a:rPr>
              <a:t>()</a:t>
            </a:r>
            <a:endParaRPr lang="en-US" sz="1600" dirty="0">
              <a:solidFill>
                <a:srgbClr val="000000"/>
              </a:solidFill>
            </a:endParaRPr>
          </a:p>
        </p:txBody>
      </p:sp>
      <p:sp>
        <p:nvSpPr>
          <p:cNvPr id="5" name="Rounded Rectangle 4"/>
          <p:cNvSpPr/>
          <p:nvPr/>
        </p:nvSpPr>
        <p:spPr bwMode="auto">
          <a:xfrm>
            <a:off x="643466" y="1809452"/>
            <a:ext cx="7968343" cy="3986586"/>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8100">
            <a:solidFill>
              <a:srgbClr val="00B050"/>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a:solidFill>
                  <a:srgbClr val="000000"/>
                </a:solidFill>
              </a:rPr>
              <a:t>Power Balance Loop</a:t>
            </a:r>
            <a:endParaRPr lang="en-US" sz="1600" dirty="0">
              <a:solidFill>
                <a:srgbClr val="000000"/>
              </a:solidFill>
            </a:endParaRPr>
          </a:p>
        </p:txBody>
      </p:sp>
      <p:sp>
        <p:nvSpPr>
          <p:cNvPr id="6" name="Rounded Rectangle 5"/>
          <p:cNvSpPr/>
          <p:nvPr/>
        </p:nvSpPr>
        <p:spPr bwMode="auto">
          <a:xfrm>
            <a:off x="2243665" y="2461382"/>
            <a:ext cx="4685695" cy="258596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41275">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a:solidFill>
                  <a:srgbClr val="000000"/>
                </a:solidFill>
              </a:rPr>
              <a:t>Flow adjustment Loop</a:t>
            </a:r>
            <a:endParaRPr lang="en-US" sz="1600" dirty="0">
              <a:solidFill>
                <a:srgbClr val="000000"/>
              </a:solidFill>
            </a:endParaRPr>
          </a:p>
        </p:txBody>
      </p:sp>
      <p:sp>
        <p:nvSpPr>
          <p:cNvPr id="7" name="Rounded Rectangle 6"/>
          <p:cNvSpPr/>
          <p:nvPr/>
        </p:nvSpPr>
        <p:spPr bwMode="auto">
          <a:xfrm>
            <a:off x="3194331" y="3589867"/>
            <a:ext cx="3172581" cy="512838"/>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41275">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a:solidFill>
                  <a:srgbClr val="000000"/>
                </a:solidFill>
              </a:rPr>
              <a:t>Solve*</a:t>
            </a:r>
            <a:endParaRPr lang="en-US" sz="1600" dirty="0">
              <a:solidFill>
                <a:srgbClr val="000000"/>
              </a:solidFill>
            </a:endParaRPr>
          </a:p>
        </p:txBody>
      </p:sp>
      <p:sp>
        <p:nvSpPr>
          <p:cNvPr id="8" name="Rounded Rectangle 7"/>
          <p:cNvSpPr/>
          <p:nvPr/>
        </p:nvSpPr>
        <p:spPr bwMode="auto">
          <a:xfrm>
            <a:off x="3194331" y="3016553"/>
            <a:ext cx="3172581" cy="512838"/>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41275">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a:solidFill>
                  <a:srgbClr val="000000"/>
                </a:solidFill>
              </a:rPr>
              <a:t>Guess</a:t>
            </a:r>
            <a:endParaRPr lang="en-US" sz="1600" dirty="0">
              <a:solidFill>
                <a:srgbClr val="000000"/>
              </a:solidFill>
            </a:endParaRPr>
          </a:p>
        </p:txBody>
      </p:sp>
      <p:sp>
        <p:nvSpPr>
          <p:cNvPr id="9" name="Rounded Rectangle 8"/>
          <p:cNvSpPr/>
          <p:nvPr/>
        </p:nvSpPr>
        <p:spPr bwMode="auto">
          <a:xfrm>
            <a:off x="3194331" y="4138991"/>
            <a:ext cx="3172581" cy="512838"/>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41275">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a:solidFill>
                  <a:srgbClr val="000000"/>
                </a:solidFill>
              </a:rPr>
              <a:t>Check/adjust*</a:t>
            </a:r>
            <a:endParaRPr lang="en-US" sz="1600" dirty="0">
              <a:solidFill>
                <a:srgbClr val="000000"/>
              </a:solidFill>
            </a:endParaRPr>
          </a:p>
        </p:txBody>
      </p:sp>
      <p:sp>
        <p:nvSpPr>
          <p:cNvPr id="10" name="Rounded Rectangle 9"/>
          <p:cNvSpPr/>
          <p:nvPr/>
        </p:nvSpPr>
        <p:spPr bwMode="auto">
          <a:xfrm>
            <a:off x="423333" y="5895220"/>
            <a:ext cx="2970591"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Do Final stuff</a:t>
            </a:r>
            <a:endParaRPr lang="en-US" sz="1600" dirty="0">
              <a:solidFill>
                <a:srgbClr val="000000"/>
              </a:solidFill>
            </a:endParaRPr>
          </a:p>
        </p:txBody>
      </p:sp>
      <p:sp>
        <p:nvSpPr>
          <p:cNvPr id="11" name="Rounded Rectangle 10"/>
          <p:cNvSpPr/>
          <p:nvPr/>
        </p:nvSpPr>
        <p:spPr bwMode="auto">
          <a:xfrm>
            <a:off x="1173236" y="2461382"/>
            <a:ext cx="735392" cy="258596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41275">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vert="vert270" rtlCol="0" anchor="t" anchorCtr="0">
            <a:prstTxWarp prst="textNoShape">
              <a:avLst/>
            </a:prstTxWarp>
          </a:bodyPr>
          <a:lstStyle/>
          <a:p>
            <a:pPr algn="ctr" defTabSz="457200">
              <a:spcBef>
                <a:spcPct val="0"/>
              </a:spcBef>
            </a:pPr>
            <a:r>
              <a:rPr lang="en-US" sz="1600" dirty="0">
                <a:solidFill>
                  <a:srgbClr val="000000"/>
                </a:solidFill>
              </a:rPr>
              <a:t>Measure</a:t>
            </a:r>
            <a:endParaRPr lang="en-US" sz="1600" dirty="0">
              <a:solidFill>
                <a:srgbClr val="000000"/>
              </a:solidFill>
            </a:endParaRPr>
          </a:p>
        </p:txBody>
      </p:sp>
      <p:sp>
        <p:nvSpPr>
          <p:cNvPr id="12" name="Rounded Rectangle 11"/>
          <p:cNvSpPr/>
          <p:nvPr/>
        </p:nvSpPr>
        <p:spPr bwMode="auto">
          <a:xfrm>
            <a:off x="7281331" y="2491625"/>
            <a:ext cx="735392" cy="258596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41275">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vert="vert270" rtlCol="0" anchor="t" anchorCtr="0">
            <a:prstTxWarp prst="textNoShape">
              <a:avLst/>
            </a:prstTxWarp>
          </a:bodyPr>
          <a:lstStyle/>
          <a:p>
            <a:pPr algn="ctr" defTabSz="457200">
              <a:spcBef>
                <a:spcPct val="0"/>
              </a:spcBef>
            </a:pPr>
            <a:r>
              <a:rPr lang="en-US" sz="1600" dirty="0">
                <a:solidFill>
                  <a:srgbClr val="000000"/>
                </a:solidFill>
              </a:rPr>
              <a:t>Adjust Gen Levels</a:t>
            </a:r>
            <a:endParaRPr lang="en-US" sz="1600" dirty="0">
              <a:solidFill>
                <a:srgbClr val="000000"/>
              </a:solidFill>
            </a:endParaRPr>
          </a:p>
        </p:txBody>
      </p:sp>
      <p:sp>
        <p:nvSpPr>
          <p:cNvPr id="13" name="Curved Left Arrow 12"/>
          <p:cNvSpPr/>
          <p:nvPr/>
        </p:nvSpPr>
        <p:spPr bwMode="auto">
          <a:xfrm flipH="1" flipV="1">
            <a:off x="2457751" y="3219752"/>
            <a:ext cx="527353" cy="1069219"/>
          </a:xfrm>
          <a:prstGeom prst="curvedLeftArrow">
            <a:avLst/>
          </a:prstGeom>
          <a:solidFill>
            <a:schemeClr val="accent2">
              <a:lumMod val="75000"/>
            </a:schemeClr>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sp>
        <p:nvSpPr>
          <p:cNvPr id="14" name="Curved Up Arrow 13"/>
          <p:cNvSpPr/>
          <p:nvPr/>
        </p:nvSpPr>
        <p:spPr bwMode="auto">
          <a:xfrm flipH="1">
            <a:off x="1485293" y="5128381"/>
            <a:ext cx="6202439" cy="449943"/>
          </a:xfrm>
          <a:prstGeom prst="curvedUpArrow">
            <a:avLst/>
          </a:prstGeom>
          <a:solidFill>
            <a:schemeClr val="accent1">
              <a:lumMod val="75000"/>
            </a:schemeClr>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sp>
        <p:nvSpPr>
          <p:cNvPr id="16" name="Oval 15"/>
          <p:cNvSpPr/>
          <p:nvPr/>
        </p:nvSpPr>
        <p:spPr bwMode="auto">
          <a:xfrm>
            <a:off x="3449747" y="3373677"/>
            <a:ext cx="2661748" cy="1394564"/>
          </a:xfrm>
          <a:prstGeom prst="ellipse">
            <a:avLst/>
          </a:prstGeom>
          <a:noFill/>
          <a:ln w="508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sp>
        <p:nvSpPr>
          <p:cNvPr id="15" name="TextBox 14"/>
          <p:cNvSpPr txBox="1"/>
          <p:nvPr/>
        </p:nvSpPr>
        <p:spPr>
          <a:xfrm>
            <a:off x="3626782" y="4583575"/>
            <a:ext cx="3044423" cy="369332"/>
          </a:xfrm>
          <a:prstGeom prst="rect">
            <a:avLst/>
          </a:prstGeom>
          <a:solidFill>
            <a:srgbClr val="AEF8E5"/>
          </a:solidFill>
        </p:spPr>
        <p:txBody>
          <a:bodyPr wrap="none" rtlCol="0">
            <a:spAutoFit/>
          </a:bodyPr>
          <a:lstStyle/>
          <a:p>
            <a:pPr defTabSz="457200"/>
            <a:r>
              <a:rPr lang="en-US" dirty="0">
                <a:solidFill>
                  <a:prstClr val="black"/>
                </a:solidFill>
              </a:rPr>
              <a:t>* Now we Get a little deeper</a:t>
            </a:r>
            <a:endParaRPr lang="en-US" dirty="0">
              <a:solidFill>
                <a:prstClr val="black"/>
              </a:solidFill>
            </a:endParaRPr>
          </a:p>
        </p:txBody>
      </p:sp>
    </p:spTree>
    <p:extLst>
      <p:ext uri="{BB962C8B-B14F-4D97-AF65-F5344CB8AC3E}">
        <p14:creationId xmlns:p14="http://schemas.microsoft.com/office/powerpoint/2010/main" val="1617712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 Flow: dynamic calculation</a:t>
            </a:r>
            <a:endParaRPr lang="en-US" dirty="0"/>
          </a:p>
        </p:txBody>
      </p:sp>
      <p:sp>
        <p:nvSpPr>
          <p:cNvPr id="4" name="Rounded Rectangle 3"/>
          <p:cNvSpPr/>
          <p:nvPr/>
        </p:nvSpPr>
        <p:spPr bwMode="auto">
          <a:xfrm>
            <a:off x="580571" y="1344991"/>
            <a:ext cx="2970591"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Calculation Initial conditions</a:t>
            </a:r>
            <a:endParaRPr lang="en-US" sz="1600" dirty="0">
              <a:solidFill>
                <a:srgbClr val="000000"/>
              </a:solidFill>
            </a:endParaRPr>
          </a:p>
        </p:txBody>
      </p:sp>
      <p:sp>
        <p:nvSpPr>
          <p:cNvPr id="15" name="Rounded Rectangle 14"/>
          <p:cNvSpPr/>
          <p:nvPr/>
        </p:nvSpPr>
        <p:spPr bwMode="auto">
          <a:xfrm>
            <a:off x="580570" y="1865085"/>
            <a:ext cx="7915125" cy="3882572"/>
          </a:xfrm>
          <a:prstGeom prst="roundRect">
            <a:avLst/>
          </a:prstGeom>
          <a:gradFill flip="none" rotWithShape="1">
            <a:gsLst>
              <a:gs pos="0">
                <a:srgbClr val="5E9EFF"/>
              </a:gs>
              <a:gs pos="39999">
                <a:srgbClr val="85C2FF"/>
              </a:gs>
              <a:gs pos="70000">
                <a:srgbClr val="C4D6EB"/>
              </a:gs>
              <a:gs pos="100000">
                <a:srgbClr val="FFEBFA"/>
              </a:gs>
            </a:gsLst>
            <a:lin ang="16200000" scaled="0"/>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defTabSz="457200">
              <a:spcBef>
                <a:spcPct val="0"/>
              </a:spcBef>
            </a:pPr>
            <a:r>
              <a:rPr lang="en-US" sz="1600" dirty="0">
                <a:solidFill>
                  <a:srgbClr val="000000"/>
                </a:solidFill>
              </a:rPr>
              <a:t>While time&lt;</a:t>
            </a:r>
            <a:r>
              <a:rPr lang="en-US" sz="1600" dirty="0" err="1">
                <a:solidFill>
                  <a:srgbClr val="000000"/>
                </a:solidFill>
              </a:rPr>
              <a:t>timeStop</a:t>
            </a:r>
            <a:endParaRPr lang="en-US" sz="1600" dirty="0">
              <a:solidFill>
                <a:srgbClr val="000000"/>
              </a:solidFill>
            </a:endParaRPr>
          </a:p>
        </p:txBody>
      </p:sp>
      <p:sp>
        <p:nvSpPr>
          <p:cNvPr id="16" name="Rounded Rectangle 15"/>
          <p:cNvSpPr/>
          <p:nvPr/>
        </p:nvSpPr>
        <p:spPr bwMode="auto">
          <a:xfrm>
            <a:off x="1349828" y="2762554"/>
            <a:ext cx="5309810" cy="1959428"/>
          </a:xfrm>
          <a:prstGeom prst="roundRect">
            <a:avLst/>
          </a:prstGeom>
          <a:gradFill flip="none" rotWithShape="1">
            <a:gsLst>
              <a:gs pos="0">
                <a:srgbClr val="DDEBCF"/>
              </a:gs>
              <a:gs pos="50000">
                <a:srgbClr val="9CB86E"/>
              </a:gs>
              <a:gs pos="100000">
                <a:srgbClr val="156B13"/>
              </a:gs>
            </a:gsLst>
            <a:lin ang="16200000" scaled="0"/>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defTabSz="457200">
              <a:spcBef>
                <a:spcPct val="0"/>
              </a:spcBef>
            </a:pPr>
            <a:r>
              <a:rPr lang="en-US" sz="1600" dirty="0">
                <a:solidFill>
                  <a:srgbClr val="000000"/>
                </a:solidFill>
              </a:rPr>
              <a:t>While time&lt;next Event Time</a:t>
            </a:r>
            <a:endParaRPr lang="en-US" sz="1600" dirty="0">
              <a:solidFill>
                <a:srgbClr val="000000"/>
              </a:solidFill>
            </a:endParaRPr>
          </a:p>
        </p:txBody>
      </p:sp>
      <p:sp>
        <p:nvSpPr>
          <p:cNvPr id="17" name="Rounded Rectangle 16"/>
          <p:cNvSpPr/>
          <p:nvPr/>
        </p:nvSpPr>
        <p:spPr bwMode="auto">
          <a:xfrm>
            <a:off x="1357085" y="2339220"/>
            <a:ext cx="2970591"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Find next event time</a:t>
            </a:r>
            <a:endParaRPr lang="en-US" sz="1600" dirty="0">
              <a:solidFill>
                <a:srgbClr val="000000"/>
              </a:solidFill>
            </a:endParaRPr>
          </a:p>
        </p:txBody>
      </p:sp>
      <p:sp>
        <p:nvSpPr>
          <p:cNvPr id="18" name="Rounded Rectangle 17"/>
          <p:cNvSpPr/>
          <p:nvPr/>
        </p:nvSpPr>
        <p:spPr bwMode="auto">
          <a:xfrm>
            <a:off x="1785256" y="3742268"/>
            <a:ext cx="2970591"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Check for roots</a:t>
            </a:r>
            <a:endParaRPr lang="en-US" sz="1600" dirty="0">
              <a:solidFill>
                <a:srgbClr val="000000"/>
              </a:solidFill>
            </a:endParaRPr>
          </a:p>
        </p:txBody>
      </p:sp>
      <p:sp>
        <p:nvSpPr>
          <p:cNvPr id="19" name="Rounded Rectangle 18"/>
          <p:cNvSpPr/>
          <p:nvPr/>
        </p:nvSpPr>
        <p:spPr bwMode="auto">
          <a:xfrm>
            <a:off x="1785257" y="4223656"/>
            <a:ext cx="4151086"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Deal with any issues: reset if necessary*</a:t>
            </a:r>
            <a:endParaRPr lang="en-US" sz="1600" dirty="0">
              <a:solidFill>
                <a:srgbClr val="000000"/>
              </a:solidFill>
            </a:endParaRPr>
          </a:p>
        </p:txBody>
      </p:sp>
      <p:sp>
        <p:nvSpPr>
          <p:cNvPr id="21" name="Rounded Rectangle 20"/>
          <p:cNvSpPr/>
          <p:nvPr/>
        </p:nvSpPr>
        <p:spPr bwMode="auto">
          <a:xfrm>
            <a:off x="1267580" y="4799392"/>
            <a:ext cx="2970591"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Save state to objects</a:t>
            </a:r>
            <a:endParaRPr lang="en-US" sz="1600" dirty="0">
              <a:solidFill>
                <a:srgbClr val="000000"/>
              </a:solidFill>
            </a:endParaRPr>
          </a:p>
        </p:txBody>
      </p:sp>
      <p:sp>
        <p:nvSpPr>
          <p:cNvPr id="22" name="Rounded Rectangle 21"/>
          <p:cNvSpPr/>
          <p:nvPr/>
        </p:nvSpPr>
        <p:spPr bwMode="auto">
          <a:xfrm>
            <a:off x="1267579" y="5227563"/>
            <a:ext cx="5941183"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Deal with events: reset if necessary*</a:t>
            </a:r>
            <a:endParaRPr lang="en-US" sz="1600" dirty="0">
              <a:solidFill>
                <a:srgbClr val="000000"/>
              </a:solidFill>
            </a:endParaRPr>
          </a:p>
        </p:txBody>
      </p:sp>
      <p:sp>
        <p:nvSpPr>
          <p:cNvPr id="23" name="Rounded Rectangle 22"/>
          <p:cNvSpPr/>
          <p:nvPr/>
        </p:nvSpPr>
        <p:spPr bwMode="auto">
          <a:xfrm>
            <a:off x="510418" y="5880706"/>
            <a:ext cx="2970591"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finalize</a:t>
            </a:r>
            <a:endParaRPr lang="en-US" sz="1600" dirty="0">
              <a:solidFill>
                <a:srgbClr val="000000"/>
              </a:solidFill>
            </a:endParaRPr>
          </a:p>
        </p:txBody>
      </p:sp>
      <p:sp>
        <p:nvSpPr>
          <p:cNvPr id="24" name="Rounded Rectangle 23"/>
          <p:cNvSpPr/>
          <p:nvPr/>
        </p:nvSpPr>
        <p:spPr bwMode="auto">
          <a:xfrm>
            <a:off x="1785255" y="3287484"/>
            <a:ext cx="2970591" cy="367695"/>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r>
              <a:rPr lang="en-US" sz="1600" dirty="0">
                <a:solidFill>
                  <a:srgbClr val="000000"/>
                </a:solidFill>
              </a:rPr>
              <a:t>Solve</a:t>
            </a:r>
            <a:endParaRPr lang="en-US" sz="1600" dirty="0">
              <a:solidFill>
                <a:srgbClr val="000000"/>
              </a:solidFill>
            </a:endParaRPr>
          </a:p>
        </p:txBody>
      </p:sp>
      <p:sp>
        <p:nvSpPr>
          <p:cNvPr id="25" name="TextBox 24"/>
          <p:cNvSpPr txBox="1"/>
          <p:nvPr/>
        </p:nvSpPr>
        <p:spPr>
          <a:xfrm>
            <a:off x="3889829" y="5930686"/>
            <a:ext cx="4211409" cy="369332"/>
          </a:xfrm>
          <a:prstGeom prst="rect">
            <a:avLst/>
          </a:prstGeom>
          <a:noFill/>
        </p:spPr>
        <p:txBody>
          <a:bodyPr wrap="none" rtlCol="0">
            <a:spAutoFit/>
          </a:bodyPr>
          <a:lstStyle/>
          <a:p>
            <a:pPr defTabSz="457200"/>
            <a:r>
              <a:rPr lang="en-US" dirty="0">
                <a:solidFill>
                  <a:prstClr val="black"/>
                </a:solidFill>
              </a:rPr>
              <a:t>* Will get into more detail in later weeks</a:t>
            </a:r>
            <a:endParaRPr lang="en-US" dirty="0">
              <a:solidFill>
                <a:prstClr val="black"/>
              </a:solidFill>
            </a:endParaRPr>
          </a:p>
        </p:txBody>
      </p:sp>
      <p:sp>
        <p:nvSpPr>
          <p:cNvPr id="26" name="Oval 25"/>
          <p:cNvSpPr/>
          <p:nvPr/>
        </p:nvSpPr>
        <p:spPr bwMode="auto">
          <a:xfrm>
            <a:off x="1838806" y="3268173"/>
            <a:ext cx="2661748" cy="841790"/>
          </a:xfrm>
          <a:prstGeom prst="ellipse">
            <a:avLst/>
          </a:prstGeom>
          <a:noFill/>
          <a:ln w="508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sp>
        <p:nvSpPr>
          <p:cNvPr id="27" name="TextBox 26"/>
          <p:cNvSpPr txBox="1"/>
          <p:nvPr/>
        </p:nvSpPr>
        <p:spPr>
          <a:xfrm>
            <a:off x="4327676" y="3780789"/>
            <a:ext cx="3044423" cy="369332"/>
          </a:xfrm>
          <a:prstGeom prst="rect">
            <a:avLst/>
          </a:prstGeom>
          <a:solidFill>
            <a:srgbClr val="AEF8E5"/>
          </a:solidFill>
        </p:spPr>
        <p:txBody>
          <a:bodyPr wrap="none" rtlCol="0">
            <a:spAutoFit/>
          </a:bodyPr>
          <a:lstStyle/>
          <a:p>
            <a:pPr defTabSz="457200"/>
            <a:r>
              <a:rPr lang="en-US" dirty="0">
                <a:solidFill>
                  <a:prstClr val="black"/>
                </a:solidFill>
              </a:rPr>
              <a:t>* Now we Get a little deeper</a:t>
            </a:r>
            <a:endParaRPr lang="en-US" dirty="0">
              <a:solidFill>
                <a:prstClr val="black"/>
              </a:solidFill>
            </a:endParaRPr>
          </a:p>
        </p:txBody>
      </p:sp>
    </p:spTree>
    <p:extLst>
      <p:ext uri="{BB962C8B-B14F-4D97-AF65-F5344CB8AC3E}">
        <p14:creationId xmlns:p14="http://schemas.microsoft.com/office/powerpoint/2010/main" val="2773121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 into the </a:t>
            </a:r>
            <a:r>
              <a:rPr lang="en-US" dirty="0" err="1" smtClean="0"/>
              <a:t>solverInterface</a:t>
            </a:r>
            <a:r>
              <a:rPr lang="en-US" dirty="0" smtClean="0"/>
              <a:t> solve function</a:t>
            </a:r>
          </a:p>
          <a:p>
            <a:pPr lvl="1"/>
            <a:r>
              <a:rPr lang="en-US" dirty="0" smtClean="0"/>
              <a:t>Does some flag translation and calls a solver library</a:t>
            </a:r>
          </a:p>
          <a:p>
            <a:pPr lvl="1"/>
            <a:endParaRPr lang="en-US" dirty="0"/>
          </a:p>
          <a:p>
            <a:r>
              <a:rPr lang="en-US" dirty="0" smtClean="0"/>
              <a:t>Ida and </a:t>
            </a:r>
            <a:r>
              <a:rPr lang="en-US" dirty="0" err="1" smtClean="0"/>
              <a:t>Kinsol</a:t>
            </a:r>
            <a:r>
              <a:rPr lang="en-US" dirty="0" smtClean="0"/>
              <a:t> are the main solver libraries, </a:t>
            </a:r>
          </a:p>
          <a:p>
            <a:pPr lvl="1"/>
            <a:r>
              <a:rPr lang="en-US" dirty="0" smtClean="0"/>
              <a:t>Also interfaces to CVODE and ARKODE</a:t>
            </a:r>
          </a:p>
          <a:p>
            <a:pPr lvl="1"/>
            <a:r>
              <a:rPr lang="en-US" dirty="0" smtClean="0"/>
              <a:t>Simple Gauss-Seidel solver as alternative</a:t>
            </a:r>
          </a:p>
          <a:p>
            <a:pPr lvl="1"/>
            <a:r>
              <a:rPr lang="en-US" dirty="0" smtClean="0"/>
              <a:t>possibly boost::</a:t>
            </a:r>
            <a:r>
              <a:rPr lang="en-US" dirty="0" err="1" smtClean="0"/>
              <a:t>odeint</a:t>
            </a:r>
            <a:r>
              <a:rPr lang="en-US" dirty="0" smtClean="0"/>
              <a:t> later for an alternative so </a:t>
            </a:r>
            <a:r>
              <a:rPr lang="en-US" dirty="0" err="1" smtClean="0"/>
              <a:t>Griddyn</a:t>
            </a:r>
            <a:r>
              <a:rPr lang="en-US" dirty="0" smtClean="0"/>
              <a:t> can function without Sundials (not that I think it will function well, just want it to function)</a:t>
            </a:r>
          </a:p>
          <a:p>
            <a:r>
              <a:rPr lang="en-US" dirty="0" err="1" smtClean="0"/>
              <a:t>SolverInterface</a:t>
            </a:r>
            <a:r>
              <a:rPr lang="en-US" dirty="0" smtClean="0"/>
              <a:t> objects have callback helper functions that call into the </a:t>
            </a:r>
            <a:r>
              <a:rPr lang="en-US" dirty="0" err="1" smtClean="0"/>
              <a:t>Griddyn</a:t>
            </a:r>
            <a:r>
              <a:rPr lang="en-US" dirty="0" smtClean="0"/>
              <a:t> simulation</a:t>
            </a:r>
            <a:endParaRPr lang="en-US" dirty="0"/>
          </a:p>
        </p:txBody>
      </p:sp>
      <p:sp>
        <p:nvSpPr>
          <p:cNvPr id="3" name="Title 2"/>
          <p:cNvSpPr>
            <a:spLocks noGrp="1"/>
          </p:cNvSpPr>
          <p:nvPr>
            <p:ph type="title"/>
          </p:nvPr>
        </p:nvSpPr>
        <p:spPr/>
        <p:txBody>
          <a:bodyPr/>
          <a:lstStyle/>
          <a:p>
            <a:r>
              <a:rPr lang="en-US" dirty="0" smtClean="0"/>
              <a:t>The solve Call</a:t>
            </a:r>
            <a:endParaRPr lang="en-US" dirty="0"/>
          </a:p>
        </p:txBody>
      </p:sp>
    </p:spTree>
    <p:extLst>
      <p:ext uri="{BB962C8B-B14F-4D97-AF65-F5344CB8AC3E}">
        <p14:creationId xmlns:p14="http://schemas.microsoft.com/office/powerpoint/2010/main" val="2862675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75573" y="1415441"/>
            <a:ext cx="2872635" cy="475989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err="1">
                <a:solidFill>
                  <a:srgbClr val="000000"/>
                </a:solidFill>
              </a:rPr>
              <a:t>GridDynSimulation</a:t>
            </a:r>
            <a:endParaRPr lang="en-US" sz="1600" dirty="0">
              <a:solidFill>
                <a:srgbClr val="000000"/>
              </a:solidFill>
            </a:endParaRPr>
          </a:p>
        </p:txBody>
      </p:sp>
      <p:sp>
        <p:nvSpPr>
          <p:cNvPr id="3" name="Title 2"/>
          <p:cNvSpPr>
            <a:spLocks noGrp="1"/>
          </p:cNvSpPr>
          <p:nvPr>
            <p:ph type="title"/>
          </p:nvPr>
        </p:nvSpPr>
        <p:spPr/>
        <p:txBody>
          <a:bodyPr/>
          <a:lstStyle/>
          <a:p>
            <a:r>
              <a:rPr lang="en-US" dirty="0" smtClean="0"/>
              <a:t>The solve Call (for </a:t>
            </a:r>
            <a:r>
              <a:rPr lang="en-US" dirty="0" err="1" smtClean="0"/>
              <a:t>powerflow</a:t>
            </a:r>
            <a:r>
              <a:rPr lang="en-US" dirty="0" smtClean="0"/>
              <a:t>)</a:t>
            </a:r>
            <a:endParaRPr lang="en-US" dirty="0"/>
          </a:p>
        </p:txBody>
      </p:sp>
      <p:sp>
        <p:nvSpPr>
          <p:cNvPr id="4" name="Rectangle 3"/>
          <p:cNvSpPr/>
          <p:nvPr/>
        </p:nvSpPr>
        <p:spPr bwMode="auto">
          <a:xfrm>
            <a:off x="768264" y="2064706"/>
            <a:ext cx="167013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Powerflow</a:t>
            </a:r>
            <a:endParaRPr lang="en-US" sz="1600" dirty="0">
              <a:solidFill>
                <a:srgbClr val="000000"/>
              </a:solidFill>
            </a:endParaRPr>
          </a:p>
        </p:txBody>
      </p:sp>
      <p:sp>
        <p:nvSpPr>
          <p:cNvPr id="6" name="Rectangle 5"/>
          <p:cNvSpPr/>
          <p:nvPr/>
        </p:nvSpPr>
        <p:spPr bwMode="auto">
          <a:xfrm>
            <a:off x="3471796" y="1415438"/>
            <a:ext cx="1670137" cy="475989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err="1">
                <a:solidFill>
                  <a:srgbClr val="000000"/>
                </a:solidFill>
              </a:rPr>
              <a:t>SolverInteface</a:t>
            </a:r>
            <a:endParaRPr lang="en-US" sz="1600" dirty="0">
              <a:solidFill>
                <a:srgbClr val="000000"/>
              </a:solidFill>
            </a:endParaRPr>
          </a:p>
        </p:txBody>
      </p:sp>
      <p:sp>
        <p:nvSpPr>
          <p:cNvPr id="7" name="Rectangle 6"/>
          <p:cNvSpPr/>
          <p:nvPr/>
        </p:nvSpPr>
        <p:spPr bwMode="auto">
          <a:xfrm>
            <a:off x="5482226" y="1415440"/>
            <a:ext cx="1670137" cy="475989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a:solidFill>
                  <a:srgbClr val="000000"/>
                </a:solidFill>
              </a:rPr>
              <a:t>Sundials</a:t>
            </a:r>
            <a:endParaRPr lang="en-US" sz="1600" dirty="0">
              <a:solidFill>
                <a:srgbClr val="000000"/>
              </a:solidFill>
            </a:endParaRPr>
          </a:p>
        </p:txBody>
      </p:sp>
      <p:sp>
        <p:nvSpPr>
          <p:cNvPr id="8" name="Rectangle 7"/>
          <p:cNvSpPr/>
          <p:nvPr/>
        </p:nvSpPr>
        <p:spPr bwMode="auto">
          <a:xfrm>
            <a:off x="7728559" y="1415439"/>
            <a:ext cx="889349" cy="475989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a:solidFill>
                  <a:srgbClr val="000000"/>
                </a:solidFill>
              </a:rPr>
              <a:t>KLU</a:t>
            </a:r>
            <a:endParaRPr lang="en-US" sz="1600" dirty="0">
              <a:solidFill>
                <a:srgbClr val="000000"/>
              </a:solidFill>
            </a:endParaRPr>
          </a:p>
        </p:txBody>
      </p:sp>
      <p:sp>
        <p:nvSpPr>
          <p:cNvPr id="9" name="Rectangle 8"/>
          <p:cNvSpPr/>
          <p:nvPr/>
        </p:nvSpPr>
        <p:spPr bwMode="auto">
          <a:xfrm>
            <a:off x="3666996" y="2200404"/>
            <a:ext cx="128391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solve</a:t>
            </a:r>
            <a:endParaRPr lang="en-US" sz="1600" dirty="0">
              <a:solidFill>
                <a:srgbClr val="000000"/>
              </a:solidFill>
            </a:endParaRPr>
          </a:p>
        </p:txBody>
      </p:sp>
      <p:sp>
        <p:nvSpPr>
          <p:cNvPr id="10" name="Rectangle 9"/>
          <p:cNvSpPr/>
          <p:nvPr/>
        </p:nvSpPr>
        <p:spPr bwMode="auto">
          <a:xfrm>
            <a:off x="5675335" y="2112721"/>
            <a:ext cx="1283917" cy="24425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Kinsol</a:t>
            </a:r>
            <a:endParaRPr lang="en-US" sz="1600" dirty="0">
              <a:solidFill>
                <a:srgbClr val="000000"/>
              </a:solidFill>
            </a:endParaRPr>
          </a:p>
        </p:txBody>
      </p:sp>
      <p:sp>
        <p:nvSpPr>
          <p:cNvPr id="11" name="Rectangle 10"/>
          <p:cNvSpPr/>
          <p:nvPr/>
        </p:nvSpPr>
        <p:spPr bwMode="auto">
          <a:xfrm>
            <a:off x="1006258" y="2966580"/>
            <a:ext cx="186637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ResidualFunction</a:t>
            </a:r>
            <a:endParaRPr lang="en-US" sz="1600" dirty="0">
              <a:solidFill>
                <a:srgbClr val="000000"/>
              </a:solidFill>
            </a:endParaRPr>
          </a:p>
        </p:txBody>
      </p:sp>
      <p:sp>
        <p:nvSpPr>
          <p:cNvPr id="12" name="Rectangle 11"/>
          <p:cNvSpPr/>
          <p:nvPr/>
        </p:nvSpPr>
        <p:spPr bwMode="auto">
          <a:xfrm>
            <a:off x="1162832" y="4329829"/>
            <a:ext cx="167013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Jacobian</a:t>
            </a:r>
            <a:endParaRPr lang="en-US" sz="1600" dirty="0">
              <a:solidFill>
                <a:srgbClr val="000000"/>
              </a:solidFill>
            </a:endParaRPr>
          </a:p>
        </p:txBody>
      </p:sp>
      <p:sp>
        <p:nvSpPr>
          <p:cNvPr id="13" name="Rectangle 12"/>
          <p:cNvSpPr/>
          <p:nvPr/>
        </p:nvSpPr>
        <p:spPr bwMode="auto">
          <a:xfrm>
            <a:off x="613775" y="5179511"/>
            <a:ext cx="1954061"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JacobianElement</a:t>
            </a:r>
            <a:r>
              <a:rPr lang="en-US" sz="1600" dirty="0">
                <a:solidFill>
                  <a:srgbClr val="000000"/>
                </a:solidFill>
              </a:rPr>
              <a:t>*</a:t>
            </a:r>
            <a:endParaRPr lang="en-US" sz="1600" dirty="0">
              <a:solidFill>
                <a:srgbClr val="000000"/>
              </a:solidFill>
            </a:endParaRPr>
          </a:p>
        </p:txBody>
      </p:sp>
      <p:sp>
        <p:nvSpPr>
          <p:cNvPr id="14" name="Rectangle 13"/>
          <p:cNvSpPr/>
          <p:nvPr/>
        </p:nvSpPr>
        <p:spPr bwMode="auto">
          <a:xfrm>
            <a:off x="519829" y="3699353"/>
            <a:ext cx="1847590" cy="51774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Residual*</a:t>
            </a:r>
            <a:endParaRPr lang="en-US" sz="1600" dirty="0">
              <a:solidFill>
                <a:srgbClr val="000000"/>
              </a:solidFill>
            </a:endParaRPr>
          </a:p>
        </p:txBody>
      </p:sp>
      <p:sp>
        <p:nvSpPr>
          <p:cNvPr id="15" name="Rectangle 14"/>
          <p:cNvSpPr/>
          <p:nvPr/>
        </p:nvSpPr>
        <p:spPr bwMode="auto">
          <a:xfrm>
            <a:off x="3664907" y="3281818"/>
            <a:ext cx="128391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Function</a:t>
            </a:r>
          </a:p>
          <a:p>
            <a:pPr algn="ctr" defTabSz="457200">
              <a:spcBef>
                <a:spcPct val="0"/>
              </a:spcBef>
            </a:pPr>
            <a:r>
              <a:rPr lang="en-US" sz="1600" dirty="0">
                <a:solidFill>
                  <a:srgbClr val="000000"/>
                </a:solidFill>
              </a:rPr>
              <a:t>Evaluation</a:t>
            </a:r>
            <a:endParaRPr lang="en-US" sz="1600" dirty="0">
              <a:solidFill>
                <a:srgbClr val="000000"/>
              </a:solidFill>
            </a:endParaRPr>
          </a:p>
        </p:txBody>
      </p:sp>
      <p:sp>
        <p:nvSpPr>
          <p:cNvPr id="16" name="Rectangle 15"/>
          <p:cNvSpPr/>
          <p:nvPr/>
        </p:nvSpPr>
        <p:spPr bwMode="auto">
          <a:xfrm>
            <a:off x="3664905" y="4329829"/>
            <a:ext cx="128391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Jacobian</a:t>
            </a:r>
          </a:p>
          <a:p>
            <a:pPr algn="ctr" defTabSz="457200">
              <a:spcBef>
                <a:spcPct val="0"/>
              </a:spcBef>
            </a:pPr>
            <a:r>
              <a:rPr lang="en-US" sz="1600" dirty="0">
                <a:solidFill>
                  <a:srgbClr val="000000"/>
                </a:solidFill>
              </a:rPr>
              <a:t>Evaluation</a:t>
            </a:r>
            <a:endParaRPr lang="en-US" sz="1600" dirty="0">
              <a:solidFill>
                <a:srgbClr val="000000"/>
              </a:solidFill>
            </a:endParaRPr>
          </a:p>
        </p:txBody>
      </p:sp>
      <p:cxnSp>
        <p:nvCxnSpPr>
          <p:cNvPr id="18" name="Straight Arrow Connector 17"/>
          <p:cNvCxnSpPr>
            <a:stCxn id="4" idx="3"/>
            <a:endCxn id="9" idx="1"/>
          </p:cNvCxnSpPr>
          <p:nvPr/>
        </p:nvCxnSpPr>
        <p:spPr>
          <a:xfrm>
            <a:off x="2438401" y="2379945"/>
            <a:ext cx="1228595" cy="135698"/>
          </a:xfrm>
          <a:prstGeom prst="straightConnector1">
            <a:avLst/>
          </a:prstGeom>
          <a:ln w="28575" cmpd="sng">
            <a:solidFill>
              <a:schemeClr val="accent1">
                <a:lumMod val="7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5" idx="1"/>
          </p:cNvCxnSpPr>
          <p:nvPr/>
        </p:nvCxnSpPr>
        <p:spPr>
          <a:xfrm>
            <a:off x="2872635" y="3323573"/>
            <a:ext cx="792272" cy="273484"/>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948822" y="2528170"/>
            <a:ext cx="726513" cy="356992"/>
          </a:xfrm>
          <a:prstGeom prst="straightConnector1">
            <a:avLst/>
          </a:prstGeom>
          <a:ln w="28575" cmpd="sng">
            <a:solidFill>
              <a:schemeClr val="accent1">
                <a:lumMod val="7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5" name="Left-Right Arrow 24"/>
          <p:cNvSpPr/>
          <p:nvPr/>
        </p:nvSpPr>
        <p:spPr bwMode="auto">
          <a:xfrm>
            <a:off x="7152363" y="3460316"/>
            <a:ext cx="576196" cy="380790"/>
          </a:xfrm>
          <a:prstGeom prst="lef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cxnSp>
        <p:nvCxnSpPr>
          <p:cNvPr id="26" name="Straight Arrow Connector 25"/>
          <p:cNvCxnSpPr/>
          <p:nvPr/>
        </p:nvCxnSpPr>
        <p:spPr>
          <a:xfrm flipV="1">
            <a:off x="4950913" y="3536515"/>
            <a:ext cx="724422" cy="80375"/>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948821" y="4091836"/>
            <a:ext cx="726514" cy="553231"/>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0" name="Up-Down Arrow 29"/>
          <p:cNvSpPr/>
          <p:nvPr/>
        </p:nvSpPr>
        <p:spPr bwMode="auto">
          <a:xfrm>
            <a:off x="1603332" y="3536515"/>
            <a:ext cx="175364" cy="258871"/>
          </a:xfrm>
          <a:prstGeom prst="up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sp>
        <p:nvSpPr>
          <p:cNvPr id="31" name="Up-Down Arrow 30"/>
          <p:cNvSpPr/>
          <p:nvPr/>
        </p:nvSpPr>
        <p:spPr bwMode="auto">
          <a:xfrm>
            <a:off x="1745294" y="4931078"/>
            <a:ext cx="175364" cy="258871"/>
          </a:xfrm>
          <a:prstGeom prst="up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cxnSp>
        <p:nvCxnSpPr>
          <p:cNvPr id="32" name="Straight Arrow Connector 31"/>
          <p:cNvCxnSpPr/>
          <p:nvPr/>
        </p:nvCxnSpPr>
        <p:spPr>
          <a:xfrm>
            <a:off x="2832969" y="4645067"/>
            <a:ext cx="853856" cy="46973"/>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96289" y="6020842"/>
            <a:ext cx="2403222" cy="369332"/>
          </a:xfrm>
          <a:prstGeom prst="rect">
            <a:avLst/>
          </a:prstGeom>
          <a:solidFill>
            <a:schemeClr val="bg1"/>
          </a:solidFill>
          <a:ln w="34925">
            <a:solidFill>
              <a:schemeClr val="tx2">
                <a:lumMod val="60000"/>
                <a:lumOff val="40000"/>
              </a:schemeClr>
            </a:solidFill>
          </a:ln>
        </p:spPr>
        <p:txBody>
          <a:bodyPr wrap="none" rtlCol="0">
            <a:spAutoFit/>
          </a:bodyPr>
          <a:lstStyle/>
          <a:p>
            <a:pPr defTabSz="457200"/>
            <a:r>
              <a:rPr lang="en-US" dirty="0">
                <a:solidFill>
                  <a:prstClr val="black"/>
                </a:solidFill>
              </a:rPr>
              <a:t>* Object function calls</a:t>
            </a:r>
            <a:endParaRPr lang="en-US" dirty="0">
              <a:solidFill>
                <a:prstClr val="black"/>
              </a:solidFill>
            </a:endParaRPr>
          </a:p>
        </p:txBody>
      </p:sp>
    </p:spTree>
    <p:extLst>
      <p:ext uri="{BB962C8B-B14F-4D97-AF65-F5344CB8AC3E}">
        <p14:creationId xmlns:p14="http://schemas.microsoft.com/office/powerpoint/2010/main" val="2264782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75573" y="1415441"/>
            <a:ext cx="2872635" cy="475989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err="1">
                <a:solidFill>
                  <a:srgbClr val="000000"/>
                </a:solidFill>
              </a:rPr>
              <a:t>GridDynSimulation</a:t>
            </a:r>
            <a:endParaRPr lang="en-US" sz="1600" dirty="0">
              <a:solidFill>
                <a:srgbClr val="000000"/>
              </a:solidFill>
            </a:endParaRPr>
          </a:p>
        </p:txBody>
      </p:sp>
      <p:sp>
        <p:nvSpPr>
          <p:cNvPr id="3" name="Title 2"/>
          <p:cNvSpPr>
            <a:spLocks noGrp="1"/>
          </p:cNvSpPr>
          <p:nvPr>
            <p:ph type="title"/>
          </p:nvPr>
        </p:nvSpPr>
        <p:spPr/>
        <p:txBody>
          <a:bodyPr/>
          <a:lstStyle/>
          <a:p>
            <a:r>
              <a:rPr lang="en-US" dirty="0" smtClean="0"/>
              <a:t>The solve Call (for DAE)</a:t>
            </a:r>
            <a:endParaRPr lang="en-US" dirty="0"/>
          </a:p>
        </p:txBody>
      </p:sp>
      <p:sp>
        <p:nvSpPr>
          <p:cNvPr id="4" name="Rectangle 3"/>
          <p:cNvSpPr/>
          <p:nvPr/>
        </p:nvSpPr>
        <p:spPr bwMode="auto">
          <a:xfrm>
            <a:off x="897699" y="1749466"/>
            <a:ext cx="167013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dyanmicDAE</a:t>
            </a:r>
            <a:endParaRPr lang="en-US" sz="1600" dirty="0">
              <a:solidFill>
                <a:srgbClr val="000000"/>
              </a:solidFill>
            </a:endParaRPr>
          </a:p>
        </p:txBody>
      </p:sp>
      <p:sp>
        <p:nvSpPr>
          <p:cNvPr id="6" name="Rectangle 5"/>
          <p:cNvSpPr/>
          <p:nvPr/>
        </p:nvSpPr>
        <p:spPr bwMode="auto">
          <a:xfrm>
            <a:off x="3471796" y="1415438"/>
            <a:ext cx="1670137" cy="475989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err="1">
                <a:solidFill>
                  <a:srgbClr val="000000"/>
                </a:solidFill>
              </a:rPr>
              <a:t>SolverInterface</a:t>
            </a:r>
            <a:endParaRPr lang="en-US" sz="1600" dirty="0">
              <a:solidFill>
                <a:srgbClr val="000000"/>
              </a:solidFill>
            </a:endParaRPr>
          </a:p>
        </p:txBody>
      </p:sp>
      <p:sp>
        <p:nvSpPr>
          <p:cNvPr id="7" name="Rectangle 6"/>
          <p:cNvSpPr/>
          <p:nvPr/>
        </p:nvSpPr>
        <p:spPr bwMode="auto">
          <a:xfrm>
            <a:off x="5482226" y="1415440"/>
            <a:ext cx="1670137" cy="475989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a:solidFill>
                  <a:srgbClr val="000000"/>
                </a:solidFill>
              </a:rPr>
              <a:t>Sundials</a:t>
            </a:r>
            <a:endParaRPr lang="en-US" sz="1600" dirty="0">
              <a:solidFill>
                <a:srgbClr val="000000"/>
              </a:solidFill>
            </a:endParaRPr>
          </a:p>
        </p:txBody>
      </p:sp>
      <p:sp>
        <p:nvSpPr>
          <p:cNvPr id="8" name="Rectangle 7"/>
          <p:cNvSpPr/>
          <p:nvPr/>
        </p:nvSpPr>
        <p:spPr bwMode="auto">
          <a:xfrm>
            <a:off x="7728559" y="1415439"/>
            <a:ext cx="889349" cy="475989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lgn="ctr" defTabSz="457200">
              <a:spcBef>
                <a:spcPct val="0"/>
              </a:spcBef>
            </a:pPr>
            <a:r>
              <a:rPr lang="en-US" sz="1600" dirty="0">
                <a:solidFill>
                  <a:srgbClr val="000000"/>
                </a:solidFill>
              </a:rPr>
              <a:t>KLU</a:t>
            </a:r>
            <a:endParaRPr lang="en-US" sz="1600" dirty="0">
              <a:solidFill>
                <a:srgbClr val="000000"/>
              </a:solidFill>
            </a:endParaRPr>
          </a:p>
        </p:txBody>
      </p:sp>
      <p:sp>
        <p:nvSpPr>
          <p:cNvPr id="9" name="Rectangle 8"/>
          <p:cNvSpPr/>
          <p:nvPr/>
        </p:nvSpPr>
        <p:spPr bwMode="auto">
          <a:xfrm>
            <a:off x="3666996" y="2200404"/>
            <a:ext cx="128391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solve</a:t>
            </a:r>
            <a:endParaRPr lang="en-US" sz="1600" dirty="0">
              <a:solidFill>
                <a:srgbClr val="000000"/>
              </a:solidFill>
            </a:endParaRPr>
          </a:p>
        </p:txBody>
      </p:sp>
      <p:sp>
        <p:nvSpPr>
          <p:cNvPr id="10" name="Rectangle 9"/>
          <p:cNvSpPr/>
          <p:nvPr/>
        </p:nvSpPr>
        <p:spPr bwMode="auto">
          <a:xfrm>
            <a:off x="5675335" y="2112721"/>
            <a:ext cx="1283917" cy="331522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IDA</a:t>
            </a:r>
            <a:endParaRPr lang="en-US" sz="1600" dirty="0">
              <a:solidFill>
                <a:srgbClr val="000000"/>
              </a:solidFill>
            </a:endParaRPr>
          </a:p>
        </p:txBody>
      </p:sp>
      <p:sp>
        <p:nvSpPr>
          <p:cNvPr id="11" name="Rectangle 10"/>
          <p:cNvSpPr/>
          <p:nvPr/>
        </p:nvSpPr>
        <p:spPr bwMode="auto">
          <a:xfrm>
            <a:off x="935277" y="2621070"/>
            <a:ext cx="1866377" cy="41962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ResidualFunction</a:t>
            </a:r>
            <a:endParaRPr lang="en-US" sz="1600" dirty="0">
              <a:solidFill>
                <a:srgbClr val="000000"/>
              </a:solidFill>
            </a:endParaRPr>
          </a:p>
        </p:txBody>
      </p:sp>
      <p:sp>
        <p:nvSpPr>
          <p:cNvPr id="12" name="Rectangle 11"/>
          <p:cNvSpPr/>
          <p:nvPr/>
        </p:nvSpPr>
        <p:spPr bwMode="auto">
          <a:xfrm>
            <a:off x="772439" y="3650711"/>
            <a:ext cx="1895606" cy="374319"/>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JacobianFunction</a:t>
            </a:r>
            <a:endParaRPr lang="en-US" sz="1600" dirty="0">
              <a:solidFill>
                <a:srgbClr val="000000"/>
              </a:solidFill>
            </a:endParaRPr>
          </a:p>
        </p:txBody>
      </p:sp>
      <p:sp>
        <p:nvSpPr>
          <p:cNvPr id="13" name="Rectangle 12"/>
          <p:cNvSpPr/>
          <p:nvPr/>
        </p:nvSpPr>
        <p:spPr bwMode="auto">
          <a:xfrm>
            <a:off x="448848" y="4123149"/>
            <a:ext cx="1954061" cy="432149"/>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JacobianElements</a:t>
            </a:r>
            <a:r>
              <a:rPr lang="en-US" sz="1600" dirty="0">
                <a:solidFill>
                  <a:srgbClr val="000000"/>
                </a:solidFill>
              </a:rPr>
              <a:t>*</a:t>
            </a:r>
            <a:endParaRPr lang="en-US" sz="1600" dirty="0">
              <a:solidFill>
                <a:srgbClr val="000000"/>
              </a:solidFill>
            </a:endParaRPr>
          </a:p>
        </p:txBody>
      </p:sp>
      <p:sp>
        <p:nvSpPr>
          <p:cNvPr id="14" name="Rectangle 13"/>
          <p:cNvSpPr/>
          <p:nvPr/>
        </p:nvSpPr>
        <p:spPr bwMode="auto">
          <a:xfrm>
            <a:off x="448848" y="3103318"/>
            <a:ext cx="1847590" cy="356998"/>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Residual*</a:t>
            </a:r>
            <a:endParaRPr lang="en-US" sz="1600" dirty="0">
              <a:solidFill>
                <a:srgbClr val="000000"/>
              </a:solidFill>
            </a:endParaRPr>
          </a:p>
        </p:txBody>
      </p:sp>
      <p:sp>
        <p:nvSpPr>
          <p:cNvPr id="15" name="Rectangle 14"/>
          <p:cNvSpPr/>
          <p:nvPr/>
        </p:nvSpPr>
        <p:spPr bwMode="auto">
          <a:xfrm>
            <a:off x="3664907" y="3281818"/>
            <a:ext cx="128391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Function</a:t>
            </a:r>
          </a:p>
          <a:p>
            <a:pPr algn="ctr" defTabSz="457200">
              <a:spcBef>
                <a:spcPct val="0"/>
              </a:spcBef>
            </a:pPr>
            <a:r>
              <a:rPr lang="en-US" sz="1600" dirty="0">
                <a:solidFill>
                  <a:srgbClr val="000000"/>
                </a:solidFill>
              </a:rPr>
              <a:t>Evaluation</a:t>
            </a:r>
            <a:endParaRPr lang="en-US" sz="1600" dirty="0">
              <a:solidFill>
                <a:srgbClr val="000000"/>
              </a:solidFill>
            </a:endParaRPr>
          </a:p>
        </p:txBody>
      </p:sp>
      <p:sp>
        <p:nvSpPr>
          <p:cNvPr id="16" name="Rectangle 15"/>
          <p:cNvSpPr/>
          <p:nvPr/>
        </p:nvSpPr>
        <p:spPr bwMode="auto">
          <a:xfrm>
            <a:off x="3664905" y="4329829"/>
            <a:ext cx="128391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Jacobian</a:t>
            </a:r>
          </a:p>
          <a:p>
            <a:pPr algn="ctr" defTabSz="457200">
              <a:spcBef>
                <a:spcPct val="0"/>
              </a:spcBef>
            </a:pPr>
            <a:r>
              <a:rPr lang="en-US" sz="1600" dirty="0">
                <a:solidFill>
                  <a:srgbClr val="000000"/>
                </a:solidFill>
              </a:rPr>
              <a:t>Evaluation</a:t>
            </a:r>
            <a:endParaRPr lang="en-US" sz="1600" dirty="0">
              <a:solidFill>
                <a:srgbClr val="000000"/>
              </a:solidFill>
            </a:endParaRPr>
          </a:p>
        </p:txBody>
      </p:sp>
      <p:cxnSp>
        <p:nvCxnSpPr>
          <p:cNvPr id="18" name="Straight Arrow Connector 17"/>
          <p:cNvCxnSpPr>
            <a:stCxn id="4" idx="3"/>
            <a:endCxn id="9" idx="1"/>
          </p:cNvCxnSpPr>
          <p:nvPr/>
        </p:nvCxnSpPr>
        <p:spPr>
          <a:xfrm>
            <a:off x="2567836" y="2064705"/>
            <a:ext cx="1099160" cy="450938"/>
          </a:xfrm>
          <a:prstGeom prst="straightConnector1">
            <a:avLst/>
          </a:prstGeom>
          <a:ln w="28575" cmpd="sng">
            <a:solidFill>
              <a:schemeClr val="accent1">
                <a:lumMod val="7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1" idx="3"/>
            <a:endCxn id="15" idx="1"/>
          </p:cNvCxnSpPr>
          <p:nvPr/>
        </p:nvCxnSpPr>
        <p:spPr>
          <a:xfrm>
            <a:off x="2801654" y="2830881"/>
            <a:ext cx="863253" cy="766176"/>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948822" y="2528170"/>
            <a:ext cx="726513" cy="356992"/>
          </a:xfrm>
          <a:prstGeom prst="straightConnector1">
            <a:avLst/>
          </a:prstGeom>
          <a:ln w="28575" cmpd="sng">
            <a:solidFill>
              <a:schemeClr val="accent1">
                <a:lumMod val="7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5" name="Left-Right Arrow 24"/>
          <p:cNvSpPr/>
          <p:nvPr/>
        </p:nvSpPr>
        <p:spPr bwMode="auto">
          <a:xfrm>
            <a:off x="7152363" y="3460316"/>
            <a:ext cx="576196" cy="380790"/>
          </a:xfrm>
          <a:prstGeom prst="lef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cxnSp>
        <p:nvCxnSpPr>
          <p:cNvPr id="26" name="Straight Arrow Connector 25"/>
          <p:cNvCxnSpPr/>
          <p:nvPr/>
        </p:nvCxnSpPr>
        <p:spPr>
          <a:xfrm flipV="1">
            <a:off x="4950913" y="3536515"/>
            <a:ext cx="724422" cy="80375"/>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948821" y="4091836"/>
            <a:ext cx="726514" cy="553231"/>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0" name="Up-Down Arrow 29"/>
          <p:cNvSpPr/>
          <p:nvPr/>
        </p:nvSpPr>
        <p:spPr bwMode="auto">
          <a:xfrm>
            <a:off x="1649262" y="2911255"/>
            <a:ext cx="175364" cy="258871"/>
          </a:xfrm>
          <a:prstGeom prst="up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sp>
        <p:nvSpPr>
          <p:cNvPr id="31" name="Up-Down Arrow 30"/>
          <p:cNvSpPr/>
          <p:nvPr/>
        </p:nvSpPr>
        <p:spPr bwMode="auto">
          <a:xfrm>
            <a:off x="1816276" y="3912295"/>
            <a:ext cx="175364" cy="258871"/>
          </a:xfrm>
          <a:prstGeom prst="up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cxnSp>
        <p:nvCxnSpPr>
          <p:cNvPr id="32" name="Straight Arrow Connector 31"/>
          <p:cNvCxnSpPr>
            <a:endCxn id="16" idx="1"/>
          </p:cNvCxnSpPr>
          <p:nvPr/>
        </p:nvCxnSpPr>
        <p:spPr>
          <a:xfrm>
            <a:off x="2653429" y="3867407"/>
            <a:ext cx="1011476" cy="777661"/>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3663861" y="5254668"/>
            <a:ext cx="1283917" cy="6304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a:solidFill>
                  <a:srgbClr val="000000"/>
                </a:solidFill>
              </a:rPr>
              <a:t>Root</a:t>
            </a:r>
          </a:p>
          <a:p>
            <a:pPr algn="ctr" defTabSz="457200">
              <a:spcBef>
                <a:spcPct val="0"/>
              </a:spcBef>
            </a:pPr>
            <a:r>
              <a:rPr lang="en-US" sz="1600" dirty="0">
                <a:solidFill>
                  <a:srgbClr val="000000"/>
                </a:solidFill>
              </a:rPr>
              <a:t>Evaluation</a:t>
            </a:r>
            <a:endParaRPr lang="en-US" sz="1600" dirty="0">
              <a:solidFill>
                <a:srgbClr val="000000"/>
              </a:solidFill>
            </a:endParaRPr>
          </a:p>
        </p:txBody>
      </p:sp>
      <p:cxnSp>
        <p:nvCxnSpPr>
          <p:cNvPr id="33" name="Straight Arrow Connector 32"/>
          <p:cNvCxnSpPr/>
          <p:nvPr/>
        </p:nvCxnSpPr>
        <p:spPr>
          <a:xfrm flipV="1">
            <a:off x="4947778" y="5016675"/>
            <a:ext cx="726514" cy="553231"/>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bwMode="auto">
          <a:xfrm>
            <a:off x="672230" y="4918971"/>
            <a:ext cx="2031303" cy="374319"/>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rootFindingFunction</a:t>
            </a:r>
            <a:endParaRPr lang="en-US" sz="1600" dirty="0">
              <a:solidFill>
                <a:srgbClr val="000000"/>
              </a:solidFill>
            </a:endParaRPr>
          </a:p>
        </p:txBody>
      </p:sp>
      <p:sp>
        <p:nvSpPr>
          <p:cNvPr id="35" name="Rectangle 34"/>
          <p:cNvSpPr/>
          <p:nvPr/>
        </p:nvSpPr>
        <p:spPr bwMode="auto">
          <a:xfrm>
            <a:off x="484337" y="5391409"/>
            <a:ext cx="1954061" cy="432149"/>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defTabSz="457200">
              <a:spcBef>
                <a:spcPct val="0"/>
              </a:spcBef>
            </a:pPr>
            <a:r>
              <a:rPr lang="en-US" sz="1600" dirty="0" err="1">
                <a:solidFill>
                  <a:srgbClr val="000000"/>
                </a:solidFill>
              </a:rPr>
              <a:t>rootTest</a:t>
            </a:r>
            <a:r>
              <a:rPr lang="en-US" sz="1600" dirty="0">
                <a:solidFill>
                  <a:srgbClr val="000000"/>
                </a:solidFill>
              </a:rPr>
              <a:t>*</a:t>
            </a:r>
            <a:endParaRPr lang="en-US" sz="1600" dirty="0">
              <a:solidFill>
                <a:srgbClr val="000000"/>
              </a:solidFill>
            </a:endParaRPr>
          </a:p>
        </p:txBody>
      </p:sp>
      <p:sp>
        <p:nvSpPr>
          <p:cNvPr id="36" name="Up-Down Arrow 35"/>
          <p:cNvSpPr/>
          <p:nvPr/>
        </p:nvSpPr>
        <p:spPr bwMode="auto">
          <a:xfrm>
            <a:off x="1851765" y="5180555"/>
            <a:ext cx="175364" cy="258871"/>
          </a:xfrm>
          <a:prstGeom prst="up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defTabSz="457200">
              <a:spcBef>
                <a:spcPct val="0"/>
              </a:spcBef>
            </a:pPr>
            <a:endParaRPr lang="en-US" sz="1600" dirty="0">
              <a:solidFill>
                <a:srgbClr val="000000"/>
              </a:solidFill>
            </a:endParaRPr>
          </a:p>
        </p:txBody>
      </p:sp>
      <p:cxnSp>
        <p:nvCxnSpPr>
          <p:cNvPr id="37" name="Straight Arrow Connector 36"/>
          <p:cNvCxnSpPr/>
          <p:nvPr/>
        </p:nvCxnSpPr>
        <p:spPr>
          <a:xfrm>
            <a:off x="2703533" y="5073041"/>
            <a:ext cx="963463" cy="534442"/>
          </a:xfrm>
          <a:prstGeom prst="straightConnector1">
            <a:avLst/>
          </a:prstGeom>
          <a:ln w="28575" cmpd="sng">
            <a:solidFill>
              <a:schemeClr val="accent1">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97699" y="6079296"/>
            <a:ext cx="2403222" cy="369332"/>
          </a:xfrm>
          <a:prstGeom prst="rect">
            <a:avLst/>
          </a:prstGeom>
          <a:solidFill>
            <a:schemeClr val="bg1"/>
          </a:solidFill>
          <a:ln w="34925">
            <a:solidFill>
              <a:schemeClr val="tx2">
                <a:lumMod val="60000"/>
                <a:lumOff val="40000"/>
              </a:schemeClr>
            </a:solidFill>
          </a:ln>
        </p:spPr>
        <p:txBody>
          <a:bodyPr wrap="none" rtlCol="0">
            <a:spAutoFit/>
          </a:bodyPr>
          <a:lstStyle/>
          <a:p>
            <a:pPr defTabSz="457200"/>
            <a:r>
              <a:rPr lang="en-US" dirty="0">
                <a:solidFill>
                  <a:prstClr val="black"/>
                </a:solidFill>
              </a:rPr>
              <a:t>* Object function calls</a:t>
            </a:r>
            <a:endParaRPr lang="en-US" dirty="0">
              <a:solidFill>
                <a:prstClr val="black"/>
              </a:solidFill>
            </a:endParaRPr>
          </a:p>
        </p:txBody>
      </p:sp>
    </p:spTree>
    <p:extLst>
      <p:ext uri="{BB962C8B-B14F-4D97-AF65-F5344CB8AC3E}">
        <p14:creationId xmlns:p14="http://schemas.microsoft.com/office/powerpoint/2010/main" val="2219313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70984334"/>
              </p:ext>
            </p:extLst>
          </p:nvPr>
        </p:nvGraphicFramePr>
        <p:xfrm>
          <a:off x="457200" y="1441450"/>
          <a:ext cx="82296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err="1" smtClean="0"/>
              <a:t>gridCoreObject</a:t>
            </a:r>
            <a:r>
              <a:rPr lang="en-US" dirty="0" smtClean="0"/>
              <a:t> Interface</a:t>
            </a:r>
            <a:endParaRPr lang="en-US" dirty="0"/>
          </a:p>
        </p:txBody>
      </p:sp>
      <p:sp>
        <p:nvSpPr>
          <p:cNvPr id="5" name="TextBox 4"/>
          <p:cNvSpPr txBox="1"/>
          <p:nvPr/>
        </p:nvSpPr>
        <p:spPr>
          <a:xfrm>
            <a:off x="3824614" y="2884211"/>
            <a:ext cx="4865434" cy="369332"/>
          </a:xfrm>
          <a:prstGeom prst="rect">
            <a:avLst/>
          </a:prstGeom>
          <a:noFill/>
        </p:spPr>
        <p:txBody>
          <a:bodyPr wrap="none" rtlCol="0">
            <a:spAutoFit/>
          </a:bodyPr>
          <a:lstStyle/>
          <a:p>
            <a:pPr defTabSz="457200"/>
            <a:r>
              <a:rPr lang="en-US" b="1" dirty="0">
                <a:solidFill>
                  <a:prstClr val="black"/>
                </a:solidFill>
              </a:rPr>
              <a:t>Bold is not fully implemented in all objects</a:t>
            </a:r>
            <a:endParaRPr lang="en-US" b="1" dirty="0">
              <a:solidFill>
                <a:prstClr val="black"/>
              </a:solidFill>
            </a:endParaRPr>
          </a:p>
        </p:txBody>
      </p:sp>
    </p:spTree>
    <p:extLst>
      <p:ext uri="{BB962C8B-B14F-4D97-AF65-F5344CB8AC3E}">
        <p14:creationId xmlns:p14="http://schemas.microsoft.com/office/powerpoint/2010/main" val="421314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GridObject</a:t>
            </a:r>
            <a:endParaRPr lang="en-US" dirty="0"/>
          </a:p>
        </p:txBody>
      </p:sp>
      <p:pic>
        <p:nvPicPr>
          <p:cNvPr id="4098" name="Picture 2" descr="C:\Users\top1\Documents\codeProjects\transmission\docs\html\classgridObj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70485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0883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8.28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1732</Words>
  <Application>Microsoft Office PowerPoint</Application>
  <PresentationFormat>On-screen Show (4:3)</PresentationFormat>
  <Paragraphs>331</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2015_PPT_UNC_V8.28 (1)</vt:lpstr>
      <vt:lpstr>Objects in GridDyn</vt:lpstr>
      <vt:lpstr>Outline</vt:lpstr>
      <vt:lpstr>Execution Flow: powerflow</vt:lpstr>
      <vt:lpstr>Execution Flow: dynamic calculation</vt:lpstr>
      <vt:lpstr>The solve Call</vt:lpstr>
      <vt:lpstr>The solve Call (for powerflow)</vt:lpstr>
      <vt:lpstr>The solve Call (for DAE)</vt:lpstr>
      <vt:lpstr>gridCoreObject Interface</vt:lpstr>
      <vt:lpstr>Code: GridObject</vt:lpstr>
      <vt:lpstr>Grid Object Interface</vt:lpstr>
      <vt:lpstr>Grid Primary Interface</vt:lpstr>
      <vt:lpstr>GridPrimary Notes</vt:lpstr>
      <vt:lpstr>GridSecondary, and GridSubModel</vt:lpstr>
      <vt:lpstr>Closer look at a function Call</vt:lpstr>
      <vt:lpstr>The Calculation Functions</vt:lpstr>
      <vt:lpstr>Calculation Functions</vt:lpstr>
      <vt:lpstr>Bus object</vt:lpstr>
      <vt:lpstr>Bus Object</vt:lpstr>
      <vt:lpstr>Link Object</vt:lpstr>
      <vt:lpstr>GridRelay</vt:lpstr>
      <vt:lpstr>GridRelay</vt:lpstr>
      <vt:lpstr>GridRelay</vt:lpstr>
      <vt:lpstr>GridArea</vt:lpstr>
      <vt:lpstr>GridLoad</vt:lpstr>
      <vt:lpstr>GridDynGenerator</vt:lpstr>
      <vt:lpstr>GridDynGenerator</vt:lpstr>
      <vt:lpstr>Other objects</vt:lpstr>
    </vt:vector>
  </TitlesOfParts>
  <Company>LLNL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in GridDyn</dc:title>
  <dc:creator>Top, Philip L.</dc:creator>
  <cp:lastModifiedBy>Top, Philip L.</cp:lastModifiedBy>
  <cp:revision>1</cp:revision>
  <dcterms:created xsi:type="dcterms:W3CDTF">2016-08-12T05:47:52Z</dcterms:created>
  <dcterms:modified xsi:type="dcterms:W3CDTF">2016-08-12T05:48:10Z</dcterms:modified>
</cp:coreProperties>
</file>