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8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01E30-81BA-4F40-8D49-84D68C6AE71B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E8485-EDF0-44BF-B864-170B0A9BF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  <a:r>
              <a:rPr lang="en-US" baseline="0" dirty="0" smtClean="0"/>
              <a:t> through v6 should be reversed   V6 shows the most speedup.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is wall</a:t>
            </a:r>
            <a:r>
              <a:rPr lang="en-US" baseline="0" dirty="0" smtClean="0"/>
              <a:t> time elapsed from call to solve function to 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4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couple</a:t>
            </a:r>
            <a:r>
              <a:rPr lang="en-US" baseline="0" dirty="0" smtClean="0"/>
              <a:t> things really stand out.</a:t>
            </a:r>
          </a:p>
          <a:p>
            <a:r>
              <a:rPr lang="en-US" baseline="0" dirty="0" smtClean="0"/>
              <a:t>1).  The time spent in loading the simulation from XML is more than the single power flow time until around 50K busses ( I haven’t spent much time speeding this up)</a:t>
            </a:r>
          </a:p>
          <a:p>
            <a:r>
              <a:rPr lang="en-US" baseline="0" dirty="0" smtClean="0"/>
              <a:t>2).  The time in KINSOL is where the time growth using higher and higher percentages of the total simulation time.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8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Red/Green are in </a:t>
            </a:r>
            <a:r>
              <a:rPr lang="en-US" dirty="0" err="1" smtClean="0"/>
              <a:t>Griddyn</a:t>
            </a:r>
            <a:r>
              <a:rPr lang="en-US" baseline="0" dirty="0" smtClean="0"/>
              <a:t> code</a:t>
            </a:r>
          </a:p>
          <a:p>
            <a:r>
              <a:rPr lang="en-US" baseline="0" dirty="0" smtClean="0"/>
              <a:t>Blue in Sundials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4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378" y="6316956"/>
            <a:ext cx="9144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57200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3574553"/>
            <a:ext cx="9143245" cy="274297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565126"/>
            <a:ext cx="82296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024863"/>
            <a:ext cx="5629274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3096715"/>
            <a:ext cx="4572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 smtClean="0"/>
              <a:t>Authors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85" y="6416000"/>
            <a:ext cx="4503614" cy="4355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Aft>
                <a:spcPts val="300"/>
              </a:spcAft>
            </a:pPr>
            <a:r>
              <a:rPr lang="en-US" sz="800" dirty="0">
                <a:solidFill>
                  <a:prstClr val="white"/>
                </a:solidFill>
                <a:cs typeface="Arial"/>
              </a:rPr>
              <a:t>LLNL-PRES-700053</a:t>
            </a:r>
          </a:p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700" dirty="0">
                <a:solidFill>
                  <a:prstClr val="white"/>
                </a:solidFill>
                <a:cs typeface="Arial"/>
              </a:rPr>
              <a:t>This work was performed under the auspices of the U.S. Department of Energy by Lawrence Livermore National Laboratory under contract DE-AC52-07NA27344. Lawrence Livermore National Security, LLC</a:t>
            </a:r>
            <a:endParaRPr lang="en-US" sz="7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7061" y="6446832"/>
            <a:ext cx="1865206" cy="314676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457200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1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CB9428C-5E4A-435A-B98D-1751A251CFF6}" type="datetimeFigureOut">
              <a:rPr lang="en-US">
                <a:solidFill>
                  <a:prstClr val="black"/>
                </a:solidFill>
              </a:rPr>
              <a:pPr defTabSz="457200"/>
              <a:t>8/11/2016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0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CB9428C-5E4A-435A-B98D-1751A251CFF6}" type="datetimeFigureOut">
              <a:rPr lang="en-US">
                <a:solidFill>
                  <a:prstClr val="black"/>
                </a:solidFill>
              </a:rPr>
              <a:pPr defTabSz="457200"/>
              <a:t>8/11/2016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164D7F6-50A4-4410-A636-0ED203BA7B0B}" type="slidenum">
              <a:rPr lang="en-US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1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953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19507"/>
            <a:ext cx="82296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09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59189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198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422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7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2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22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24"/>
            <a:ext cx="82296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953" y="6698646"/>
            <a:ext cx="87387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defTabSz="457200"/>
            <a:r>
              <a:rPr lang="en-US" sz="600" dirty="0">
                <a:solidFill>
                  <a:prstClr val="black"/>
                </a:solidFill>
                <a:cs typeface="Arial"/>
              </a:rPr>
              <a:t>LLNL-PRES-700053</a:t>
            </a: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3" y="6403252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algn="r" defTabSz="457200">
              <a:defRPr/>
            </a:pPr>
            <a:fld id="{EAD690BD-BADF-4FBD-97E7-557E707EBBB2}" type="slidenum">
              <a:rPr lang="en-US" sz="10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defTabSz="457200">
                <a:defRPr/>
              </a:pPr>
              <a:t>‹#›</a:t>
            </a:fld>
            <a:endParaRPr lang="en-US" sz="10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6059" y="1267155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NNSA_trans.png"/>
          <p:cNvPicPr>
            <a:picLocks noChangeAspect="1"/>
          </p:cNvPicPr>
          <p:nvPr/>
        </p:nvPicPr>
        <p:blipFill>
          <a:blip r:embed="rId14" cstate="print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8" y="6449398"/>
            <a:ext cx="1012806" cy="390396"/>
          </a:xfrm>
          <a:prstGeom prst="rect">
            <a:avLst/>
          </a:prstGeom>
        </p:spPr>
      </p:pic>
      <p:pic>
        <p:nvPicPr>
          <p:cNvPr id="17" name="Picture 16" descr="lab_icon_text_no_background_rgb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8" y="6496327"/>
            <a:ext cx="2731791" cy="27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6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Performance in </a:t>
            </a:r>
            <a:r>
              <a:rPr lang="en-US" dirty="0" err="1"/>
              <a:t>Griddyn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8738" indent="-1588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GridDyn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Documents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Philip Top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92103" y="3640568"/>
            <a:ext cx="3278508" cy="397500"/>
          </a:xfrm>
          <a:prstGeom prst="rect">
            <a:avLst/>
          </a:prstGeom>
        </p:spPr>
        <p:txBody>
          <a:bodyPr vert="horz" lIns="0" tIns="91440" rIns="0" rtlCol="0" anchor="ctr" anchorCtr="0">
            <a:noAutofit/>
          </a:bodyPr>
          <a:lstStyle/>
          <a:p>
            <a:pPr defTabSz="457200">
              <a:lnSpc>
                <a:spcPct val="80000"/>
              </a:lnSpc>
            </a:pPr>
            <a:endParaRPr lang="en-US" sz="1600" dirty="0">
              <a:solidFill>
                <a:prstClr val="black"/>
              </a:solidFill>
              <a:cs typeface="Lucida Handwriting"/>
            </a:endParaRPr>
          </a:p>
        </p:txBody>
      </p:sp>
    </p:spTree>
    <p:extLst>
      <p:ext uri="{BB962C8B-B14F-4D97-AF65-F5344CB8AC3E}">
        <p14:creationId xmlns:p14="http://schemas.microsoft.com/office/powerpoint/2010/main" val="23386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ArrayData</a:t>
            </a:r>
            <a:r>
              <a:rPr lang="en-US" dirty="0" smtClean="0"/>
              <a:t>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used in </a:t>
            </a:r>
            <a:r>
              <a:rPr lang="en-US" dirty="0" err="1" smtClean="0"/>
              <a:t>jacobian</a:t>
            </a:r>
            <a:r>
              <a:rPr lang="en-US" dirty="0" smtClean="0"/>
              <a:t> related functions to store the sparse </a:t>
            </a:r>
            <a:r>
              <a:rPr lang="en-US" dirty="0" err="1" smtClean="0"/>
              <a:t>jacobian</a:t>
            </a:r>
            <a:r>
              <a:rPr lang="en-US" dirty="0" smtClean="0"/>
              <a:t> array</a:t>
            </a:r>
          </a:p>
          <a:p>
            <a:r>
              <a:rPr lang="en-US" dirty="0" smtClean="0"/>
              <a:t>Main methods used in </a:t>
            </a:r>
            <a:r>
              <a:rPr lang="en-US" dirty="0" err="1" smtClean="0"/>
              <a:t>griddyn</a:t>
            </a:r>
            <a:r>
              <a:rPr lang="en-US" dirty="0" smtClean="0"/>
              <a:t> are </a:t>
            </a:r>
          </a:p>
          <a:p>
            <a:pPr lvl="1"/>
            <a:r>
              <a:rPr lang="en-US" dirty="0" smtClean="0"/>
              <a:t>assign(</a:t>
            </a:r>
            <a:r>
              <a:rPr lang="en-US" dirty="0" err="1" smtClean="0"/>
              <a:t>row,col</a:t>
            </a:r>
            <a:r>
              <a:rPr lang="en-US" dirty="0" smtClean="0"/>
              <a:t>,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assignCheck</a:t>
            </a:r>
            <a:r>
              <a:rPr lang="en-US" dirty="0" smtClean="0"/>
              <a:t>(</a:t>
            </a:r>
            <a:r>
              <a:rPr lang="en-US" dirty="0" err="1" smtClean="0"/>
              <a:t>row,col,val</a:t>
            </a:r>
            <a:r>
              <a:rPr lang="en-US" dirty="0" smtClean="0"/>
              <a:t>) has additional logic to check the row and column to make sure they are valid and not add them if they are not</a:t>
            </a:r>
          </a:p>
          <a:p>
            <a:r>
              <a:rPr lang="en-US" dirty="0" smtClean="0"/>
              <a:t>Designed for building a </a:t>
            </a:r>
            <a:r>
              <a:rPr lang="en-US" dirty="0" err="1" smtClean="0"/>
              <a:t>jacobian</a:t>
            </a:r>
            <a:r>
              <a:rPr lang="en-US" dirty="0" smtClean="0"/>
              <a:t> out of individual components in random order</a:t>
            </a:r>
          </a:p>
          <a:p>
            <a:pPr lvl="1"/>
            <a:r>
              <a:rPr lang="en-US" dirty="0" smtClean="0"/>
              <a:t>Elements are summed not replaced</a:t>
            </a:r>
          </a:p>
          <a:p>
            <a:pPr lvl="1"/>
            <a:r>
              <a:rPr lang="en-US" dirty="0" smtClean="0"/>
              <a:t>So structure must be cleared before start of operation</a:t>
            </a:r>
          </a:p>
          <a:p>
            <a:r>
              <a:rPr lang="en-US" dirty="0" smtClean="0"/>
              <a:t>In the structure used in </a:t>
            </a:r>
            <a:r>
              <a:rPr lang="en-US" dirty="0" err="1" smtClean="0"/>
              <a:t>Griddyn</a:t>
            </a:r>
            <a:r>
              <a:rPr lang="en-US" dirty="0" smtClean="0"/>
              <a:t> the row and col are not necessarily unique</a:t>
            </a:r>
          </a:p>
          <a:p>
            <a:pPr lvl="1"/>
            <a:r>
              <a:rPr lang="en-US" dirty="0" smtClean="0"/>
              <a:t>So they are sorted and compacted before reading and loading into the sundials specific structure</a:t>
            </a:r>
          </a:p>
          <a:p>
            <a:pPr lvl="1"/>
            <a:r>
              <a:rPr lang="en-US" dirty="0" smtClean="0"/>
              <a:t>Previous version used a tuple for storing in a vector</a:t>
            </a:r>
          </a:p>
          <a:p>
            <a:pPr lvl="1"/>
            <a:r>
              <a:rPr lang="en-US" dirty="0" smtClean="0"/>
              <a:t>Assign operation very fast</a:t>
            </a:r>
          </a:p>
          <a:p>
            <a:pPr lvl="1"/>
            <a:r>
              <a:rPr lang="en-US" dirty="0" smtClean="0"/>
              <a:t>Sort was the slow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Efforts to speed up </a:t>
            </a:r>
            <a:r>
              <a:rPr lang="en-US" dirty="0" err="1" smtClean="0"/>
              <a:t>arrayData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sort algorithms (all worse)</a:t>
            </a:r>
          </a:p>
          <a:p>
            <a:r>
              <a:rPr lang="en-US" dirty="0" smtClean="0"/>
              <a:t>Tried using the boost array classes from </a:t>
            </a:r>
            <a:r>
              <a:rPr lang="en-US" dirty="0" err="1" smtClean="0"/>
              <a:t>ublas</a:t>
            </a:r>
            <a:r>
              <a:rPr lang="en-US" dirty="0" smtClean="0"/>
              <a:t> (all slower, some substantially)</a:t>
            </a:r>
          </a:p>
          <a:p>
            <a:r>
              <a:rPr lang="en-US" dirty="0" smtClean="0"/>
              <a:t>Wrapping the Sundials sparse matrices in a </a:t>
            </a:r>
            <a:r>
              <a:rPr lang="en-US" dirty="0" err="1" smtClean="0"/>
              <a:t>ArrayData</a:t>
            </a:r>
            <a:r>
              <a:rPr lang="en-US" dirty="0" smtClean="0"/>
              <a:t> object sped it up for all but the first call- in which case the column locations were not yet defined</a:t>
            </a:r>
          </a:p>
          <a:p>
            <a:pPr lvl="1"/>
            <a:r>
              <a:rPr lang="en-US" dirty="0" smtClean="0"/>
              <a:t>Fill by going to column and doing a brute force search of the </a:t>
            </a:r>
            <a:r>
              <a:rPr lang="en-US" dirty="0" err="1" smtClean="0"/>
              <a:t>rowindex</a:t>
            </a:r>
            <a:r>
              <a:rPr lang="en-US" dirty="0" smtClean="0"/>
              <a:t> for the right row</a:t>
            </a:r>
          </a:p>
          <a:p>
            <a:pPr lvl="2"/>
            <a:r>
              <a:rPr lang="en-US" dirty="0" smtClean="0"/>
              <a:t>Tried a find algorithm to do it but the overhead of that required at least 7 elements to be faster and very few columns have 7 elements or more so that ended up being slower than a simple internal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Data current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back to using a </a:t>
            </a:r>
            <a:r>
              <a:rPr lang="en-US" dirty="0" err="1" smtClean="0"/>
              <a:t>std</a:t>
            </a:r>
            <a:r>
              <a:rPr lang="en-US" dirty="0" smtClean="0"/>
              <a:t>::vector pairs,  except packing the row and column in a single 32 bit number via </a:t>
            </a:r>
            <a:r>
              <a:rPr lang="en-US" dirty="0" err="1" smtClean="0"/>
              <a:t>bitshifting</a:t>
            </a:r>
            <a:endParaRPr lang="en-US" dirty="0" smtClean="0"/>
          </a:p>
          <a:p>
            <a:r>
              <a:rPr lang="en-US" dirty="0" smtClean="0"/>
              <a:t>So the sort is just on the first element of a pair instead of a tuple</a:t>
            </a:r>
          </a:p>
          <a:p>
            <a:pPr lvl="1"/>
            <a:r>
              <a:rPr lang="en-US" dirty="0" smtClean="0"/>
              <a:t>If we have more than 65535 states use a 64 bit number for the packing</a:t>
            </a:r>
          </a:p>
          <a:p>
            <a:r>
              <a:rPr lang="en-US" dirty="0" smtClean="0"/>
              <a:t>Then split the storage into 2</a:t>
            </a:r>
            <a:r>
              <a:rPr lang="en-US" baseline="30000" dirty="0" smtClean="0"/>
              <a:t>M</a:t>
            </a:r>
            <a:r>
              <a:rPr lang="en-US" dirty="0" smtClean="0"/>
              <a:t> bins</a:t>
            </a:r>
          </a:p>
          <a:p>
            <a:pPr lvl="1"/>
            <a:r>
              <a:rPr lang="en-US" dirty="0" smtClean="0"/>
              <a:t>Sort operation is N*</a:t>
            </a:r>
            <a:r>
              <a:rPr lang="en-US" dirty="0" err="1" smtClean="0"/>
              <a:t>logN</a:t>
            </a:r>
            <a:r>
              <a:rPr lang="en-US" dirty="0" smtClean="0"/>
              <a:t>  with 2</a:t>
            </a:r>
            <a:r>
              <a:rPr lang="en-US" baseline="30000" dirty="0" smtClean="0"/>
              <a:t>M</a:t>
            </a:r>
            <a:r>
              <a:rPr lang="en-US" dirty="0" smtClean="0"/>
              <a:t> bins this becomes N*log(N/2</a:t>
            </a:r>
            <a:r>
              <a:rPr lang="en-US" baseline="30000" dirty="0" smtClean="0"/>
              <a:t>M</a:t>
            </a:r>
            <a:r>
              <a:rPr lang="en-US" dirty="0" smtClean="0"/>
              <a:t>)  at the expense of at least 2x memory and additional operations on read and write.  </a:t>
            </a:r>
          </a:p>
          <a:p>
            <a:pPr lvl="1"/>
            <a:r>
              <a:rPr lang="en-US" dirty="0" smtClean="0"/>
              <a:t>I am still tinkering with it a little</a:t>
            </a:r>
          </a:p>
          <a:p>
            <a:r>
              <a:rPr lang="en-US" dirty="0" smtClean="0"/>
              <a:t>target goal is another 20% speedup in solution time for 2k to 40k busses for serial implementation</a:t>
            </a:r>
          </a:p>
          <a:p>
            <a:pPr lvl="1"/>
            <a:r>
              <a:rPr lang="en-US" dirty="0" smtClean="0"/>
              <a:t>-but the time spent is distributed throughout many different parts of the system and many function call so there is no obvious place to speed up any more.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Wanted to get to very large test cases</a:t>
            </a:r>
          </a:p>
          <a:p>
            <a:pPr lvl="1"/>
            <a:r>
              <a:rPr lang="en-US" dirty="0" smtClean="0"/>
              <a:t>Design a set of scalable test cases that can test a wide range of bus counts</a:t>
            </a:r>
          </a:p>
          <a:p>
            <a:r>
              <a:rPr lang="en-US" dirty="0" smtClean="0"/>
              <a:t>Really push the system and see where time is being spent</a:t>
            </a:r>
          </a:p>
          <a:p>
            <a:endParaRPr lang="en-US" dirty="0"/>
          </a:p>
          <a:p>
            <a:r>
              <a:rPr lang="en-US" dirty="0" smtClean="0"/>
              <a:t>Use some of the unique capabilities in the XML readers</a:t>
            </a:r>
          </a:p>
          <a:p>
            <a:pPr lvl="1"/>
            <a:r>
              <a:rPr lang="en-US" dirty="0" smtClean="0"/>
              <a:t>Namely variable defines and Arrays so we can programmatically override definitions in the XML file and change the construction.  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test case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067" y="13716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13716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3716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985" y="2672919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653684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634449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067" y="38862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4499" y="38862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38862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90600" y="15240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667000" y="154582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648200" y="1542865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62000" y="280608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743200" y="28194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800600" y="2786849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39066" y="4044518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667000" y="406042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800600" y="4057465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752600" y="1545824"/>
            <a:ext cx="0" cy="11270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42983" y="2710649"/>
            <a:ext cx="0" cy="12310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38544" y="3886200"/>
            <a:ext cx="0" cy="11881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15918" y="1488859"/>
            <a:ext cx="0" cy="12217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67400" y="1469624"/>
            <a:ext cx="14056" cy="12032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94464" y="2612624"/>
            <a:ext cx="21454" cy="13290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74428" y="2648309"/>
            <a:ext cx="7028" cy="13333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94464" y="3908024"/>
            <a:ext cx="0" cy="11019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881456" y="3981635"/>
            <a:ext cx="5919" cy="10283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48766" y="1472953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45067" y="2775012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21267" y="394168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26267" y="1431524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1000" y="2729884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0999" y="3962400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79228" y="1456677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48400" y="2729884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48399" y="394168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89" y="1682672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30" y="1616467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63794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68" y="4152697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6617933" y="139083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94133" y="2653684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94133" y="390543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694133" y="15621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6846533" y="280608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6846533" y="40767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913333" y="1447800"/>
            <a:ext cx="0" cy="13937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27389" y="2729884"/>
            <a:ext cx="0" cy="1308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966510" y="4036009"/>
            <a:ext cx="0" cy="10124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25161" y="1475912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294333" y="2749119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0" y="914400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02853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562252" y="497223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526067" y="49530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83467" y="493376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697267" y="51054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Down Arrow 73"/>
          <p:cNvSpPr/>
          <p:nvPr/>
        </p:nvSpPr>
        <p:spPr>
          <a:xfrm>
            <a:off x="2678467" y="5118716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4735867" y="5086165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080334" y="5074328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126267" y="5029200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83667" y="5029200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29400" y="49530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Down Arrow 79"/>
          <p:cNvSpPr/>
          <p:nvPr/>
        </p:nvSpPr>
        <p:spPr>
          <a:xfrm>
            <a:off x="6781800" y="51054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8229600" y="504843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749183" y="4843509"/>
            <a:ext cx="0" cy="11881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05103" y="4865333"/>
            <a:ext cx="0" cy="11019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892095" y="4938944"/>
            <a:ext cx="5919" cy="10283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977149" y="4993318"/>
            <a:ext cx="0" cy="10124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271953" y="398163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/>
          <p:cNvSpPr/>
          <p:nvPr/>
        </p:nvSpPr>
        <p:spPr>
          <a:xfrm>
            <a:off x="4495800" y="5619565"/>
            <a:ext cx="381000" cy="1009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.</a:t>
            </a:r>
          </a:p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.</a:t>
            </a:r>
          </a:p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92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333" y="990600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70302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a lattice of busses</a:t>
            </a:r>
          </a:p>
          <a:p>
            <a:r>
              <a:rPr lang="en-US" dirty="0" smtClean="0"/>
              <a:t>A generator for every 9 busses</a:t>
            </a:r>
          </a:p>
          <a:p>
            <a:pPr lvl="1"/>
            <a:r>
              <a:rPr lang="en-US" dirty="0" smtClean="0"/>
              <a:t>Power output is scaled to accommodate loading and the network losses</a:t>
            </a:r>
          </a:p>
          <a:p>
            <a:r>
              <a:rPr lang="en-US" dirty="0" smtClean="0"/>
              <a:t>A constant load on every bus</a:t>
            </a:r>
          </a:p>
          <a:p>
            <a:r>
              <a:rPr lang="en-US" dirty="0" smtClean="0"/>
              <a:t>A motor load for every 4 busses</a:t>
            </a:r>
          </a:p>
          <a:p>
            <a:r>
              <a:rPr lang="en-US" dirty="0" smtClean="0"/>
              <a:t>Generator near the middle is the slack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specified in an XML file </a:t>
            </a:r>
            <a:r>
              <a:rPr lang="en-US" dirty="0" err="1" smtClean="0"/>
              <a:t>garraySize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Not all sizes produce a convergent case but most do.</a:t>
            </a:r>
          </a:p>
          <a:p>
            <a:pPr lvl="1"/>
            <a:r>
              <a:rPr lang="en-US" dirty="0" err="1" smtClean="0"/>
              <a:t>garraySize</a:t>
            </a:r>
            <a:r>
              <a:rPr lang="en-US" dirty="0" smtClean="0"/>
              <a:t> specifies the number of busses along an edge</a:t>
            </a:r>
          </a:p>
          <a:p>
            <a:pPr lvl="1"/>
            <a:r>
              <a:rPr lang="en-US" dirty="0" smtClean="0"/>
              <a:t>For a total of garraySize^2 busses</a:t>
            </a:r>
          </a:p>
          <a:p>
            <a:r>
              <a:rPr lang="en-US" dirty="0" smtClean="0"/>
              <a:t>4 different files</a:t>
            </a:r>
          </a:p>
          <a:p>
            <a:pPr lvl="1"/>
            <a:r>
              <a:rPr lang="en-US" dirty="0" smtClean="0"/>
              <a:t>Swing in corner</a:t>
            </a:r>
          </a:p>
          <a:p>
            <a:pPr lvl="1"/>
            <a:r>
              <a:rPr lang="en-US" dirty="0" smtClean="0"/>
              <a:t>Swing in Center ( 4 lines per bus)  (can go the biggest so far)</a:t>
            </a:r>
          </a:p>
          <a:p>
            <a:pPr lvl="1"/>
            <a:r>
              <a:rPr lang="en-US" dirty="0" smtClean="0"/>
              <a:t>Swing in Center with single diagonal (6 lines per bus)</a:t>
            </a:r>
          </a:p>
          <a:p>
            <a:pPr lvl="1"/>
            <a:r>
              <a:rPr lang="en-US" dirty="0" smtClean="0"/>
              <a:t>Swing in Center with full diagonal (8 lines per bus)</a:t>
            </a:r>
          </a:p>
          <a:p>
            <a:r>
              <a:rPr lang="en-US" dirty="0" smtClean="0"/>
              <a:t>More scalable test cases are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the 4 of them can test algorithm scaling, </a:t>
            </a:r>
          </a:p>
          <a:p>
            <a:r>
              <a:rPr lang="en-US" dirty="0" smtClean="0"/>
              <a:t>relative scaling of different components</a:t>
            </a:r>
          </a:p>
          <a:p>
            <a:r>
              <a:rPr lang="en-US" dirty="0" smtClean="0"/>
              <a:t>Performance scaling and testing</a:t>
            </a:r>
          </a:p>
          <a:p>
            <a:r>
              <a:rPr lang="en-US" dirty="0" smtClean="0"/>
              <a:t>Isolation of the effect of decreasing sparsity with constant state count</a:t>
            </a:r>
          </a:p>
          <a:p>
            <a:endParaRPr lang="en-US" dirty="0"/>
          </a:p>
          <a:p>
            <a:r>
              <a:rPr lang="en-US" dirty="0" smtClean="0"/>
              <a:t>These are flat start, hard cases with non-</a:t>
            </a:r>
            <a:r>
              <a:rPr lang="en-US" dirty="0" err="1" smtClean="0"/>
              <a:t>linearities</a:t>
            </a:r>
            <a:r>
              <a:rPr lang="en-US" dirty="0" smtClean="0"/>
              <a:t> in the network and in the load.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/>
              <a:t>Scalable test case block_grid3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067" y="13716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13716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3716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985" y="2672919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653684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634449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067" y="38862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4499" y="38862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38862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90600" y="15240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667000" y="154582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648200" y="1542865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62000" y="280608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743200" y="28194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800600" y="2786849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39066" y="4044518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667000" y="406042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800600" y="4057465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752600" y="1545824"/>
            <a:ext cx="0" cy="11270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42983" y="2710649"/>
            <a:ext cx="0" cy="12310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38544" y="3886200"/>
            <a:ext cx="0" cy="11881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15918" y="1488859"/>
            <a:ext cx="0" cy="12217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67400" y="1469624"/>
            <a:ext cx="14056" cy="12032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94464" y="2612624"/>
            <a:ext cx="21454" cy="13290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74428" y="2648309"/>
            <a:ext cx="7028" cy="13333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94464" y="3908024"/>
            <a:ext cx="0" cy="11019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881456" y="3981635"/>
            <a:ext cx="5919" cy="10283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48766" y="1472953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45067" y="2775012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21267" y="394168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26267" y="1431524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1000" y="2729884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0999" y="3962400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79228" y="1456677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48400" y="2729884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48399" y="394168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89" y="1682672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30" y="1616467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63794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68" y="4152697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6617933" y="139083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94133" y="2653684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94133" y="390543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694133" y="15621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6846533" y="280608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6846533" y="40767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913333" y="1447800"/>
            <a:ext cx="0" cy="13937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27389" y="2729884"/>
            <a:ext cx="0" cy="1308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966510" y="4036009"/>
            <a:ext cx="0" cy="10124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25161" y="1475912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294333" y="2749119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0" y="914400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02853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562252" y="497223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526067" y="49530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83467" y="493376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697267" y="51054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Down Arrow 73"/>
          <p:cNvSpPr/>
          <p:nvPr/>
        </p:nvSpPr>
        <p:spPr>
          <a:xfrm>
            <a:off x="2678467" y="5118716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4735867" y="5086165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080334" y="5074328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126267" y="5029200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83667" y="5029200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29400" y="49530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Down Arrow 79"/>
          <p:cNvSpPr/>
          <p:nvPr/>
        </p:nvSpPr>
        <p:spPr>
          <a:xfrm>
            <a:off x="6781800" y="51054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8229600" y="504843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749183" y="4843509"/>
            <a:ext cx="0" cy="11881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05103" y="4865333"/>
            <a:ext cx="0" cy="11019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892095" y="4938944"/>
            <a:ext cx="5919" cy="10283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977149" y="4993318"/>
            <a:ext cx="0" cy="10124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271953" y="398163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/>
          <p:cNvSpPr/>
          <p:nvPr/>
        </p:nvSpPr>
        <p:spPr>
          <a:xfrm>
            <a:off x="4495800" y="5619565"/>
            <a:ext cx="381000" cy="1009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.</a:t>
            </a:r>
          </a:p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.</a:t>
            </a:r>
          </a:p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.</a:t>
            </a:r>
          </a:p>
        </p:txBody>
      </p:sp>
      <p:cxnSp>
        <p:nvCxnSpPr>
          <p:cNvPr id="45" name="Straight Arrow Connector 44"/>
          <p:cNvCxnSpPr>
            <a:stCxn id="4" idx="2"/>
          </p:cNvCxnSpPr>
          <p:nvPr/>
        </p:nvCxnSpPr>
        <p:spPr>
          <a:xfrm>
            <a:off x="1421167" y="1524000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21166" y="2806084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1" idx="0"/>
          </p:cNvCxnSpPr>
          <p:nvPr/>
        </p:nvCxnSpPr>
        <p:spPr>
          <a:xfrm>
            <a:off x="1362352" y="4044518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393489" y="1506428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586197" y="1534911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533161" y="2806083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570106" y="2778339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367225" y="4058574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586197" y="4063753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04" y="5170302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96" y="1000218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/>
          <p:cNvCxnSpPr/>
          <p:nvPr/>
        </p:nvCxnSpPr>
        <p:spPr>
          <a:xfrm>
            <a:off x="5218590" y="5117976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150724" y="5117236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462225" y="5124635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0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/>
              <a:t>Scalable test case block_grid4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067" y="13716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13716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3716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985" y="2672919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653684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634449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067" y="38862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4499" y="38862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38862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90600" y="15240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667000" y="154582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648200" y="1542865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62000" y="280608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743200" y="28194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4800600" y="2786849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739066" y="4044518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667000" y="406042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800600" y="4057465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752600" y="1545824"/>
            <a:ext cx="0" cy="11270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42983" y="2710649"/>
            <a:ext cx="0" cy="12310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38544" y="3886200"/>
            <a:ext cx="0" cy="11881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15918" y="1488859"/>
            <a:ext cx="0" cy="12217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67400" y="1469624"/>
            <a:ext cx="14056" cy="12032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94464" y="2612624"/>
            <a:ext cx="21454" cy="132906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74428" y="2648309"/>
            <a:ext cx="7028" cy="13333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794464" y="3908024"/>
            <a:ext cx="0" cy="11019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881456" y="3981635"/>
            <a:ext cx="5919" cy="10283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48766" y="1472953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45067" y="2775012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21267" y="394168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126267" y="1431524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91000" y="2729884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0999" y="3962400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79228" y="1456677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48400" y="2729884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48399" y="394168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89" y="1682672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30" y="1616467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63794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op1\AppData\Local\Microsoft\Windows\Temporary Internet Files\Content.IE5\INLAMY7K\Motor_asincron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68" y="4152697"/>
            <a:ext cx="442622" cy="3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6617933" y="139083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694133" y="2653684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94133" y="390543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694133" y="15621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6846533" y="2806084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6846533" y="40767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7913333" y="1447800"/>
            <a:ext cx="0" cy="13937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27389" y="2729884"/>
            <a:ext cx="0" cy="1308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966510" y="4036009"/>
            <a:ext cx="0" cy="10124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25161" y="1475912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294333" y="2749119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0" y="914400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02853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562252" y="497223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526067" y="49530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83467" y="4933765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Down Arrow 72"/>
          <p:cNvSpPr/>
          <p:nvPr/>
        </p:nvSpPr>
        <p:spPr>
          <a:xfrm>
            <a:off x="697267" y="51054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Down Arrow 73"/>
          <p:cNvSpPr/>
          <p:nvPr/>
        </p:nvSpPr>
        <p:spPr>
          <a:xfrm>
            <a:off x="2678467" y="5118716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Down Arrow 74"/>
          <p:cNvSpPr/>
          <p:nvPr/>
        </p:nvSpPr>
        <p:spPr>
          <a:xfrm>
            <a:off x="4735867" y="5086165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080334" y="5074328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126267" y="5029200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83667" y="5029200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29400" y="4953000"/>
            <a:ext cx="1600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Down Arrow 79"/>
          <p:cNvSpPr/>
          <p:nvPr/>
        </p:nvSpPr>
        <p:spPr>
          <a:xfrm>
            <a:off x="6781800" y="5105400"/>
            <a:ext cx="304800" cy="533400"/>
          </a:xfrm>
          <a:prstGeom prst="downArrow">
            <a:avLst>
              <a:gd name="adj1" fmla="val 179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8229600" y="504843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749183" y="4843509"/>
            <a:ext cx="0" cy="11881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05103" y="4865333"/>
            <a:ext cx="0" cy="110194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892095" y="4938944"/>
            <a:ext cx="5919" cy="10283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977149" y="4993318"/>
            <a:ext cx="0" cy="10124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271953" y="3981635"/>
            <a:ext cx="44573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/>
          <p:cNvSpPr/>
          <p:nvPr/>
        </p:nvSpPr>
        <p:spPr>
          <a:xfrm>
            <a:off x="4495800" y="5619565"/>
            <a:ext cx="381000" cy="1009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.</a:t>
            </a:r>
          </a:p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.</a:t>
            </a:r>
          </a:p>
          <a:p>
            <a:pPr algn="ctr" defTabSz="457200"/>
            <a:r>
              <a:rPr lang="en-US" b="1" dirty="0">
                <a:solidFill>
                  <a:prstClr val="black"/>
                </a:solidFill>
              </a:rPr>
              <a:t>.</a:t>
            </a:r>
          </a:p>
        </p:txBody>
      </p:sp>
      <p:cxnSp>
        <p:nvCxnSpPr>
          <p:cNvPr id="45" name="Straight Arrow Connector 44"/>
          <p:cNvCxnSpPr>
            <a:stCxn id="4" idx="2"/>
          </p:cNvCxnSpPr>
          <p:nvPr/>
        </p:nvCxnSpPr>
        <p:spPr>
          <a:xfrm>
            <a:off x="1421167" y="1524000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21166" y="2806084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1" idx="0"/>
          </p:cNvCxnSpPr>
          <p:nvPr/>
        </p:nvCxnSpPr>
        <p:spPr>
          <a:xfrm>
            <a:off x="1362352" y="4044518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393489" y="1506428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586197" y="1534911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533161" y="2806083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570106" y="2778339"/>
            <a:ext cx="1969733" cy="112968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367225" y="4058574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586197" y="4063753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5" idx="2"/>
          </p:cNvCxnSpPr>
          <p:nvPr/>
        </p:nvCxnSpPr>
        <p:spPr>
          <a:xfrm flipV="1">
            <a:off x="1331602" y="1524000"/>
            <a:ext cx="2059298" cy="11357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3541483" y="1517896"/>
            <a:ext cx="2059298" cy="11357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5399794" y="1537879"/>
            <a:ext cx="2059298" cy="11357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241773" y="2776583"/>
            <a:ext cx="2059298" cy="11357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502484" y="2760029"/>
            <a:ext cx="2059298" cy="11357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664484" y="2743014"/>
            <a:ext cx="2059298" cy="11357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1" idx="2"/>
          </p:cNvCxnSpPr>
          <p:nvPr/>
        </p:nvCxnSpPr>
        <p:spPr>
          <a:xfrm flipV="1">
            <a:off x="1143000" y="4038600"/>
            <a:ext cx="2251599" cy="9126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370000" y="4021121"/>
            <a:ext cx="2251599" cy="9126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5308368" y="4044518"/>
            <a:ext cx="2251599" cy="9126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980" y="1006475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3" descr="C:\Users\top1\AppData\Local\Microsoft\Windows\Temporary Internet Files\Content.IE5\0UXT84SO\400px-Modern_Steam_Turbine_Generator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42" y="5202853"/>
            <a:ext cx="5466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Arrow Connector 106"/>
          <p:cNvCxnSpPr/>
          <p:nvPr/>
        </p:nvCxnSpPr>
        <p:spPr>
          <a:xfrm>
            <a:off x="1260813" y="5130415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1041461" y="5124497"/>
            <a:ext cx="2251599" cy="9126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63198" y="5114879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343846" y="5108961"/>
            <a:ext cx="2251599" cy="9126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591452" y="5100822"/>
            <a:ext cx="1963815" cy="908482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372100" y="5094904"/>
            <a:ext cx="2251599" cy="912644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Matpower</a:t>
            </a:r>
            <a:r>
              <a:rPr lang="en-US" dirty="0" smtClean="0"/>
              <a:t> test cases</a:t>
            </a:r>
          </a:p>
          <a:p>
            <a:r>
              <a:rPr lang="en-US" dirty="0" smtClean="0"/>
              <a:t>Performance improvements</a:t>
            </a:r>
          </a:p>
          <a:p>
            <a:r>
              <a:rPr lang="en-US" dirty="0" smtClean="0"/>
              <a:t>Scalable Test Cases</a:t>
            </a:r>
          </a:p>
          <a:p>
            <a:r>
              <a:rPr lang="en-US" dirty="0" smtClean="0"/>
              <a:t>Profiling</a:t>
            </a:r>
          </a:p>
          <a:p>
            <a:r>
              <a:rPr lang="en-US" dirty="0" smtClean="0"/>
              <a:t>Opportunities for parallelism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810" r="35654" b="37463"/>
          <a:stretch/>
        </p:blipFill>
        <p:spPr bwMode="auto">
          <a:xfrm>
            <a:off x="1704974" y="1481139"/>
            <a:ext cx="6205539" cy="493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1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" r="39509" b="37435"/>
          <a:stretch/>
        </p:blipFill>
        <p:spPr bwMode="auto">
          <a:xfrm>
            <a:off x="1824037" y="1533525"/>
            <a:ext cx="5405438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2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" t="1681" r="39587" b="37755"/>
          <a:stretch/>
        </p:blipFill>
        <p:spPr bwMode="auto">
          <a:xfrm>
            <a:off x="1862137" y="1438274"/>
            <a:ext cx="5862638" cy="492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1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23" y="1529131"/>
            <a:ext cx="8229600" cy="4906889"/>
          </a:xfrm>
        </p:spPr>
        <p:txBody>
          <a:bodyPr/>
          <a:lstStyle/>
          <a:p>
            <a:r>
              <a:rPr lang="en-US" dirty="0" smtClean="0"/>
              <a:t>Tests on 9 to 446224 busses -&gt; 20 to 1004004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" r="37893" b="32695"/>
          <a:stretch/>
        </p:blipFill>
        <p:spPr bwMode="auto">
          <a:xfrm>
            <a:off x="455859" y="2012476"/>
            <a:ext cx="5272859" cy="447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3577"/>
              </p:ext>
            </p:extLst>
          </p:nvPr>
        </p:nvGraphicFramePr>
        <p:xfrm>
          <a:off x="6376988" y="2114549"/>
          <a:ext cx="2509838" cy="4190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19"/>
                <a:gridCol w="1254919"/>
              </a:tblGrid>
              <a:tr h="556890">
                <a:tc>
                  <a:txBody>
                    <a:bodyPr/>
                    <a:lstStyle/>
                    <a:p>
                      <a:r>
                        <a:rPr lang="en-US" dirty="0" smtClean="0"/>
                        <a:t>Busses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Solve Time (s)</a:t>
                      </a:r>
                      <a:endParaRPr lang="en-US" dirty="0"/>
                    </a:p>
                  </a:txBody>
                  <a:tcPr/>
                </a:tc>
              </a:tr>
              <a:tr h="443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0.0057</a:t>
                      </a:r>
                    </a:p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443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0.016</a:t>
                      </a:r>
                      <a:endParaRPr lang="en-US" dirty="0"/>
                    </a:p>
                  </a:txBody>
                  <a:tcPr/>
                </a:tc>
              </a:tr>
              <a:tr h="443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0.0449</a:t>
                      </a:r>
                      <a:endParaRPr lang="en-US" dirty="0"/>
                    </a:p>
                  </a:txBody>
                  <a:tcPr/>
                </a:tc>
              </a:tr>
              <a:tr h="443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0.138</a:t>
                      </a:r>
                      <a:endParaRPr lang="en-US" dirty="0"/>
                    </a:p>
                  </a:txBody>
                  <a:tcPr/>
                </a:tc>
              </a:tr>
              <a:tr h="443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0.864</a:t>
                      </a:r>
                      <a:endParaRPr lang="en-US" dirty="0"/>
                    </a:p>
                  </a:txBody>
                  <a:tcPr/>
                </a:tc>
              </a:tr>
              <a:tr h="443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3.679</a:t>
                      </a:r>
                      <a:endParaRPr lang="en-US" dirty="0"/>
                    </a:p>
                  </a:txBody>
                  <a:tcPr/>
                </a:tc>
              </a:tr>
              <a:tr h="443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144.38</a:t>
                      </a:r>
                      <a:endParaRPr lang="en-US" dirty="0"/>
                    </a:p>
                  </a:txBody>
                  <a:tcPr/>
                </a:tc>
              </a:tr>
              <a:tr h="4431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446224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405.14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0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Solution Breakdown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" r="38347" b="32223"/>
          <a:stretch/>
        </p:blipFill>
        <p:spPr bwMode="auto">
          <a:xfrm>
            <a:off x="1554901" y="1400177"/>
            <a:ext cx="5834318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7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various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 is number of non-zeros element in </a:t>
            </a:r>
            <a:r>
              <a:rPr lang="en-US" dirty="0" err="1" smtClean="0"/>
              <a:t>jacobian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Load is ~ 1.85x10</a:t>
            </a:r>
            <a:r>
              <a:rPr lang="en-US" baseline="30000" dirty="0" smtClean="0"/>
              <a:t>-5</a:t>
            </a:r>
            <a:r>
              <a:rPr lang="en-US" dirty="0" smtClean="0"/>
              <a:t>*N (continuously being improved)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nit</a:t>
            </a:r>
            <a:r>
              <a:rPr lang="en-US" dirty="0" smtClean="0"/>
              <a:t> is O(N)  ~10</a:t>
            </a:r>
            <a:r>
              <a:rPr lang="en-US" baseline="30000" dirty="0" smtClean="0"/>
              <a:t>-6</a:t>
            </a:r>
            <a:r>
              <a:rPr lang="en-US" dirty="0" smtClean="0"/>
              <a:t>*N</a:t>
            </a:r>
          </a:p>
          <a:p>
            <a:r>
              <a:rPr lang="en-US" dirty="0" err="1" smtClean="0"/>
              <a:t>Resid</a:t>
            </a:r>
            <a:r>
              <a:rPr lang="en-US" dirty="0" smtClean="0"/>
              <a:t> is O(</a:t>
            </a:r>
            <a:r>
              <a:rPr lang="en-US" dirty="0" err="1" smtClean="0"/>
              <a:t>NlogN</a:t>
            </a:r>
            <a:r>
              <a:rPr lang="en-US" dirty="0" smtClean="0"/>
              <a:t>)  N from the </a:t>
            </a:r>
            <a:r>
              <a:rPr lang="en-US" dirty="0" err="1" smtClean="0"/>
              <a:t>resid</a:t>
            </a:r>
            <a:r>
              <a:rPr lang="en-US" dirty="0" smtClean="0"/>
              <a:t> function itself and ~</a:t>
            </a:r>
            <a:r>
              <a:rPr lang="en-US" dirty="0" err="1" smtClean="0"/>
              <a:t>logN</a:t>
            </a:r>
            <a:r>
              <a:rPr lang="en-US" dirty="0" smtClean="0"/>
              <a:t> number of iterations</a:t>
            </a:r>
          </a:p>
          <a:p>
            <a:r>
              <a:rPr lang="en-US" dirty="0" smtClean="0"/>
              <a:t>Jacobian is O(</a:t>
            </a:r>
            <a:r>
              <a:rPr lang="en-US" dirty="0" err="1" smtClean="0"/>
              <a:t>NlogN</a:t>
            </a:r>
            <a:r>
              <a:rPr lang="en-US" dirty="0" smtClean="0"/>
              <a:t>)  about 2x more time than residual</a:t>
            </a:r>
          </a:p>
          <a:p>
            <a:pPr lvl="1"/>
            <a:r>
              <a:rPr lang="en-US" dirty="0" smtClean="0"/>
              <a:t>Looking at solvers that reduce number of </a:t>
            </a:r>
            <a:r>
              <a:rPr lang="en-US" dirty="0" err="1" smtClean="0"/>
              <a:t>jacobian</a:t>
            </a:r>
            <a:r>
              <a:rPr lang="en-US" dirty="0" smtClean="0"/>
              <a:t> calls</a:t>
            </a:r>
          </a:p>
          <a:p>
            <a:r>
              <a:rPr lang="en-US" dirty="0" err="1" smtClean="0"/>
              <a:t>Kinsol</a:t>
            </a:r>
            <a:r>
              <a:rPr lang="en-US" dirty="0" smtClean="0"/>
              <a:t>  seems to be something like O(N</a:t>
            </a:r>
            <a:r>
              <a:rPr lang="en-US" baseline="30000" dirty="0" smtClean="0"/>
              <a:t>1.6</a:t>
            </a:r>
            <a:r>
              <a:rPr lang="en-US" dirty="0" smtClean="0"/>
              <a:t>)  but multiplier is really small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in the solve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587" r="37923" b="35777"/>
          <a:stretch/>
        </p:blipFill>
        <p:spPr bwMode="auto">
          <a:xfrm>
            <a:off x="1413164" y="1462062"/>
            <a:ext cx="5730892" cy="465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0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spending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21372" y="-576903"/>
            <a:ext cx="3367089" cy="8892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28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Klu_refactor</a:t>
            </a:r>
            <a:r>
              <a:rPr lang="en-US" dirty="0" smtClean="0"/>
              <a:t> (25%)</a:t>
            </a:r>
          </a:p>
          <a:p>
            <a:r>
              <a:rPr lang="en-US" dirty="0" err="1" smtClean="0"/>
              <a:t>Klu_kernel</a:t>
            </a:r>
            <a:r>
              <a:rPr lang="en-US" dirty="0" smtClean="0"/>
              <a:t> (3.0%)</a:t>
            </a:r>
          </a:p>
          <a:p>
            <a:r>
              <a:rPr lang="en-US" dirty="0" smtClean="0"/>
              <a:t>New (2.3%)</a:t>
            </a:r>
          </a:p>
          <a:p>
            <a:r>
              <a:rPr lang="en-US" dirty="0" smtClean="0"/>
              <a:t>String ops (~, compare, begin, </a:t>
            </a:r>
            <a:r>
              <a:rPr lang="en-US" dirty="0" err="1" smtClean="0"/>
              <a:t>to_string</a:t>
            </a:r>
            <a:r>
              <a:rPr lang="en-US" dirty="0" smtClean="0"/>
              <a:t>) 7.4%</a:t>
            </a:r>
          </a:p>
          <a:p>
            <a:pPr lvl="1"/>
            <a:r>
              <a:rPr lang="en-US" dirty="0" smtClean="0"/>
              <a:t>All in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5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Tidbits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227" r="37401" b="33872"/>
          <a:stretch/>
        </p:blipFill>
        <p:spPr bwMode="auto">
          <a:xfrm>
            <a:off x="1581149" y="1457326"/>
            <a:ext cx="6057901" cy="493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1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Matpower</a:t>
            </a:r>
            <a:r>
              <a:rPr lang="en-US" dirty="0" smtClean="0"/>
              <a:t>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Matpower</a:t>
            </a:r>
            <a:r>
              <a:rPr lang="en-US" dirty="0" smtClean="0"/>
              <a:t> is an open source power flow solver written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The solution engine itself is a newton </a:t>
            </a:r>
            <a:r>
              <a:rPr lang="en-US" dirty="0" err="1" smtClean="0"/>
              <a:t>raphson</a:t>
            </a:r>
            <a:r>
              <a:rPr lang="en-US" dirty="0" smtClean="0"/>
              <a:t> solver using KLU under the hood and can run in parallel.  </a:t>
            </a:r>
          </a:p>
          <a:p>
            <a:r>
              <a:rPr lang="en-US" dirty="0" smtClean="0"/>
              <a:t>28 test cases supplied with the </a:t>
            </a:r>
            <a:r>
              <a:rPr lang="en-US" dirty="0" err="1" smtClean="0"/>
              <a:t>Matpower</a:t>
            </a:r>
            <a:r>
              <a:rPr lang="en-US" dirty="0" smtClean="0"/>
              <a:t> source code</a:t>
            </a:r>
            <a:endParaRPr lang="en-US" dirty="0"/>
          </a:p>
          <a:p>
            <a:r>
              <a:rPr lang="en-US" dirty="0" smtClean="0"/>
              <a:t>All in an *.m file format that can be read by </a:t>
            </a:r>
            <a:r>
              <a:rPr lang="en-US" dirty="0" err="1" smtClean="0"/>
              <a:t>MatPower</a:t>
            </a:r>
            <a:endParaRPr lang="en-US" dirty="0" smtClean="0"/>
          </a:p>
          <a:p>
            <a:r>
              <a:rPr lang="en-US" dirty="0" err="1" smtClean="0"/>
              <a:t>Griddyn</a:t>
            </a:r>
            <a:r>
              <a:rPr lang="en-US" dirty="0" smtClean="0"/>
              <a:t> can read those same source files to generate a solution which can be directly compared.    </a:t>
            </a:r>
          </a:p>
        </p:txBody>
      </p:sp>
    </p:spTree>
    <p:extLst>
      <p:ext uri="{BB962C8B-B14F-4D97-AF65-F5344CB8AC3E}">
        <p14:creationId xmlns:p14="http://schemas.microsoft.com/office/powerpoint/2010/main" val="13091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Tidbits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NR iterations to 12000 busses</a:t>
            </a:r>
          </a:p>
          <a:p>
            <a:r>
              <a:rPr lang="en-US" dirty="0" smtClean="0"/>
              <a:t>6 NR iterations to 27000 busses</a:t>
            </a:r>
          </a:p>
          <a:p>
            <a:r>
              <a:rPr lang="en-US" dirty="0" smtClean="0"/>
              <a:t>7 NR iterations to 44000 busses</a:t>
            </a:r>
          </a:p>
          <a:p>
            <a:r>
              <a:rPr lang="en-US" dirty="0" smtClean="0"/>
              <a:t>8 NR iterations up ~160000 busses</a:t>
            </a:r>
          </a:p>
          <a:p>
            <a:r>
              <a:rPr lang="en-US" dirty="0" smtClean="0"/>
              <a:t>160000 busses took 2.6GB of memory</a:t>
            </a:r>
          </a:p>
          <a:p>
            <a:r>
              <a:rPr lang="en-US" dirty="0" smtClean="0"/>
              <a:t>1000000 busses took ~18 GB of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for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to 13000 busses a majority of time is spend in </a:t>
            </a:r>
            <a:r>
              <a:rPr lang="en-US" dirty="0" err="1" smtClean="0"/>
              <a:t>Griddyn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Residual function could be parallelized </a:t>
            </a:r>
          </a:p>
          <a:p>
            <a:pPr lvl="1"/>
            <a:r>
              <a:rPr lang="en-US" dirty="0" smtClean="0"/>
              <a:t>state data is constant –no changes</a:t>
            </a:r>
          </a:p>
          <a:p>
            <a:pPr lvl="1"/>
            <a:r>
              <a:rPr lang="en-US" dirty="0" smtClean="0"/>
              <a:t>All changes happen in </a:t>
            </a:r>
            <a:r>
              <a:rPr lang="en-US" dirty="0" err="1" smtClean="0"/>
              <a:t>resid</a:t>
            </a:r>
            <a:r>
              <a:rPr lang="en-US" dirty="0" smtClean="0"/>
              <a:t> array and only on individual objects own specific locations—no memory conflicts so object calculations could be parallelized</a:t>
            </a:r>
          </a:p>
          <a:p>
            <a:r>
              <a:rPr lang="en-US" dirty="0" smtClean="0"/>
              <a:t>Jacobian is more interesting since it is a bigger chunk of time</a:t>
            </a:r>
          </a:p>
          <a:p>
            <a:pPr lvl="1"/>
            <a:r>
              <a:rPr lang="en-US" dirty="0" smtClean="0"/>
              <a:t>Some collision avoidance may be necessary in the </a:t>
            </a:r>
            <a:r>
              <a:rPr lang="en-US" dirty="0" err="1" smtClean="0"/>
              <a:t>arrayData</a:t>
            </a:r>
            <a:r>
              <a:rPr lang="en-US" dirty="0" smtClean="0"/>
              <a:t> structure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Each Jacobian row is written to only by a single object</a:t>
            </a:r>
          </a:p>
          <a:p>
            <a:pPr lvl="1"/>
            <a:r>
              <a:rPr lang="en-US" dirty="0" smtClean="0"/>
              <a:t>A compressed row matrix sparse matrix might be more amenable to parallelization efforts– scheduled to be added for next release of sundials (Aug/</a:t>
            </a:r>
            <a:r>
              <a:rPr lang="en-US" dirty="0"/>
              <a:t>S</a:t>
            </a:r>
            <a:r>
              <a:rPr lang="en-US" dirty="0" smtClean="0"/>
              <a:t>ep 2016,  </a:t>
            </a:r>
            <a:r>
              <a:rPr lang="en-US" dirty="0" err="1" smtClean="0"/>
              <a:t>gridDyn</a:t>
            </a:r>
            <a:r>
              <a:rPr lang="en-US" dirty="0" smtClean="0"/>
              <a:t> will be updated at that time)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Matpower</a:t>
            </a:r>
            <a:r>
              <a:rPr lang="en-US" dirty="0" smtClean="0"/>
              <a:t>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 in size from 4 busses to 9241 busses</a:t>
            </a:r>
          </a:p>
          <a:p>
            <a:r>
              <a:rPr lang="en-US" dirty="0" smtClean="0"/>
              <a:t>These test cases were used as a validation/performance test for </a:t>
            </a:r>
            <a:r>
              <a:rPr lang="en-US" dirty="0" err="1" smtClean="0"/>
              <a:t>Griddyn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Tested with identical results to tolerance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Time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87" r="38278" b="34193"/>
          <a:stretch/>
        </p:blipFill>
        <p:spPr bwMode="auto">
          <a:xfrm>
            <a:off x="1314108" y="1281254"/>
            <a:ext cx="6159881" cy="508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6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Matpower</a:t>
            </a:r>
            <a:r>
              <a:rPr lang="en-US" dirty="0" smtClean="0"/>
              <a:t> vs Release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1390" r="37038" b="34940"/>
          <a:stretch/>
        </p:blipFill>
        <p:spPr bwMode="auto">
          <a:xfrm>
            <a:off x="1252538" y="1447800"/>
            <a:ext cx="6205538" cy="498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" t="1534" r="38277" b="33747"/>
          <a:stretch/>
        </p:blipFill>
        <p:spPr bwMode="auto">
          <a:xfrm>
            <a:off x="1215550" y="1352435"/>
            <a:ext cx="6105125" cy="494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8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" t="308" r="37749" b="33856"/>
          <a:stretch/>
        </p:blipFill>
        <p:spPr bwMode="auto">
          <a:xfrm>
            <a:off x="1314108" y="1319581"/>
            <a:ext cx="6049465" cy="511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4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V1 Baseline –First trial </a:t>
            </a:r>
          </a:p>
          <a:p>
            <a:r>
              <a:rPr lang="en-US" dirty="0" smtClean="0"/>
              <a:t>V2  15%(22%) improvement-  change some function calls to reduce dynamic memory allocation</a:t>
            </a:r>
          </a:p>
          <a:p>
            <a:r>
              <a:rPr lang="en-US" dirty="0" smtClean="0"/>
              <a:t>V3 50%(63%) improvement – add dedicated </a:t>
            </a:r>
            <a:r>
              <a:rPr lang="en-US" dirty="0" err="1" smtClean="0"/>
              <a:t>arrayData</a:t>
            </a:r>
            <a:r>
              <a:rPr lang="en-US" dirty="0" smtClean="0"/>
              <a:t> class for </a:t>
            </a:r>
            <a:r>
              <a:rPr lang="en-US" dirty="0" err="1" smtClean="0"/>
              <a:t>Kinsol</a:t>
            </a:r>
            <a:r>
              <a:rPr lang="en-US" dirty="0" smtClean="0"/>
              <a:t> sparse matrix object –so data is directly loading into the matrix –doesn’t work for first </a:t>
            </a:r>
            <a:r>
              <a:rPr lang="en-US" dirty="0" err="1" smtClean="0"/>
              <a:t>jacobian</a:t>
            </a:r>
            <a:r>
              <a:rPr lang="en-US" dirty="0" smtClean="0"/>
              <a:t> call since matrix is not filled out yet</a:t>
            </a:r>
          </a:p>
          <a:p>
            <a:r>
              <a:rPr lang="en-US" dirty="0" smtClean="0"/>
              <a:t>V4 15%(24%) attempt 1 at speeding up matrix sorting.  A Large chunk of time dedicated to sort operation to fill up sparse matrix at first call</a:t>
            </a:r>
          </a:p>
          <a:p>
            <a:r>
              <a:rPr lang="en-US" dirty="0" smtClean="0"/>
              <a:t>V5 4 %(4.5%) move to boost small Vector class(1%),  change KINSOL KLU to use  AMD ordering instead of COLAMD (3%)</a:t>
            </a:r>
          </a:p>
          <a:p>
            <a:r>
              <a:rPr lang="en-US" dirty="0" smtClean="0"/>
              <a:t>V6 7%(17%) Attempt 2 at speeding up </a:t>
            </a:r>
            <a:r>
              <a:rPr lang="en-US" dirty="0" err="1" smtClean="0"/>
              <a:t>arrayData</a:t>
            </a:r>
            <a:r>
              <a:rPr lang="en-US" dirty="0" smtClean="0"/>
              <a:t> operations for initial loading</a:t>
            </a:r>
          </a:p>
          <a:p>
            <a:r>
              <a:rPr lang="en-US" dirty="0" smtClean="0"/>
              <a:t>Note X% (Y%)  X is overall Y is for large test cases(&gt;1000 busses)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D7F6-50A4-4410-A636-0ED203BA7B0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5_PPT_UNC_V8.28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Microsoft Office PowerPoint</Application>
  <PresentationFormat>On-screen Show (4:3)</PresentationFormat>
  <Paragraphs>195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2015_PPT_UNC_V8.28 (1)</vt:lpstr>
      <vt:lpstr>Validation and Performance in Griddyn</vt:lpstr>
      <vt:lpstr>Outline</vt:lpstr>
      <vt:lpstr>Matpower test cases</vt:lpstr>
      <vt:lpstr>Matpower test cases</vt:lpstr>
      <vt:lpstr>Execution Time comparison</vt:lpstr>
      <vt:lpstr>Matpower vs Release version</vt:lpstr>
      <vt:lpstr>Performance comparison</vt:lpstr>
      <vt:lpstr>Performance Improvements</vt:lpstr>
      <vt:lpstr>Performance Improvements </vt:lpstr>
      <vt:lpstr>ArrayData class </vt:lpstr>
      <vt:lpstr>Efforts to speed up arrayData operations</vt:lpstr>
      <vt:lpstr>Array Data current implementation</vt:lpstr>
      <vt:lpstr>Testing for scalability</vt:lpstr>
      <vt:lpstr>Scalable test case</vt:lpstr>
      <vt:lpstr>Scalable test Case</vt:lpstr>
      <vt:lpstr>Scalable test case</vt:lpstr>
      <vt:lpstr>Scalable test cases</vt:lpstr>
      <vt:lpstr>Scalable test case block_grid3</vt:lpstr>
      <vt:lpstr>Scalable test case block_grid4</vt:lpstr>
      <vt:lpstr>Voltage Results</vt:lpstr>
      <vt:lpstr>Angle Results</vt:lpstr>
      <vt:lpstr>Angle Results</vt:lpstr>
      <vt:lpstr>Results</vt:lpstr>
      <vt:lpstr>Time to Solution Breakdown</vt:lpstr>
      <vt:lpstr>Order of various parts</vt:lpstr>
      <vt:lpstr>Time in the solve Function</vt:lpstr>
      <vt:lpstr>Where we are spending time</vt:lpstr>
      <vt:lpstr>Bottom Up Time</vt:lpstr>
      <vt:lpstr>Other Tidbits</vt:lpstr>
      <vt:lpstr>Other Tidbits</vt:lpstr>
      <vt:lpstr>Opportunities for Parallelism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and Performance in Griddyn</dc:title>
  <dc:creator>Top, Philip L.</dc:creator>
  <cp:lastModifiedBy>Top, Philip L.</cp:lastModifiedBy>
  <cp:revision>1</cp:revision>
  <dcterms:created xsi:type="dcterms:W3CDTF">2016-08-12T05:49:50Z</dcterms:created>
  <dcterms:modified xsi:type="dcterms:W3CDTF">2016-08-12T05:50:37Z</dcterms:modified>
</cp:coreProperties>
</file>