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5" d="100"/>
          <a:sy n="125" d="100"/>
        </p:scale>
        <p:origin x="-2868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592A1C-33AB-41CC-8EA9-2AFAAF5AF6A0}" type="datetimeFigureOut">
              <a:rPr lang="en-US" smtClean="0"/>
              <a:t>8/11/2016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375B91-8BD2-4BF4-B094-56C80498C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053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F800-FE0E-A944-8AC1-D57C07B352FC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 are</a:t>
            </a:r>
            <a:r>
              <a:rPr lang="en-US" baseline="0" dirty="0" smtClean="0"/>
              <a:t> type factories for all the different classes of objects in </a:t>
            </a:r>
            <a:r>
              <a:rPr lang="en-US" baseline="0" dirty="0" err="1" smtClean="0"/>
              <a:t>Griddyn</a:t>
            </a:r>
            <a:r>
              <a:rPr lang="en-US" baseline="0" dirty="0" smtClean="0"/>
              <a:t>.  Each class can be referenced by multiple names and one is default is the argument is left blank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F800-FE0E-A944-8AC1-D57C07B352FC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853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>
          <a:xfrm>
            <a:off x="-378" y="6316956"/>
            <a:ext cx="9144000" cy="544880"/>
          </a:xfrm>
          <a:prstGeom prst="rect">
            <a:avLst/>
          </a:prstGeom>
          <a:gradFill flip="none" rotWithShape="1">
            <a:gsLst>
              <a:gs pos="0">
                <a:srgbClr val="294861"/>
              </a:gs>
              <a:gs pos="46000">
                <a:schemeClr val="accent1">
                  <a:lumMod val="50000"/>
                </a:schemeClr>
              </a:gs>
              <a:gs pos="100000">
                <a:srgbClr val="4388B8"/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defTabSz="457200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" y="3574553"/>
            <a:ext cx="9143245" cy="2742973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457200" y="565126"/>
            <a:ext cx="8229600" cy="1447576"/>
          </a:xfrm>
        </p:spPr>
        <p:txBody>
          <a:bodyPr anchor="b" anchorCtr="0"/>
          <a:lstStyle>
            <a:lvl1pPr>
              <a:lnSpc>
                <a:spcPts val="3800"/>
              </a:lnSpc>
              <a:defRPr sz="3600" b="1" i="0">
                <a:solidFill>
                  <a:schemeClr val="accent1">
                    <a:lumMod val="75000"/>
                  </a:schemeClr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57201" y="2024863"/>
            <a:ext cx="5629274" cy="369888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buNone/>
              <a:defRPr sz="2000" b="0"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1" y="3096715"/>
            <a:ext cx="4572000" cy="477838"/>
          </a:xfrm>
        </p:spPr>
        <p:txBody>
          <a:bodyPr rIns="182880" anchor="b" anchorCtr="0">
            <a:noAutofit/>
          </a:bodyPr>
          <a:lstStyle>
            <a:lvl1pPr marL="57150" indent="0" algn="r">
              <a:spcBef>
                <a:spcPts val="0"/>
              </a:spcBef>
              <a:buNone/>
              <a:defRPr sz="1600" b="0"/>
            </a:lvl1pPr>
            <a:lvl2pPr marL="342900" indent="0" algn="r">
              <a:buNone/>
              <a:defRPr sz="1600" b="0"/>
            </a:lvl2pPr>
            <a:lvl3pPr marL="628650" indent="0" algn="r">
              <a:buNone/>
              <a:defRPr sz="1600" b="0"/>
            </a:lvl3pPr>
            <a:lvl4pPr marL="857250" indent="0" algn="r">
              <a:buNone/>
              <a:defRPr sz="1600" b="0"/>
            </a:lvl4pPr>
            <a:lvl5pPr marL="1085850" indent="0" algn="r">
              <a:buNone/>
              <a:defRPr sz="1600" b="0"/>
            </a:lvl5pPr>
          </a:lstStyle>
          <a:p>
            <a:pPr lvl="0"/>
            <a:r>
              <a:rPr lang="en-US" dirty="0" smtClean="0"/>
              <a:t>Authors Name</a:t>
            </a:r>
          </a:p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68385" y="6416000"/>
            <a:ext cx="4503614" cy="43550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defTabSz="457200">
              <a:lnSpc>
                <a:spcPct val="90000"/>
              </a:lnSpc>
              <a:spcAft>
                <a:spcPts val="300"/>
              </a:spcAft>
            </a:pPr>
            <a:r>
              <a:rPr lang="en-US" sz="800" dirty="0">
                <a:solidFill>
                  <a:prstClr val="white"/>
                </a:solidFill>
                <a:cs typeface="Arial"/>
              </a:rPr>
              <a:t>LLNL-PRES-700053</a:t>
            </a:r>
          </a:p>
          <a:p>
            <a:pPr defTabSz="457200">
              <a:lnSpc>
                <a:spcPct val="90000"/>
              </a:lnSpc>
              <a:spcAft>
                <a:spcPts val="600"/>
              </a:spcAft>
            </a:pPr>
            <a:r>
              <a:rPr lang="en-US" sz="700" dirty="0">
                <a:solidFill>
                  <a:prstClr val="white"/>
                </a:solidFill>
                <a:cs typeface="Arial"/>
              </a:rPr>
              <a:t>This work was performed under the auspices of the U.S. Department of Energy by Lawrence Livermore National Laboratory under contract DE-AC52-07NA27344. Lawrence Livermore National Security, LLC</a:t>
            </a:r>
            <a:endParaRPr lang="en-US" sz="700" dirty="0">
              <a:solidFill>
                <a:prstClr val="white"/>
              </a:solidFill>
              <a:cs typeface="Arial"/>
            </a:endParaRPr>
          </a:p>
        </p:txBody>
      </p:sp>
      <p:pic>
        <p:nvPicPr>
          <p:cNvPr id="18" name="Picture 17" descr="LLNL_Logo_WHT-LRG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957061" y="6446832"/>
            <a:ext cx="1865206" cy="314676"/>
          </a:xfrm>
          <a:prstGeom prst="rect">
            <a:avLst/>
          </a:prstGeom>
        </p:spPr>
      </p:pic>
      <p:sp>
        <p:nvSpPr>
          <p:cNvPr id="20" name="Rectangle 19"/>
          <p:cNvSpPr/>
          <p:nvPr userDrawn="1"/>
        </p:nvSpPr>
        <p:spPr>
          <a:xfrm>
            <a:off x="0" y="0"/>
            <a:ext cx="9144000" cy="112889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defTabSz="457200"/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67007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end page">
    <p:bg>
      <p:bgPr>
        <a:solidFill>
          <a:srgbClr val="0F4F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LNL_Logo_WHT-LR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1852" y="5437487"/>
            <a:ext cx="3602498" cy="60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857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1CB9428C-5E4A-435A-B98D-1751A251CFF6}" type="datetimeFigureOut">
              <a:rPr lang="en-US">
                <a:solidFill>
                  <a:prstClr val="black"/>
                </a:solidFill>
              </a:rPr>
              <a:pPr defTabSz="457200"/>
              <a:t>8/11/2016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E164D7F6-50A4-4410-A636-0ED203BA7B0B}" type="slidenum">
              <a:rPr lang="en-US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5493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1CB9428C-5E4A-435A-B98D-1751A251CFF6}" type="datetimeFigureOut">
              <a:rPr lang="en-US">
                <a:solidFill>
                  <a:prstClr val="black"/>
                </a:solidFill>
              </a:rPr>
              <a:pPr defTabSz="457200"/>
              <a:t>8/11/2016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E164D7F6-50A4-4410-A636-0ED203BA7B0B}" type="slidenum">
              <a:rPr lang="en-US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768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>
                <a:rot lat="0" lon="0" rev="4800000"/>
              </a:lightRig>
            </a:scene3d>
            <a:sp3d prstMaterial="matte"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9208269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0" bIns="0"/>
          <a:lstStyle>
            <a:lvl1pPr eaLnBrk="1" latinLnBrk="0" hangingPunct="1">
              <a:spcBef>
                <a:spcPts val="1800"/>
              </a:spcBef>
              <a:spcAft>
                <a:spcPts val="0"/>
              </a:spcAft>
              <a:defRPr/>
            </a:lvl1pPr>
            <a:lvl2pPr eaLnBrk="1" latinLnBrk="0" hangingPunct="1">
              <a:spcAft>
                <a:spcPts val="0"/>
              </a:spcAft>
              <a:defRPr/>
            </a:lvl2pPr>
            <a:lvl3pPr eaLnBrk="1" latinLnBrk="0" hangingPunct="1">
              <a:spcAft>
                <a:spcPts val="0"/>
              </a:spcAft>
              <a:defRPr/>
            </a:lvl3pPr>
            <a:lvl4pPr eaLnBrk="1" latinLnBrk="0" hangingPunct="1">
              <a:spcAft>
                <a:spcPts val="0"/>
              </a:spcAft>
              <a:defRPr/>
            </a:lvl4pPr>
            <a:lvl5pPr eaLnBrk="1" latinLnBrk="0" hangingPunct="1">
              <a:spcAft>
                <a:spcPts val="0"/>
              </a:spcAft>
              <a:defRPr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57200" y="219507"/>
            <a:ext cx="8229600" cy="1008771"/>
          </a:xfrm>
          <a:prstGeom prst="rect">
            <a:avLst/>
          </a:prstGeom>
          <a:effectLst/>
        </p:spPr>
        <p:txBody>
          <a:bodyPr vert="horz" lIns="0" rIns="45720" rtlCol="0" anchor="ctr" anchorCtr="0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2861916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with side-text-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90000"/>
              </a:lnSpc>
              <a:defRPr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65826" y="1436688"/>
            <a:ext cx="3968496" cy="4881532"/>
          </a:xfrm>
        </p:spPr>
        <p:txBody>
          <a:bodyPr/>
          <a:lstStyle>
            <a:lvl1pPr>
              <a:spcBef>
                <a:spcPts val="1200"/>
              </a:spcBef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0006239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with side-text-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90000"/>
              </a:lnSpc>
              <a:defRPr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726214" y="1436688"/>
            <a:ext cx="3968496" cy="4881532"/>
          </a:xfrm>
        </p:spPr>
        <p:txBody>
          <a:bodyPr/>
          <a:lstStyle>
            <a:lvl1pPr>
              <a:spcBef>
                <a:spcPts val="1200"/>
              </a:spcBef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140373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with side-by-sid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90000"/>
              </a:lnSpc>
              <a:defRPr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65826" y="1436688"/>
            <a:ext cx="3968496" cy="4881532"/>
          </a:xfrm>
        </p:spPr>
        <p:txBody>
          <a:bodyPr/>
          <a:lstStyle>
            <a:lvl1pPr>
              <a:spcBef>
                <a:spcPts val="1200"/>
              </a:spcBef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718649" y="1436688"/>
            <a:ext cx="3968496" cy="4881532"/>
          </a:xfrm>
        </p:spPr>
        <p:txBody>
          <a:bodyPr/>
          <a:lstStyle>
            <a:lvl1pPr>
              <a:spcBef>
                <a:spcPts val="1200"/>
              </a:spcBef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164645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Full Imag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349042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228907"/>
          </a:xfrm>
          <a:solidFill>
            <a:schemeClr val="bg1"/>
          </a:solidFill>
          <a:effectLst/>
        </p:spPr>
        <p:txBody>
          <a:bodyPr vert="horz" lIns="457200" rIns="45720" rtlCol="0" anchor="ctr" anchorCtr="0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/>
          </a:bodyPr>
          <a:lstStyle>
            <a:lvl1pPr marL="233363" indent="0" algn="l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kern="120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591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349042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62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3443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0" y="6355080"/>
            <a:ext cx="9144000" cy="5029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0136"/>
            <a:ext cx="8229600" cy="1005840"/>
          </a:xfrm>
          <a:prstGeom prst="rect">
            <a:avLst/>
          </a:prstGeom>
          <a:effectLst/>
        </p:spPr>
        <p:txBody>
          <a:bodyPr vert="horz" lIns="0" rIns="45720" rtlCol="0" anchor="ctr" anchorCtr="0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1524"/>
            <a:ext cx="8229600" cy="490688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invGray">
          <a:xfrm>
            <a:off x="1" y="635508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4953" y="6698646"/>
            <a:ext cx="873871" cy="9233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457200"/>
            <a:r>
              <a:rPr lang="en-US" sz="600" dirty="0">
                <a:solidFill>
                  <a:prstClr val="black"/>
                </a:solidFill>
                <a:cs typeface="Arial"/>
              </a:rPr>
              <a:t>LLNL-PRES-700053</a:t>
            </a:r>
          </a:p>
        </p:txBody>
      </p:sp>
      <p:sp>
        <p:nvSpPr>
          <p:cNvPr id="19" name="Slide Number Placeholder 7"/>
          <p:cNvSpPr txBox="1">
            <a:spLocks/>
          </p:cNvSpPr>
          <p:nvPr/>
        </p:nvSpPr>
        <p:spPr>
          <a:xfrm>
            <a:off x="8826123" y="6403252"/>
            <a:ext cx="317877" cy="454747"/>
          </a:xfrm>
          <a:prstGeom prst="rect">
            <a:avLst/>
          </a:prstGeom>
        </p:spPr>
        <p:txBody>
          <a:bodyPr rIns="45720" anchor="ctr" anchorCtr="0"/>
          <a:lstStyle/>
          <a:p>
            <a:pPr algn="r" defTabSz="457200">
              <a:defRPr/>
            </a:pPr>
            <a:fld id="{EAD690BD-BADF-4FBD-97E7-557E707EBBB2}" type="slidenum">
              <a:rPr lang="en-US" sz="100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algn="r" defTabSz="457200">
                <a:defRPr/>
              </a:pPr>
              <a:t>‹#›</a:t>
            </a:fld>
            <a:endParaRPr lang="en-US" sz="1000" dirty="0">
              <a:solidFill>
                <a:prstClr val="black">
                  <a:lumMod val="65000"/>
                  <a:lumOff val="35000"/>
                </a:prst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-6059" y="1267155"/>
            <a:ext cx="9150059" cy="0"/>
          </a:xfrm>
          <a:prstGeom prst="line">
            <a:avLst/>
          </a:prstGeom>
          <a:ln w="38100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NNSA_trans.png"/>
          <p:cNvPicPr>
            <a:picLocks noChangeAspect="1"/>
          </p:cNvPicPr>
          <p:nvPr/>
        </p:nvPicPr>
        <p:blipFill>
          <a:blip r:embed="rId14" cstate="print">
            <a:alphaModFix/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aturation sat="8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268" y="6449398"/>
            <a:ext cx="1012806" cy="390396"/>
          </a:xfrm>
          <a:prstGeom prst="rect">
            <a:avLst/>
          </a:prstGeom>
        </p:spPr>
      </p:pic>
      <p:pic>
        <p:nvPicPr>
          <p:cNvPr id="17" name="Picture 16" descr="lab_icon_text_no_background_rgb.png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28" y="6496327"/>
            <a:ext cx="2731791" cy="278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201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lnSpc>
          <a:spcPct val="90000"/>
        </a:lnSpc>
        <a:spcBef>
          <a:spcPct val="0"/>
        </a:spcBef>
        <a:buNone/>
        <a:defRPr kumimoji="0" sz="3200" b="1" kern="1200">
          <a:solidFill>
            <a:schemeClr val="accent1">
              <a:lumMod val="75000"/>
            </a:schemeClr>
          </a:solidFill>
          <a:effectLst/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85750" indent="-228600" algn="l" rtl="0" eaLnBrk="1" latinLnBrk="0" hangingPunct="1">
        <a:spcBef>
          <a:spcPts val="1800"/>
        </a:spcBef>
        <a:spcAft>
          <a:spcPts val="0"/>
        </a:spcAft>
        <a:buClr>
          <a:schemeClr val="accent1">
            <a:lumMod val="75000"/>
          </a:schemeClr>
        </a:buClr>
        <a:buSzPct val="90000"/>
        <a:buFont typeface="Wingdings" charset="2"/>
        <a:buChar char="§"/>
        <a:tabLst/>
        <a:defRPr kumimoji="0" sz="2400" b="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28650" indent="-285750" algn="l" rtl="0" eaLnBrk="1" latinLnBrk="0" hangingPunct="1">
        <a:spcBef>
          <a:spcPts val="0"/>
        </a:spcBef>
        <a:spcAft>
          <a:spcPts val="0"/>
        </a:spcAft>
        <a:buClrTx/>
        <a:buSzPct val="90000"/>
        <a:buFont typeface="Calibri" panose="020F0502020204030204" pitchFamily="34" charset="0"/>
        <a:buChar char="—"/>
        <a:defRPr kumimoji="0" sz="20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800100" indent="-171450" algn="l" rtl="0" eaLnBrk="1" latinLnBrk="0" hangingPunct="1">
        <a:spcBef>
          <a:spcPts val="0"/>
        </a:spcBef>
        <a:spcAft>
          <a:spcPts val="0"/>
        </a:spcAft>
        <a:buClrTx/>
        <a:buSzPct val="90000"/>
        <a:buFont typeface="Arial" panose="020B0604020202020204" pitchFamily="34" charset="0"/>
        <a:buChar char="•"/>
        <a:defRPr kumimoji="0"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028700" indent="-171450" algn="l" rtl="0" eaLnBrk="1" latinLnBrk="0" hangingPunct="1">
        <a:spcBef>
          <a:spcPts val="0"/>
        </a:spcBef>
        <a:spcAft>
          <a:spcPts val="0"/>
        </a:spcAft>
        <a:buClrTx/>
        <a:buSzPct val="100000"/>
        <a:buFont typeface="Lucida Grande"/>
        <a:buChar char="–"/>
        <a:defRPr kumimoji="0" sz="16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257300" indent="-171450" algn="l" rtl="0" eaLnBrk="1" latinLnBrk="0" hangingPunct="1">
        <a:spcBef>
          <a:spcPts val="0"/>
        </a:spcBef>
        <a:spcAft>
          <a:spcPts val="0"/>
        </a:spcAft>
        <a:buClrTx/>
        <a:buFont typeface="Arial"/>
        <a:buChar char="•"/>
        <a:tabLst>
          <a:tab pos="1200150" algn="l"/>
        </a:tabLst>
        <a:defRPr kumimoji="0" lang="en-US" sz="1600" kern="1200" smtClean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State Data,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solverModes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, and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solverOffsets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58738" indent="-1588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at LLNL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en-US" dirty="0" smtClean="0"/>
              <a:t>Philip Top</a:t>
            </a:r>
          </a:p>
        </p:txBody>
      </p:sp>
      <p:sp>
        <p:nvSpPr>
          <p:cNvPr id="9" name="Text Placeholder 10"/>
          <p:cNvSpPr txBox="1">
            <a:spLocks/>
          </p:cNvSpPr>
          <p:nvPr/>
        </p:nvSpPr>
        <p:spPr>
          <a:xfrm>
            <a:off x="492103" y="3640568"/>
            <a:ext cx="3278508" cy="397500"/>
          </a:xfrm>
          <a:prstGeom prst="rect">
            <a:avLst/>
          </a:prstGeom>
        </p:spPr>
        <p:txBody>
          <a:bodyPr vert="horz" lIns="0" tIns="91440" rIns="0" rtlCol="0" anchor="ctr" anchorCtr="0">
            <a:noAutofit/>
          </a:bodyPr>
          <a:lstStyle/>
          <a:p>
            <a:pPr defTabSz="457200">
              <a:lnSpc>
                <a:spcPct val="80000"/>
              </a:lnSpc>
            </a:pPr>
            <a:r>
              <a:rPr lang="en-US" sz="1600" dirty="0">
                <a:solidFill>
                  <a:prstClr val="black"/>
                </a:solidFill>
                <a:cs typeface="Lucida Handwriting"/>
              </a:rPr>
              <a:t>Jun 7, 2016</a:t>
            </a:r>
            <a:endParaRPr lang="en-US" sz="1600" dirty="0">
              <a:solidFill>
                <a:prstClr val="black"/>
              </a:solidFill>
              <a:cs typeface="Lucida Handwriting"/>
            </a:endParaRPr>
          </a:p>
        </p:txBody>
      </p:sp>
    </p:spTree>
    <p:extLst>
      <p:ext uri="{BB962C8B-B14F-4D97-AF65-F5344CB8AC3E}">
        <p14:creationId xmlns:p14="http://schemas.microsoft.com/office/powerpoint/2010/main" val="3280287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SolverOffsets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Contain 4 things</a:t>
            </a:r>
          </a:p>
          <a:p>
            <a:pPr lvl="1"/>
            <a:r>
              <a:rPr lang="en-US" dirty="0" smtClean="0"/>
              <a:t>A set of offsets for indexing into state Data and root finding functions</a:t>
            </a:r>
          </a:p>
          <a:p>
            <a:pPr lvl="1"/>
            <a:r>
              <a:rPr lang="en-US" dirty="0" smtClean="0"/>
              <a:t>State sizes for the local object</a:t>
            </a:r>
          </a:p>
          <a:p>
            <a:pPr lvl="1"/>
            <a:r>
              <a:rPr lang="en-US" dirty="0" smtClean="0"/>
              <a:t>State sizes for the </a:t>
            </a:r>
            <a:r>
              <a:rPr lang="en-US" dirty="0" err="1" smtClean="0"/>
              <a:t>local+all</a:t>
            </a:r>
            <a:r>
              <a:rPr lang="en-US" dirty="0" smtClean="0"/>
              <a:t> </a:t>
            </a:r>
            <a:r>
              <a:rPr lang="en-US" dirty="0" err="1" smtClean="0"/>
              <a:t>subobjects</a:t>
            </a:r>
            <a:endParaRPr lang="en-US" dirty="0" smtClean="0"/>
          </a:p>
          <a:p>
            <a:pPr lvl="1"/>
            <a:r>
              <a:rPr lang="en-US" dirty="0" smtClean="0"/>
              <a:t>Flags indicating whether the </a:t>
            </a:r>
            <a:r>
              <a:rPr lang="en-US" dirty="0" err="1" smtClean="0"/>
              <a:t>solverOffset</a:t>
            </a:r>
            <a:r>
              <a:rPr lang="en-US" dirty="0" smtClean="0"/>
              <a:t> has been loaded</a:t>
            </a:r>
          </a:p>
          <a:p>
            <a:endParaRPr lang="en-US" dirty="0"/>
          </a:p>
          <a:p>
            <a:r>
              <a:rPr lang="en-US" dirty="0" smtClean="0"/>
              <a:t>Each type of </a:t>
            </a:r>
            <a:r>
              <a:rPr lang="en-US" dirty="0" err="1" smtClean="0"/>
              <a:t>solverMode</a:t>
            </a:r>
            <a:r>
              <a:rPr lang="en-US" dirty="0" smtClean="0"/>
              <a:t> can have a different number of states and counts so that is on a per mode basis rather than per object</a:t>
            </a:r>
          </a:p>
          <a:p>
            <a:r>
              <a:rPr lang="en-US" dirty="0" smtClean="0"/>
              <a:t>Distinguish 4 types of states (voltage states, angle states, algebraic states, differential states)</a:t>
            </a:r>
          </a:p>
          <a:p>
            <a:pPr lvl="1"/>
            <a:r>
              <a:rPr lang="en-US" dirty="0" smtClean="0"/>
              <a:t>Allows an assortment of ordering schemes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4D7F6-50A4-4410-A636-0ED203BA7B0B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409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found in </a:t>
            </a:r>
            <a:r>
              <a:rPr lang="en-US" dirty="0" err="1" smtClean="0"/>
              <a:t>gridObjectsHelperClasses.h</a:t>
            </a:r>
            <a:r>
              <a:rPr lang="en-US" dirty="0"/>
              <a:t> and </a:t>
            </a:r>
            <a:r>
              <a:rPr lang="en-US" dirty="0" smtClean="0"/>
              <a:t>gridObjectsHelperClasses.cpp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4D7F6-50A4-4410-A636-0ED203BA7B0B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611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StateData</a:t>
            </a:r>
            <a:endParaRPr lang="en-US" dirty="0"/>
          </a:p>
          <a:p>
            <a:r>
              <a:rPr lang="en-US" dirty="0" err="1" smtClean="0"/>
              <a:t>solverModes</a:t>
            </a:r>
            <a:endParaRPr lang="en-US" dirty="0" smtClean="0"/>
          </a:p>
          <a:p>
            <a:r>
              <a:rPr lang="en-US" dirty="0" err="1" smtClean="0"/>
              <a:t>SolverOffsets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8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Communicate solution data to the component models</a:t>
            </a:r>
          </a:p>
          <a:p>
            <a:r>
              <a:rPr lang="en-US" dirty="0" smtClean="0"/>
              <a:t>Communicate instructions and information about the desired method of solution</a:t>
            </a:r>
          </a:p>
          <a:p>
            <a:pPr lvl="1"/>
            <a:r>
              <a:rPr lang="en-US" dirty="0" smtClean="0"/>
              <a:t>Approximations</a:t>
            </a:r>
          </a:p>
          <a:p>
            <a:pPr lvl="1"/>
            <a:r>
              <a:rPr lang="en-US" dirty="0" smtClean="0"/>
              <a:t>Modalities (algebraic, differential, dynamics, </a:t>
            </a:r>
            <a:r>
              <a:rPr lang="en-US" dirty="0" err="1" smtClean="0"/>
              <a:t>powerflow</a:t>
            </a:r>
            <a:r>
              <a:rPr lang="en-US" dirty="0" smtClean="0"/>
              <a:t>, </a:t>
            </a:r>
            <a:r>
              <a:rPr lang="en-US" dirty="0" err="1" smtClean="0"/>
              <a:t>dae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 smtClean="0"/>
              <a:t>Allow interleaving of solution modes</a:t>
            </a:r>
          </a:p>
          <a:p>
            <a:r>
              <a:rPr lang="en-US" dirty="0" smtClean="0"/>
              <a:t>No temporal ordering of calculation functions</a:t>
            </a:r>
          </a:p>
          <a:p>
            <a:pPr lvl="1"/>
            <a:r>
              <a:rPr lang="en-US" dirty="0" smtClean="0"/>
              <a:t>The time associated with a given “guess” can be anytime within a window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Information </a:t>
            </a:r>
            <a:r>
              <a:rPr lang="en-US" dirty="0"/>
              <a:t>R</a:t>
            </a:r>
            <a:r>
              <a:rPr lang="en-US" dirty="0" smtClean="0"/>
              <a:t>equirements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E164D7F6-50A4-4410-A636-0ED203BA7B0B}" type="slidenum">
              <a:rPr lang="en-US">
                <a:solidFill>
                  <a:prstClr val="black"/>
                </a:solidFill>
              </a:rPr>
              <a:pPr defTabSz="457200"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84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StateData</a:t>
            </a:r>
            <a:r>
              <a:rPr lang="en-US" dirty="0" smtClean="0"/>
              <a:t> –data structure consisting of solution or guess information, time, and a few parameters</a:t>
            </a:r>
          </a:p>
          <a:p>
            <a:pPr lvl="1"/>
            <a:r>
              <a:rPr lang="en-US" dirty="0" smtClean="0"/>
              <a:t>Contains fixed information for the calculations</a:t>
            </a:r>
            <a:endParaRPr lang="en-US" dirty="0"/>
          </a:p>
          <a:p>
            <a:r>
              <a:rPr lang="en-US" dirty="0" err="1" smtClean="0"/>
              <a:t>solverMode</a:t>
            </a:r>
            <a:r>
              <a:rPr lang="en-US" dirty="0" smtClean="0"/>
              <a:t>– the solution metadata</a:t>
            </a:r>
          </a:p>
          <a:p>
            <a:pPr lvl="1"/>
            <a:r>
              <a:rPr lang="en-US" dirty="0" smtClean="0"/>
              <a:t>A lookup index for reference into </a:t>
            </a:r>
            <a:r>
              <a:rPr lang="en-US" dirty="0" err="1" smtClean="0"/>
              <a:t>solverOffset</a:t>
            </a:r>
            <a:r>
              <a:rPr lang="en-US" dirty="0" smtClean="0"/>
              <a:t> tables and the </a:t>
            </a:r>
            <a:r>
              <a:rPr lang="en-US" dirty="0" err="1" smtClean="0"/>
              <a:t>solverData</a:t>
            </a:r>
            <a:r>
              <a:rPr lang="en-US" dirty="0" smtClean="0"/>
              <a:t> array</a:t>
            </a:r>
          </a:p>
          <a:p>
            <a:pPr lvl="1"/>
            <a:r>
              <a:rPr lang="en-US" dirty="0" smtClean="0"/>
              <a:t>Flags for which solution mode it is in reference to</a:t>
            </a:r>
          </a:p>
          <a:p>
            <a:pPr lvl="1"/>
            <a:r>
              <a:rPr lang="en-US" dirty="0" smtClean="0"/>
              <a:t>Approximation codes for </a:t>
            </a:r>
            <a:r>
              <a:rPr lang="en-US" dirty="0" err="1" smtClean="0"/>
              <a:t>descibing</a:t>
            </a:r>
            <a:r>
              <a:rPr lang="en-US" dirty="0" smtClean="0"/>
              <a:t> any desired approximations the solver requests the models make.  (models can ignore this)</a:t>
            </a:r>
          </a:p>
          <a:p>
            <a:r>
              <a:rPr lang="en-US" dirty="0" err="1" smtClean="0"/>
              <a:t>SolverOffsets</a:t>
            </a:r>
            <a:endParaRPr lang="en-US" dirty="0" smtClean="0"/>
          </a:p>
          <a:p>
            <a:pPr lvl="1"/>
            <a:r>
              <a:rPr lang="en-US" dirty="0" smtClean="0"/>
              <a:t>Each object contains a table of </a:t>
            </a:r>
            <a:r>
              <a:rPr lang="en-US" dirty="0" err="1" smtClean="0"/>
              <a:t>solverOffset</a:t>
            </a:r>
            <a:r>
              <a:rPr lang="en-US" dirty="0" smtClean="0"/>
              <a:t> objects that contain the local offsets into the </a:t>
            </a:r>
            <a:r>
              <a:rPr lang="en-US" dirty="0" err="1" smtClean="0"/>
              <a:t>stateData</a:t>
            </a:r>
            <a:r>
              <a:rPr lang="en-US" dirty="0" smtClean="0"/>
              <a:t> structure as well as offsets into the destination data array.  The </a:t>
            </a:r>
            <a:r>
              <a:rPr lang="en-US" dirty="0" err="1" smtClean="0"/>
              <a:t>solverMode</a:t>
            </a:r>
            <a:r>
              <a:rPr lang="en-US" dirty="0" smtClean="0"/>
              <a:t> index contains the index into the table to use.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execution consists of 3 component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70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</a:t>
            </a:r>
            <a:r>
              <a:rPr lang="en-US" dirty="0" err="1" smtClean="0"/>
              <a:t>tateData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4D7F6-50A4-4410-A636-0ED203BA7B0B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877" y="1478790"/>
            <a:ext cx="8737114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/**@brief class for containing state data information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defTabSz="457200"/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*/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defTabSz="457200"/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stateData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defTabSz="4572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defTabSz="457200"/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</a:t>
            </a:r>
          </a:p>
          <a:p>
            <a:pPr defTabSz="4572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time = 0.0;                   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//!&lt; time corresponding to the state data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defTabSz="4572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const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*state =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nullptr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      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//!&lt; the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current state guess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defTabSz="4572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const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dstate_dt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nullptr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  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//!&lt; the state time derivative array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defTabSz="4572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const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fullState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nullptr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  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//!&lt; the full state data (for cases where state contains only differential or algebraic components)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defTabSz="4572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const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diffState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nullptr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  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//!&lt; the differential state data (for cases where state contains only algebraic components)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defTabSz="4572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const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algState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nullptr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   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//!&lt; the algebraic state data (for cases where state contains only differential components)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defTabSz="4572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cj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1.0;                     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//!&lt; a number used in </a:t>
            </a:r>
            <a:r>
              <a:rPr lang="en-US" sz="10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jacobian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calculations if there is a derivative used in the calculations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defTabSz="4572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count_t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seqID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0;                   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//!&lt; a sequence id to differentiate between subsequent state data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objects</a:t>
            </a:r>
          </a:p>
          <a:p>
            <a:pPr defTabSz="457200"/>
            <a:r>
              <a:rPr lang="en-US" sz="1000" dirty="0">
                <a:solidFill>
                  <a:srgbClr val="2B91AF"/>
                </a:solidFill>
                <a:latin typeface="Consolas"/>
              </a:rPr>
              <a:t>  </a:t>
            </a:r>
            <a:r>
              <a:rPr lang="en-US" sz="1000" dirty="0" err="1">
                <a:solidFill>
                  <a:srgbClr val="2B91AF"/>
                </a:solidFill>
                <a:latin typeface="Consolas"/>
              </a:rPr>
              <a:t>index_t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/>
              </a:rPr>
              <a:t>pairIndex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= 0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;                </a:t>
            </a:r>
            <a:r>
              <a:rPr lang="en-US" sz="1000" dirty="0">
                <a:solidFill>
                  <a:srgbClr val="008000"/>
                </a:solidFill>
                <a:latin typeface="Consolas"/>
              </a:rPr>
              <a:t>//!&lt; </a:t>
            </a:r>
            <a:r>
              <a:rPr lang="en-US" sz="1000" dirty="0">
                <a:solidFill>
                  <a:srgbClr val="008000"/>
                </a:solidFill>
                <a:latin typeface="Consolas"/>
              </a:rPr>
              <a:t>the index of the mode the paired data comes from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defTabSz="4572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199068" y="4418871"/>
            <a:ext cx="8229600" cy="1872666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Different options depending on the divisions of the state information</a:t>
            </a:r>
          </a:p>
          <a:p>
            <a:pPr lvl="1"/>
            <a:r>
              <a:rPr lang="en-US" dirty="0" smtClean="0"/>
              <a:t>DAE, algebraic only, or differential only</a:t>
            </a:r>
          </a:p>
          <a:p>
            <a:pPr lvl="1"/>
            <a:r>
              <a:rPr lang="en-US" dirty="0" smtClean="0"/>
              <a:t>For partial state solutions the information can be pairs with another set of offsets with the additional states For instance in partitioned solutions</a:t>
            </a:r>
          </a:p>
          <a:p>
            <a:r>
              <a:rPr lang="en-US" dirty="0" smtClean="0"/>
              <a:t>Includes a counter for objects which cache information</a:t>
            </a:r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1087217" y="4418871"/>
            <a:ext cx="8229600" cy="175016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85750" indent="-228600" algn="l" rtl="0" eaLnBrk="1" latinLnBrk="0" hangingPunct="1">
              <a:spcBef>
                <a:spcPts val="18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90000"/>
              <a:buFont typeface="Wingdings" charset="2"/>
              <a:buChar char="§"/>
              <a:tabLst/>
              <a:defRPr kumimoji="0" sz="2400" b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28650" indent="-285750" algn="l" rtl="0" eaLnBrk="1" latinLnBrk="0" hangingPunct="1">
              <a:spcBef>
                <a:spcPts val="0"/>
              </a:spcBef>
              <a:spcAft>
                <a:spcPts val="0"/>
              </a:spcAft>
              <a:buClrTx/>
              <a:buSzPct val="90000"/>
              <a:buFont typeface="Calibri" panose="020F0502020204030204" pitchFamily="34" charset="0"/>
              <a:buChar char="—"/>
              <a:defRPr kumimoji="0"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800100" indent="-171450" algn="l" rtl="0" eaLnBrk="1" latinLnBrk="0" hangingPunct="1"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defRPr kumimoji="0"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028700" indent="-171450" algn="l" rtl="0" eaLnBrk="1" latinLnBrk="0" hangingPunct="1">
              <a:spcBef>
                <a:spcPts val="0"/>
              </a:spcBef>
              <a:spcAft>
                <a:spcPts val="0"/>
              </a:spcAft>
              <a:buClrTx/>
              <a:buSzPct val="100000"/>
              <a:buFont typeface="Lucida Grande"/>
              <a:buChar char="–"/>
              <a:defRPr kumimoji="0"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1257300" indent="-171450" algn="l" rtl="0" eaLnBrk="1" latinLnBrk="0" hangingPunct="1">
              <a:spcBef>
                <a:spcPts val="0"/>
              </a:spcBef>
              <a:spcAft>
                <a:spcPts val="0"/>
              </a:spcAft>
              <a:buClrTx/>
              <a:buFont typeface="Arial"/>
              <a:buChar char="•"/>
              <a:tabLst>
                <a:tab pos="1200150" algn="l"/>
              </a:tabLst>
              <a:defRPr kumimoji="0" lang="en-US" sz="1600" kern="1200" smtClean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4F81BD">
                  <a:lumMod val="75000"/>
                </a:srgbClr>
              </a:buClr>
            </a:pPr>
            <a:endParaRPr lang="en-US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3659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solverMode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4D7F6-50A4-4410-A636-0ED203BA7B0B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877" y="1478790"/>
            <a:ext cx="873711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/** @brief class defining how a specific solver operates and how to find information*/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defTabSz="457200"/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solverMode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defTabSz="4572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defTabSz="457200"/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</a:t>
            </a:r>
          </a:p>
          <a:p>
            <a:pPr defTabSz="4572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bool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dynamic =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false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//!&lt; indicate if the solver is for dynamic simulation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defTabSz="4572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bool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differential =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false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//!&lt; indicate if the solver uses differential states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defTabSz="4572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bool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algebraic =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false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//!&lt; indicate if the solver uses algebraic states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defTabSz="4572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bool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local =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false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 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//!&lt; indicator if the solver uses local states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defTabSz="4572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bool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extended_state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false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//!&lt; indicate if the solver uses extended states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defTabSz="4572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bool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parameters =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false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//!&lt; indicator if the solver uses parameters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defTabSz="4572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bitset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&lt;32&gt;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approx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 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//!&lt;  a </a:t>
            </a:r>
            <a:r>
              <a:rPr lang="en-US" sz="10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bitset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containing the approximation assumptions the solver wishes to be made (request not obligation)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defTabSz="4572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index_t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offsetIndex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kNullLocation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//!&lt; index into an array of </a:t>
            </a:r>
            <a:r>
              <a:rPr lang="en-US" sz="10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solverOffsets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defTabSz="4572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defTabSz="4572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/**@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brief </a:t>
            </a:r>
            <a:r>
              <a:rPr lang="en-US" sz="10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solvermode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constructor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defTabSz="457200"/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 @</a:t>
            </a:r>
            <a:r>
              <a:rPr lang="en-US" sz="10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param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[in] the index to put in </a:t>
            </a:r>
            <a:r>
              <a:rPr lang="en-US" sz="10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offsetIndex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*/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defTabSz="4572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solverMode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index_t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index);</a:t>
            </a:r>
          </a:p>
          <a:p>
            <a:pPr defTabSz="457200"/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defTabSz="4572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solverMode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</a:t>
            </a:r>
          </a:p>
          <a:p>
            <a:pPr defTabSz="4572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{</a:t>
            </a:r>
          </a:p>
          <a:p>
            <a:pPr defTabSz="4572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}</a:t>
            </a:r>
          </a:p>
          <a:p>
            <a:pPr defTabSz="4572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1087217" y="4418871"/>
            <a:ext cx="8229600" cy="175016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85750" indent="-228600" algn="l" rtl="0" eaLnBrk="1" latinLnBrk="0" hangingPunct="1">
              <a:spcBef>
                <a:spcPts val="18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90000"/>
              <a:buFont typeface="Wingdings" charset="2"/>
              <a:buChar char="§"/>
              <a:tabLst/>
              <a:defRPr kumimoji="0" sz="2400" b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28650" indent="-285750" algn="l" rtl="0" eaLnBrk="1" latinLnBrk="0" hangingPunct="1">
              <a:spcBef>
                <a:spcPts val="0"/>
              </a:spcBef>
              <a:spcAft>
                <a:spcPts val="0"/>
              </a:spcAft>
              <a:buClrTx/>
              <a:buSzPct val="90000"/>
              <a:buFont typeface="Calibri" panose="020F0502020204030204" pitchFamily="34" charset="0"/>
              <a:buChar char="—"/>
              <a:defRPr kumimoji="0"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800100" indent="-171450" algn="l" rtl="0" eaLnBrk="1" latinLnBrk="0" hangingPunct="1"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defRPr kumimoji="0"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028700" indent="-171450" algn="l" rtl="0" eaLnBrk="1" latinLnBrk="0" hangingPunct="1">
              <a:spcBef>
                <a:spcPts val="0"/>
              </a:spcBef>
              <a:spcAft>
                <a:spcPts val="0"/>
              </a:spcAft>
              <a:buClrTx/>
              <a:buSzPct val="100000"/>
              <a:buFont typeface="Lucida Grande"/>
              <a:buChar char="–"/>
              <a:defRPr kumimoji="0"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1257300" indent="-171450" algn="l" rtl="0" eaLnBrk="1" latinLnBrk="0" hangingPunct="1">
              <a:spcBef>
                <a:spcPts val="0"/>
              </a:spcBef>
              <a:spcAft>
                <a:spcPts val="0"/>
              </a:spcAft>
              <a:buClrTx/>
              <a:buFont typeface="Arial"/>
              <a:buChar char="•"/>
              <a:tabLst>
                <a:tab pos="1200150" algn="l"/>
              </a:tabLst>
              <a:defRPr kumimoji="0" lang="en-US" sz="1600" kern="1200" smtClean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4F81BD">
                  <a:lumMod val="75000"/>
                </a:srgbClr>
              </a:buClr>
            </a:pPr>
            <a:endParaRPr lang="en-US" dirty="0" smtClean="0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9613" y="5293952"/>
            <a:ext cx="8239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dirty="0">
                <a:solidFill>
                  <a:prstClr val="black"/>
                </a:solidFill>
              </a:rPr>
              <a:t>Note:  the inclusion of parameters is a very experimental feature and a work in progress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18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</a:t>
            </a:r>
            <a:r>
              <a:rPr lang="en-US" dirty="0" err="1" smtClean="0"/>
              <a:t>olverMode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Closely associated is a set of </a:t>
            </a:r>
            <a:r>
              <a:rPr lang="en-US" dirty="0" err="1" smtClean="0"/>
              <a:t>boolean</a:t>
            </a:r>
            <a:r>
              <a:rPr lang="en-US" dirty="0" smtClean="0"/>
              <a:t> functions to query the </a:t>
            </a:r>
            <a:r>
              <a:rPr lang="en-US" dirty="0" err="1" smtClean="0"/>
              <a:t>solverMode</a:t>
            </a:r>
            <a:r>
              <a:rPr lang="en-US" dirty="0" smtClean="0"/>
              <a:t> for particular modes</a:t>
            </a:r>
          </a:p>
          <a:p>
            <a:pPr lvl="1"/>
            <a:r>
              <a:rPr lang="en-US" dirty="0" err="1" smtClean="0"/>
              <a:t>isLocal</a:t>
            </a:r>
            <a:r>
              <a:rPr lang="en-US" dirty="0" smtClean="0"/>
              <a:t>(</a:t>
            </a:r>
            <a:r>
              <a:rPr lang="en-US" dirty="0" err="1" smtClean="0"/>
              <a:t>sMode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isAlgebraicOnly</a:t>
            </a:r>
            <a:r>
              <a:rPr lang="en-US" dirty="0" smtClean="0"/>
              <a:t>(</a:t>
            </a:r>
            <a:r>
              <a:rPr lang="en-US" dirty="0" err="1" smtClean="0"/>
              <a:t>sMode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hasAlgebraic</a:t>
            </a:r>
            <a:r>
              <a:rPr lang="en-US" dirty="0" smtClean="0"/>
              <a:t>(</a:t>
            </a:r>
            <a:r>
              <a:rPr lang="en-US" dirty="0" err="1" smtClean="0"/>
              <a:t>sMode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hasDifferential</a:t>
            </a:r>
            <a:r>
              <a:rPr lang="en-US" dirty="0" smtClean="0"/>
              <a:t>(</a:t>
            </a:r>
            <a:r>
              <a:rPr lang="en-US" dirty="0" err="1" smtClean="0"/>
              <a:t>sMode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isDifferentialOnly</a:t>
            </a:r>
            <a:r>
              <a:rPr lang="en-US" dirty="0" smtClean="0"/>
              <a:t>(</a:t>
            </a:r>
            <a:r>
              <a:rPr lang="en-US" dirty="0" err="1" smtClean="0"/>
              <a:t>sMode</a:t>
            </a:r>
            <a:r>
              <a:rPr lang="en-US" dirty="0" smtClean="0"/>
              <a:t>);</a:t>
            </a:r>
          </a:p>
          <a:p>
            <a:pPr lvl="1"/>
            <a:r>
              <a:rPr lang="en-US" dirty="0" err="1" smtClean="0"/>
              <a:t>isDAE</a:t>
            </a:r>
            <a:r>
              <a:rPr lang="en-US" dirty="0" smtClean="0"/>
              <a:t>(</a:t>
            </a:r>
            <a:r>
              <a:rPr lang="en-US" dirty="0" err="1" smtClean="0"/>
              <a:t>sMode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isDC</a:t>
            </a:r>
            <a:r>
              <a:rPr lang="en-US" dirty="0" smtClean="0"/>
              <a:t>(</a:t>
            </a:r>
            <a:r>
              <a:rPr lang="en-US" dirty="0" err="1" smtClean="0"/>
              <a:t>sMode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isDynamic</a:t>
            </a:r>
            <a:r>
              <a:rPr lang="en-US" dirty="0" smtClean="0"/>
              <a:t>(</a:t>
            </a:r>
            <a:r>
              <a:rPr lang="en-US" dirty="0" err="1" smtClean="0"/>
              <a:t>sMode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isExtended</a:t>
            </a:r>
            <a:r>
              <a:rPr lang="en-US" dirty="0" smtClean="0"/>
              <a:t>(</a:t>
            </a:r>
            <a:r>
              <a:rPr lang="en-US" dirty="0" err="1" smtClean="0"/>
              <a:t>sMode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4D7F6-50A4-4410-A636-0ED203BA7B0B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591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SolverMode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1525"/>
            <a:ext cx="8229600" cy="684784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offsetIndex</a:t>
            </a:r>
            <a:r>
              <a:rPr lang="en-US" dirty="0" smtClean="0"/>
              <a:t> references into an </a:t>
            </a:r>
            <a:r>
              <a:rPr lang="en-US" dirty="0" err="1" smtClean="0"/>
              <a:t>offsetTable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4D7F6-50A4-4410-A636-0ED203BA7B0B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1848" y="2243672"/>
            <a:ext cx="853964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/**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defTabSz="457200"/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* @brief Helper class encapsulating offsets for the various solution </a:t>
            </a:r>
            <a:r>
              <a:rPr lang="en-US" sz="10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solverMode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types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defTabSz="457200"/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**/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defTabSz="457200"/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offsetTable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defTabSz="4572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defTabSz="457200"/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private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</a:t>
            </a:r>
          </a:p>
          <a:p>
            <a:pPr defTabSz="4572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</a:t>
            </a:r>
            <a:r>
              <a:rPr lang="en-US" sz="1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vector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solverOffsets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offsetContainer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     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//!&lt; a vector of containers for offsets corresponding to the different solver modes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defTabSz="4572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index_t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paramOffset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kNullLocation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//!&lt;offset for storing parameters in an array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defTabSz="4572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count_t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cSize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                  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//!&lt; the current size of the </a:t>
            </a:r>
            <a:r>
              <a:rPr lang="en-US" sz="10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offsetContainer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50840" y="4140245"/>
            <a:ext cx="8229600" cy="193679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85750" indent="-228600" algn="l" rtl="0" eaLnBrk="1" latinLnBrk="0" hangingPunct="1">
              <a:spcBef>
                <a:spcPts val="18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90000"/>
              <a:buFont typeface="Wingdings" charset="2"/>
              <a:buChar char="§"/>
              <a:tabLst/>
              <a:defRPr kumimoji="0" sz="2400" b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28650" indent="-285750" algn="l" rtl="0" eaLnBrk="1" latinLnBrk="0" hangingPunct="1">
              <a:spcBef>
                <a:spcPts val="0"/>
              </a:spcBef>
              <a:spcAft>
                <a:spcPts val="0"/>
              </a:spcAft>
              <a:buClrTx/>
              <a:buSzPct val="90000"/>
              <a:buFont typeface="Calibri" panose="020F0502020204030204" pitchFamily="34" charset="0"/>
              <a:buChar char="—"/>
              <a:defRPr kumimoji="0"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800100" indent="-171450" algn="l" rtl="0" eaLnBrk="1" latinLnBrk="0" hangingPunct="1"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defRPr kumimoji="0"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028700" indent="-171450" algn="l" rtl="0" eaLnBrk="1" latinLnBrk="0" hangingPunct="1">
              <a:spcBef>
                <a:spcPts val="0"/>
              </a:spcBef>
              <a:spcAft>
                <a:spcPts val="0"/>
              </a:spcAft>
              <a:buClrTx/>
              <a:buSzPct val="100000"/>
              <a:buFont typeface="Lucida Grande"/>
              <a:buChar char="–"/>
              <a:defRPr kumimoji="0"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1257300" indent="-171450" algn="l" rtl="0" eaLnBrk="1" latinLnBrk="0" hangingPunct="1">
              <a:spcBef>
                <a:spcPts val="0"/>
              </a:spcBef>
              <a:spcAft>
                <a:spcPts val="0"/>
              </a:spcAft>
              <a:buClrTx/>
              <a:buFont typeface="Arial"/>
              <a:buChar char="•"/>
              <a:tabLst>
                <a:tab pos="1200150" algn="l"/>
              </a:tabLst>
              <a:defRPr kumimoji="0" lang="en-US" sz="1600" kern="1200" smtClean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4F81BD">
                  <a:lumMod val="75000"/>
                </a:srgbClr>
              </a:buClr>
            </a:pPr>
            <a:r>
              <a:rPr lang="en-US" dirty="0" smtClean="0">
                <a:solidFill>
                  <a:prstClr val="black"/>
                </a:solidFill>
              </a:rPr>
              <a:t>Also includes functions for setting/loading the offsets</a:t>
            </a:r>
          </a:p>
          <a:p>
            <a:pPr>
              <a:buClr>
                <a:srgbClr val="4F81BD">
                  <a:lumMod val="75000"/>
                </a:srgbClr>
              </a:buClr>
            </a:pPr>
            <a:r>
              <a:rPr lang="en-US" dirty="0" smtClean="0">
                <a:solidFill>
                  <a:prstClr val="black"/>
                </a:solidFill>
              </a:rPr>
              <a:t>And querying them.  All using a </a:t>
            </a:r>
            <a:r>
              <a:rPr lang="en-US" dirty="0" err="1" smtClean="0">
                <a:solidFill>
                  <a:prstClr val="black"/>
                </a:solidFill>
              </a:rPr>
              <a:t>SolverMode</a:t>
            </a:r>
            <a:r>
              <a:rPr lang="en-US" dirty="0" smtClean="0">
                <a:solidFill>
                  <a:prstClr val="black"/>
                </a:solidFill>
              </a:rPr>
              <a:t> object as the key</a:t>
            </a:r>
          </a:p>
          <a:p>
            <a:pPr>
              <a:buClr>
                <a:srgbClr val="4F81BD">
                  <a:lumMod val="75000"/>
                </a:srgbClr>
              </a:buClr>
            </a:pPr>
            <a:r>
              <a:rPr lang="en-US" dirty="0" smtClean="0">
                <a:solidFill>
                  <a:prstClr val="black"/>
                </a:solidFill>
              </a:rPr>
              <a:t>There is one of these tables for every </a:t>
            </a:r>
            <a:r>
              <a:rPr lang="en-US" dirty="0" err="1" smtClean="0">
                <a:solidFill>
                  <a:prstClr val="black"/>
                </a:solidFill>
              </a:rPr>
              <a:t>gridObject</a:t>
            </a:r>
            <a:r>
              <a:rPr lang="en-US" dirty="0" smtClean="0">
                <a:solidFill>
                  <a:prstClr val="black"/>
                </a:solidFill>
              </a:rPr>
              <a:t> in </a:t>
            </a:r>
            <a:r>
              <a:rPr lang="en-US" dirty="0" err="1" smtClean="0">
                <a:solidFill>
                  <a:prstClr val="black"/>
                </a:solidFill>
              </a:rPr>
              <a:t>Griddyn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383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SolverOffsets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4D7F6-50A4-4410-A636-0ED203BA7B0B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6561" y="1232239"/>
            <a:ext cx="7032694" cy="4493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11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/**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defTabSz="457200"/>
            <a:r>
              <a:rPr lang="en-US" sz="11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*@brief Helper class encapsulating the offsets for the solver evaluation functions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defTabSz="457200"/>
            <a:r>
              <a:rPr lang="en-US" sz="11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@details acts as a container for solver offsets and object indices into the state vectors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defTabSz="457200"/>
            <a:r>
              <a:rPr lang="en-US" sz="11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**/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defTabSz="457200"/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1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solverOffsets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defTabSz="457200"/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defTabSz="457200"/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defTabSz="457200"/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</a:t>
            </a:r>
          </a:p>
          <a:p>
            <a:pPr defTabSz="457200"/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1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solverMode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sMode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        </a:t>
            </a:r>
            <a:r>
              <a:rPr lang="en-US" sz="11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//!&lt;pointer to the reference </a:t>
            </a:r>
            <a:r>
              <a:rPr lang="en-US" sz="11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sMode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defTabSz="457200"/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1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index_t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aOffset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kNullLocation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    </a:t>
            </a:r>
            <a:r>
              <a:rPr lang="en-US" sz="11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//!&lt; Location for the voltage offset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defTabSz="457200"/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1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index_t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vOffset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kNullLocation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    </a:t>
            </a:r>
            <a:r>
              <a:rPr lang="en-US" sz="11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//!&lt; Location for the Angle offset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defTabSz="457200"/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1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index_t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algOffset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kNullLocation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     </a:t>
            </a:r>
            <a:r>
              <a:rPr lang="en-US" sz="11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//!&lt; location for generic offsets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defTabSz="457200"/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1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index_t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diffOffset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kNullLocation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    </a:t>
            </a:r>
            <a:r>
              <a:rPr lang="en-US" sz="11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//!&lt; location for the differential offsets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defTabSz="457200"/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1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index_t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rootOffset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kNullLocation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    </a:t>
            </a:r>
            <a:r>
              <a:rPr lang="en-US" sz="11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//!&lt; location for the root offsets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defTabSz="457200"/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defTabSz="457200"/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defTabSz="457200"/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1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//local </a:t>
            </a:r>
            <a:r>
              <a:rPr lang="en-US" sz="11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objectSizes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defTabSz="457200"/>
            <a:r>
              <a:rPr lang="en-US" sz="11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1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stateSizes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local;        </a:t>
            </a:r>
            <a:r>
              <a:rPr lang="en-US" sz="11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//!&lt; container for local state sizes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defTabSz="457200"/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</a:p>
          <a:p>
            <a:pPr defTabSz="457200"/>
            <a:r>
              <a:rPr lang="en-US" sz="11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1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stateSizes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total;       </a:t>
            </a:r>
            <a:r>
              <a:rPr lang="en-US" sz="11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//!&lt; container for total state sizes;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defTabSz="457200"/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defTabSz="457200"/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1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//total object sizes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defTabSz="457200"/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defTabSz="457200"/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bool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stateLoaded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false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1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</a:t>
            </a:r>
            <a:r>
              <a:rPr lang="en-US" sz="11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flag indicating the state sizes have been loaded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defTabSz="457200"/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bool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rjLoaded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false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        </a:t>
            </a:r>
            <a:r>
              <a:rPr lang="en-US" sz="11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//!&lt; </a:t>
            </a:r>
            <a:r>
              <a:rPr lang="en-US" sz="11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flag indicated that roots and </a:t>
            </a:r>
            <a:r>
              <a:rPr lang="en-US" sz="11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jac</a:t>
            </a:r>
            <a:r>
              <a:rPr lang="en-US" sz="11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size is loaded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defTabSz="457200"/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bool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offetLoaded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false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     </a:t>
            </a:r>
            <a:r>
              <a:rPr lang="en-US" sz="11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//!&lt;</a:t>
            </a:r>
            <a:r>
              <a:rPr lang="en-US" sz="11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flag indicating that offsets have been loaded</a:t>
            </a:r>
            <a:endParaRPr lang="en-US" sz="11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917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2015_PPT_UNC_V8.28 (1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>
    <a:spDef>
      <a:spPr bwMode="auto">
        <a:gradFill flip="none" rotWithShape="1">
          <a:gsLst>
            <a:gs pos="0">
              <a:schemeClr val="bg1">
                <a:lumMod val="65000"/>
                <a:tint val="66000"/>
                <a:satMod val="160000"/>
              </a:schemeClr>
            </a:gs>
            <a:gs pos="50000">
              <a:schemeClr val="bg1">
                <a:lumMod val="65000"/>
                <a:tint val="44500"/>
                <a:satMod val="160000"/>
              </a:schemeClr>
            </a:gs>
            <a:gs pos="100000">
              <a:schemeClr val="bg1">
                <a:lumMod val="65000"/>
                <a:tint val="23500"/>
                <a:satMod val="160000"/>
              </a:schemeClr>
            </a:gs>
          </a:gsLst>
          <a:lin ang="16200000" scaled="1"/>
          <a:tileRect/>
        </a:gradFill>
        <a:ln>
          <a:solidFill>
            <a:schemeClr val="accent1">
              <a:lumMod val="75000"/>
            </a:schemeClr>
          </a:solidFill>
          <a:headEnd/>
          <a:tailEnd/>
        </a:ln>
      </a:spPr>
      <a:bodyPr rtlCol="0" anchor="b">
        <a:prstTxWarp prst="textNoShape">
          <a:avLst/>
        </a:prstTxWarp>
      </a:bodyPr>
      <a:lstStyle>
        <a:defPPr algn="ctr">
          <a:spcBef>
            <a:spcPct val="0"/>
          </a:spcBef>
          <a:defRPr sz="1600" dirty="0">
            <a:solidFill>
              <a:srgbClr val="000000"/>
            </a:solidFill>
          </a:defRPr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>
        <a:ln w="28575" cmpd="sng">
          <a:solidFill>
            <a:schemeClr val="accent1">
              <a:lumMod val="75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1072</Words>
  <Application>Microsoft Office PowerPoint</Application>
  <PresentationFormat>On-screen Show (4:3)</PresentationFormat>
  <Paragraphs>143</Paragraphs>
  <Slides>11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2015_PPT_UNC_V8.28 (1)</vt:lpstr>
      <vt:lpstr>State Data, solverModes, and solverOffsets</vt:lpstr>
      <vt:lpstr>Outline</vt:lpstr>
      <vt:lpstr>Solution Information Requirements</vt:lpstr>
      <vt:lpstr>Model execution consists of 3 component</vt:lpstr>
      <vt:lpstr>stateData</vt:lpstr>
      <vt:lpstr>solverMode</vt:lpstr>
      <vt:lpstr>solverMode</vt:lpstr>
      <vt:lpstr>SolverMode</vt:lpstr>
      <vt:lpstr>SolverOffsets</vt:lpstr>
      <vt:lpstr>SolverOffsets</vt:lpstr>
      <vt:lpstr>Code</vt:lpstr>
    </vt:vector>
  </TitlesOfParts>
  <Company>LLNL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State Data, solverModes, and solverOffsets</dc:title>
  <dc:creator>Top, Philip L.</dc:creator>
  <cp:lastModifiedBy>Top, Philip L.</cp:lastModifiedBy>
  <cp:revision>1</cp:revision>
  <dcterms:created xsi:type="dcterms:W3CDTF">2016-08-12T05:49:17Z</dcterms:created>
  <dcterms:modified xsi:type="dcterms:W3CDTF">2016-08-12T05:49:33Z</dcterms:modified>
</cp:coreProperties>
</file>