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6"/>
  </p:notesMasterIdLst>
  <p:handoutMasterIdLst>
    <p:handoutMasterId r:id="rId17"/>
  </p:handoutMasterIdLst>
  <p:sldIdLst>
    <p:sldId id="284" r:id="rId3"/>
    <p:sldId id="285" r:id="rId4"/>
    <p:sldId id="331" r:id="rId5"/>
    <p:sldId id="325" r:id="rId6"/>
    <p:sldId id="307" r:id="rId7"/>
    <p:sldId id="311" r:id="rId8"/>
    <p:sldId id="312" r:id="rId9"/>
    <p:sldId id="308" r:id="rId10"/>
    <p:sldId id="318" r:id="rId11"/>
    <p:sldId id="320" r:id="rId12"/>
    <p:sldId id="322" r:id="rId13"/>
    <p:sldId id="321" r:id="rId14"/>
    <p:sldId id="306" r:id="rId15"/>
  </p:sldIdLst>
  <p:sldSz cx="9144000" cy="6858000" type="screen4x3"/>
  <p:notesSz cx="6808788" cy="994092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FF"/>
    <a:srgbClr val="3399FF"/>
    <a:srgbClr val="85B1F9"/>
    <a:srgbClr val="CCECFF"/>
    <a:srgbClr val="777777"/>
    <a:srgbClr val="4D4D4D"/>
    <a:srgbClr val="F8F8F8"/>
    <a:srgbClr val="969696"/>
    <a:srgbClr val="0000FF"/>
    <a:srgbClr val="6868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5" autoAdjust="0"/>
    <p:restoredTop sz="94660"/>
  </p:normalViewPr>
  <p:slideViewPr>
    <p:cSldViewPr>
      <p:cViewPr>
        <p:scale>
          <a:sx n="80" d="100"/>
          <a:sy n="80" d="100"/>
        </p:scale>
        <p:origin x="-2034" y="-7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2772" y="-90"/>
      </p:cViewPr>
      <p:guideLst>
        <p:guide orient="horz" pos="3131"/>
        <p:guide pos="214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475" cy="49704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6737" y="0"/>
            <a:ext cx="2950475" cy="49704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F4AE8B-A150-4820-BC27-EE42D733F4B8}" type="datetimeFigureOut">
              <a:rPr lang="en-GB" smtClean="0"/>
              <a:t>28/05/2017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42154"/>
            <a:ext cx="2950475" cy="4970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6737" y="9442154"/>
            <a:ext cx="2950475" cy="4970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05C2D-D39A-48CE-B0EB-51A11E4633C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4910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475" cy="49704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6737" y="0"/>
            <a:ext cx="2950475" cy="49704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45B75E70-762A-4375-AA7C-DE9BB7CC9339}" type="datetimeFigureOut">
              <a:rPr lang="de-DE" smtClean="0"/>
              <a:pPr/>
              <a:t>28.05.2017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0879" y="4721940"/>
            <a:ext cx="5447030" cy="447341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42154"/>
            <a:ext cx="2950475" cy="4970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6737" y="9442154"/>
            <a:ext cx="2950475" cy="4970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DF1895BC-06EC-475A-97CA-BF53472F2E0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6837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895BC-06EC-475A-97CA-BF53472F2E03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33602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895BC-06EC-475A-97CA-BF53472F2E03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89883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895BC-06EC-475A-97CA-BF53472F2E03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74568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895BC-06EC-475A-97CA-BF53472F2E03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06360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895BC-06EC-475A-97CA-BF53472F2E03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9135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895BC-06EC-475A-97CA-BF53472F2E03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058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895BC-06EC-475A-97CA-BF53472F2E03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0353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895BC-06EC-475A-97CA-BF53472F2E03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4123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895BC-06EC-475A-97CA-BF53472F2E03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494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895BC-06EC-475A-97CA-BF53472F2E03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700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895BC-06EC-475A-97CA-BF53472F2E03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0527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895BC-06EC-475A-97CA-BF53472F2E03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66692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895BC-06EC-475A-97CA-BF53472F2E03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9786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5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878400" y="1573200"/>
            <a:ext cx="7779600" cy="741362"/>
          </a:xfrm>
          <a:prstGeom prst="rect">
            <a:avLst/>
          </a:prstGeom>
        </p:spPr>
        <p:txBody>
          <a:bodyPr lIns="0" tIns="0" rIns="0" bIns="0" anchor="t"/>
          <a:lstStyle>
            <a:lvl1pPr>
              <a:tabLst>
                <a:tab pos="2038350" algn="l"/>
              </a:tabLst>
              <a:defRPr b="1"/>
            </a:lvl1pPr>
          </a:lstStyle>
          <a:p>
            <a:pPr lvl="0"/>
            <a:r>
              <a:rPr lang="en-GB" noProof="0" dirty="0" smtClean="0"/>
              <a:t>Click here to insert lecture title</a:t>
            </a:r>
          </a:p>
        </p:txBody>
      </p:sp>
      <p:sp>
        <p:nvSpPr>
          <p:cNvPr id="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8400" y="2429999"/>
            <a:ext cx="7779600" cy="1152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 sz="2400">
                <a:solidFill>
                  <a:srgbClr val="686868"/>
                </a:solidFill>
              </a:defRPr>
            </a:lvl1pPr>
          </a:lstStyle>
          <a:p>
            <a:pPr lvl="0"/>
            <a:r>
              <a:rPr lang="en-GB" noProof="0" dirty="0" smtClean="0"/>
              <a:t>Click here to insert lecture subtitle</a:t>
            </a:r>
          </a:p>
        </p:txBody>
      </p:sp>
    </p:spTree>
    <p:extLst>
      <p:ext uri="{BB962C8B-B14F-4D97-AF65-F5344CB8AC3E}">
        <p14:creationId xmlns:p14="http://schemas.microsoft.com/office/powerpoint/2010/main" val="2672853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86000" y="1591199"/>
            <a:ext cx="8172000" cy="4338000"/>
          </a:xfrm>
        </p:spPr>
        <p:txBody>
          <a:bodyPr/>
          <a:lstStyle/>
          <a:p>
            <a:pPr lvl="0"/>
            <a:r>
              <a:rPr lang="en-GB" noProof="0" dirty="0" smtClean="0"/>
              <a:t>Click here to insert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13" name="Titel 1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Click here to insert chart title</a:t>
            </a:r>
            <a:endParaRPr lang="en-GB" noProof="0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3"/>
          </p:nvPr>
        </p:nvSpPr>
        <p:spPr/>
        <p:txBody>
          <a:bodyPr anchor="ctr" anchorCtr="0"/>
          <a:lstStyle/>
          <a:p>
            <a:pPr>
              <a:defRPr/>
            </a:pPr>
            <a:r>
              <a:rPr lang="en-US" noProof="0" smtClean="0"/>
              <a:t>Otter, Elmqvist: Transformation of Differential Algebraic Array Equations to Index One Form</a:t>
            </a:r>
            <a:endParaRPr lang="en-GB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4"/>
          </p:nvPr>
        </p:nvSpPr>
        <p:spPr>
          <a:xfrm>
            <a:off x="486000" y="116632"/>
            <a:ext cx="557608" cy="153367"/>
          </a:xfrm>
        </p:spPr>
        <p:txBody>
          <a:bodyPr anchor="ctr" anchorCtr="0"/>
          <a:lstStyle/>
          <a:p>
            <a:pPr>
              <a:defRPr/>
            </a:pPr>
            <a:r>
              <a:rPr lang="en-GB" noProof="0" smtClean="0"/>
              <a:t>Chart </a:t>
            </a:r>
            <a:fld id="{18C7CB6D-895A-4F21-B0E7-2185F6FE5534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75751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Click here to insert chart title</a:t>
            </a:r>
            <a:endParaRPr lang="en-GB" noProof="0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86000" y="1591200"/>
            <a:ext cx="4086000" cy="4338000"/>
          </a:xfrm>
        </p:spPr>
        <p:txBody>
          <a:bodyPr/>
          <a:lstStyle/>
          <a:p>
            <a:pPr lvl="0"/>
            <a:r>
              <a:rPr lang="en-GB" noProof="0" dirty="0" smtClean="0"/>
              <a:t>Click here to insert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3" hasCustomPrompt="1"/>
          </p:nvPr>
        </p:nvSpPr>
        <p:spPr>
          <a:xfrm>
            <a:off x="4698000" y="1591200"/>
            <a:ext cx="3960812" cy="4338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GB" noProof="0" dirty="0" smtClean="0"/>
              <a:t>Click onto symbol to insert picture</a:t>
            </a:r>
            <a:endParaRPr lang="en-GB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Otter, Elmqvist: Transformation of Differential Algebraic Array Equations to Index One Form</a:t>
            </a:r>
            <a:endParaRPr lang="en-GB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Chart </a:t>
            </a:r>
            <a:fld id="{18C7CB6D-895A-4F21-B0E7-2185F6FE5534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90958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 Inhal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Click here to insert chart title</a:t>
            </a:r>
            <a:endParaRPr lang="en-GB" noProof="0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86000" y="1591200"/>
            <a:ext cx="4086000" cy="4338000"/>
          </a:xfrm>
        </p:spPr>
        <p:txBody>
          <a:bodyPr/>
          <a:lstStyle/>
          <a:p>
            <a:pPr lvl="0"/>
            <a:r>
              <a:rPr lang="en-GB" noProof="0" dirty="0" smtClean="0"/>
              <a:t>Click here to insert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Otter, Elmqvist: Transformation of Differential Algebraic Array Equations to Index One Form</a:t>
            </a:r>
            <a:endParaRPr lang="en-GB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Chart </a:t>
            </a:r>
            <a:fld id="{18C7CB6D-895A-4F21-B0E7-2185F6FE5534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33353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Click here to insert chart title</a:t>
            </a:r>
            <a:endParaRPr lang="en-GB" noProof="0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86000" y="1591200"/>
            <a:ext cx="4086000" cy="4338000"/>
          </a:xfrm>
        </p:spPr>
        <p:txBody>
          <a:bodyPr/>
          <a:lstStyle/>
          <a:p>
            <a:pPr lvl="0"/>
            <a:r>
              <a:rPr lang="en-GB" noProof="0" dirty="0" smtClean="0"/>
              <a:t>Click here to insert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4"/>
          </p:nvPr>
        </p:nvSpPr>
        <p:spPr>
          <a:xfrm>
            <a:off x="1115616" y="116632"/>
            <a:ext cx="7542383" cy="153367"/>
          </a:xfrm>
        </p:spPr>
        <p:txBody>
          <a:bodyPr anchor="ctr" anchorCtr="0"/>
          <a:lstStyle/>
          <a:p>
            <a:pPr>
              <a:defRPr/>
            </a:pPr>
            <a:r>
              <a:rPr lang="en-US" noProof="0" smtClean="0"/>
              <a:t>Otter, Elmqvist: Transformation of Differential Algebraic Array Equations to Index One Form</a:t>
            </a:r>
            <a:endParaRPr lang="en-GB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>
          <a:xfrm>
            <a:off x="486000" y="116632"/>
            <a:ext cx="629616" cy="153367"/>
          </a:xfrm>
        </p:spPr>
        <p:txBody>
          <a:bodyPr anchor="ctr" anchorCtr="0"/>
          <a:lstStyle/>
          <a:p>
            <a:pPr>
              <a:defRPr/>
            </a:pPr>
            <a:r>
              <a:rPr lang="en-GB" noProof="0" smtClean="0"/>
              <a:t>Chart </a:t>
            </a:r>
            <a:fld id="{18C7CB6D-895A-4F21-B0E7-2185F6FE5534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6" hasCustomPrompt="1"/>
          </p:nvPr>
        </p:nvSpPr>
        <p:spPr>
          <a:xfrm>
            <a:off x="4698000" y="1591200"/>
            <a:ext cx="3960000" cy="4338000"/>
          </a:xfrm>
        </p:spPr>
        <p:txBody>
          <a:bodyPr/>
          <a:lstStyle/>
          <a:p>
            <a:pPr lvl="0"/>
            <a:r>
              <a:rPr lang="en-GB" noProof="0" dirty="0" smtClean="0"/>
              <a:t>Click here to insert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68119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Click here to insert chart title</a:t>
            </a:r>
            <a:endParaRPr lang="en-GB" noProof="0" dirty="0"/>
          </a:p>
        </p:txBody>
      </p:sp>
      <p:sp>
        <p:nvSpPr>
          <p:cNvPr id="9" name="Textplatzhalter 1"/>
          <p:cNvSpPr>
            <a:spLocks noGrp="1"/>
          </p:cNvSpPr>
          <p:nvPr>
            <p:ph type="body" idx="13" hasCustomPrompt="1"/>
          </p:nvPr>
        </p:nvSpPr>
        <p:spPr>
          <a:xfrm>
            <a:off x="467544" y="1591200"/>
            <a:ext cx="3960000" cy="333425"/>
          </a:xfrm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pPr lvl="0"/>
            <a:r>
              <a:rPr lang="en-GB" noProof="0" dirty="0" smtClean="0"/>
              <a:t>Click here to insert header line</a:t>
            </a:r>
          </a:p>
        </p:txBody>
      </p:sp>
      <p:sp>
        <p:nvSpPr>
          <p:cNvPr id="10" name="Textplatzhalter 1"/>
          <p:cNvSpPr>
            <a:spLocks noGrp="1"/>
          </p:cNvSpPr>
          <p:nvPr>
            <p:ph type="body" idx="14" hasCustomPrompt="1"/>
          </p:nvPr>
        </p:nvSpPr>
        <p:spPr>
          <a:xfrm>
            <a:off x="4698000" y="1591200"/>
            <a:ext cx="3960000" cy="333425"/>
          </a:xfrm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pPr lvl="0"/>
            <a:r>
              <a:rPr lang="en-GB" noProof="0" dirty="0" smtClean="0"/>
              <a:t>Click here to insert header line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86000" y="2142000"/>
            <a:ext cx="3960000" cy="3787200"/>
          </a:xfrm>
        </p:spPr>
        <p:txBody>
          <a:bodyPr/>
          <a:lstStyle/>
          <a:p>
            <a:pPr lvl="0"/>
            <a:r>
              <a:rPr lang="en-GB" noProof="0" dirty="0" smtClean="0"/>
              <a:t>Click here to insert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4698000" y="2142000"/>
            <a:ext cx="3960000" cy="3787200"/>
          </a:xfrm>
        </p:spPr>
        <p:txBody>
          <a:bodyPr/>
          <a:lstStyle/>
          <a:p>
            <a:pPr lvl="0"/>
            <a:r>
              <a:rPr lang="en-GB" noProof="0" dirty="0" smtClean="0"/>
              <a:t>Click here to insert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Otter, Elmqvist: Transformation of Differential Algebraic Array Equations to Index One Form</a:t>
            </a:r>
            <a:endParaRPr lang="en-GB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Chart </a:t>
            </a:r>
            <a:fld id="{18C7CB6D-895A-4F21-B0E7-2185F6FE5534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99296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Click here to insert chart title</a:t>
            </a:r>
            <a:endParaRPr lang="en-GB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Otter, Elmqvist: Transformation of Differential Algebraic Array Equations to Index One Form</a:t>
            </a:r>
            <a:endParaRPr lang="en-GB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Chart </a:t>
            </a:r>
            <a:fld id="{18C7CB6D-895A-4F21-B0E7-2185F6FE5534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74471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Otter, Elmqvist: Transformation of Differential Algebraic Array Equations to Index One Form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Chart </a:t>
            </a:r>
            <a:fld id="{18C7CB6D-895A-4F21-B0E7-2185F6FE5534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3923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6000" y="648000"/>
            <a:ext cx="8172000" cy="738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here to insert chart title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5999" y="1591200"/>
            <a:ext cx="8172000" cy="433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Master text format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7" name="Rectangle 5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86000" y="125999"/>
            <a:ext cx="1044000" cy="14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lang="de-DE" sz="800" kern="1200">
                <a:solidFill>
                  <a:srgbClr val="686868"/>
                </a:solidFill>
                <a:latin typeface="Arial" charset="0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r>
              <a:rPr lang="en-GB" noProof="0" smtClean="0"/>
              <a:t>Chart </a:t>
            </a:r>
            <a:fld id="{18C7CB6D-895A-4F21-B0E7-2185F6FE5534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  <p:sp>
        <p:nvSpPr>
          <p:cNvPr id="8" name="Rectangle 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43608" y="116632"/>
            <a:ext cx="7614391" cy="153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800">
                <a:solidFill>
                  <a:srgbClr val="686868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noProof="0" smtClean="0"/>
              <a:t>Otter, Elmqvist: Transformation of Differential Algebraic Array Equations to Index One Form</a:t>
            </a:r>
            <a:endParaRPr lang="en-GB" noProof="0" dirty="0"/>
          </a:p>
        </p:txBody>
      </p:sp>
      <p:pic>
        <p:nvPicPr>
          <p:cNvPr id="11" name="Grafik 10" descr="dlr_signet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247336"/>
            <a:ext cx="57150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285" y="6309320"/>
            <a:ext cx="1656184" cy="367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8367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64" r:id="rId4"/>
    <p:sldLayoutId id="2147483665" r:id="rId5"/>
    <p:sldLayoutId id="2147483661" r:id="rId6"/>
    <p:sldLayoutId id="2147483662" r:id="rId7"/>
    <p:sldLayoutId id="2147483663" r:id="rId8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686868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80000" indent="-180000" algn="l" defTabSz="914400" rtl="0" eaLnBrk="1" latinLnBrk="0" hangingPunct="1">
        <a:spcBef>
          <a:spcPts val="300"/>
        </a:spcBef>
        <a:spcAft>
          <a:spcPts val="0"/>
        </a:spcAft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26400" indent="-180000" algn="l" defTabSz="914400" rtl="0" eaLnBrk="1" latinLnBrk="0" hangingPunct="1">
        <a:spcBef>
          <a:spcPts val="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76400" indent="-180000" algn="l" defTabSz="914400" rtl="0" eaLnBrk="1" latinLnBrk="0" hangingPunct="1">
        <a:spcBef>
          <a:spcPts val="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22800" indent="-180000" algn="l" defTabSz="914400" rtl="0" eaLnBrk="1" latinLnBrk="0" hangingPunct="1">
        <a:spcBef>
          <a:spcPts val="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969200" indent="-180000" algn="l" defTabSz="914400" rtl="0" eaLnBrk="1" latinLnBrk="0" hangingPunct="1">
        <a:spcBef>
          <a:spcPts val="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../media/image28.png"/><Relationship Id="rId4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../media/image29.png"/><Relationship Id="rId21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notesSlide" Target="../notesSlides/notesSlide12.xm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../media/image31.png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../media/image30.png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diasi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1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../media/image18.png"/><Relationship Id="rId5" Type="http://schemas.openxmlformats.org/officeDocument/2006/relationships/image" Target="NULL"/><Relationship Id="rId10" Type="http://schemas.openxmlformats.org/officeDocument/2006/relationships/image" Target="../media/image17.png"/><Relationship Id="rId4" Type="http://schemas.openxmlformats.org/officeDocument/2006/relationships/image" Target="../media/image13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../media/image27.png"/><Relationship Id="rId4" Type="http://schemas.openxmlformats.org/officeDocument/2006/relationships/image" Target="../media/image23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sz="quarter"/>
          </p:nvPr>
        </p:nvSpPr>
        <p:spPr>
          <a:xfrm>
            <a:off x="611560" y="1124744"/>
            <a:ext cx="7779600" cy="1152128"/>
          </a:xfrm>
        </p:spPr>
        <p:txBody>
          <a:bodyPr/>
          <a:lstStyle/>
          <a:p>
            <a:pPr algn="ctr"/>
            <a:r>
              <a:rPr lang="en-US"/>
              <a:t>Transformation </a:t>
            </a:r>
            <a:r>
              <a:rPr lang="en-US" smtClean="0"/>
              <a:t>of</a:t>
            </a:r>
            <a:br>
              <a:rPr lang="en-US" smtClean="0"/>
            </a:br>
            <a:r>
              <a:rPr lang="en-US" smtClean="0"/>
              <a:t>Differential </a:t>
            </a:r>
            <a:r>
              <a:rPr lang="en-US"/>
              <a:t>Algebraic Array </a:t>
            </a:r>
            <a:r>
              <a:rPr lang="en-US" smtClean="0"/>
              <a:t>Equations to</a:t>
            </a:r>
            <a:br>
              <a:rPr lang="en-US" smtClean="0"/>
            </a:br>
            <a:r>
              <a:rPr lang="en-US" smtClean="0"/>
              <a:t>Index </a:t>
            </a:r>
            <a:r>
              <a:rPr lang="en-US"/>
              <a:t>One Form</a:t>
            </a:r>
            <a:br>
              <a:rPr lang="en-US"/>
            </a:b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62376" y="2934054"/>
            <a:ext cx="7798056" cy="1815882"/>
          </a:xfrm>
        </p:spPr>
        <p:txBody>
          <a:bodyPr>
            <a:spAutoFit/>
          </a:bodyPr>
          <a:lstStyle/>
          <a:p>
            <a:pPr lvl="0" algn="ctr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000000"/>
              </a:buClr>
              <a:buSzPct val="120000"/>
            </a:pPr>
            <a:r>
              <a:rPr lang="fr-FR" sz="1800" kern="0" smtClean="0">
                <a:solidFill>
                  <a:srgbClr val="434343"/>
                </a:solidFill>
                <a:latin typeface="Arial"/>
              </a:rPr>
              <a:t>Martin Otter</a:t>
            </a:r>
            <a:r>
              <a:rPr lang="fr-FR" sz="1800" kern="0" baseline="30000" smtClean="0">
                <a:solidFill>
                  <a:srgbClr val="434343"/>
                </a:solidFill>
                <a:latin typeface="Arial"/>
              </a:rPr>
              <a:t>1</a:t>
            </a:r>
            <a:r>
              <a:rPr lang="fr-FR" sz="1800" kern="0" smtClean="0">
                <a:solidFill>
                  <a:srgbClr val="434343"/>
                </a:solidFill>
                <a:latin typeface="Arial"/>
              </a:rPr>
              <a:t>     Hilding Elmqvist</a:t>
            </a:r>
            <a:r>
              <a:rPr lang="fr-FR" sz="1800" kern="0" baseline="30000" smtClean="0">
                <a:solidFill>
                  <a:srgbClr val="434343"/>
                </a:solidFill>
                <a:latin typeface="Arial"/>
              </a:rPr>
              <a:t>2</a:t>
            </a:r>
            <a:endParaRPr lang="fr-FR" sz="1800" kern="0" dirty="0">
              <a:solidFill>
                <a:srgbClr val="434343"/>
              </a:solidFill>
              <a:latin typeface="Arial"/>
            </a:endParaRPr>
          </a:p>
          <a:p>
            <a:pPr lvl="0" algn="ctr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000000"/>
              </a:buClr>
              <a:buSzPct val="120000"/>
            </a:pPr>
            <a:endParaRPr lang="sv-SE" sz="1600" kern="0" dirty="0">
              <a:solidFill>
                <a:srgbClr val="434343"/>
              </a:solidFill>
              <a:latin typeface="Arial"/>
            </a:endParaRPr>
          </a:p>
          <a:p>
            <a:pPr lvl="0" algn="ctr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000000"/>
              </a:buClr>
              <a:buSzPct val="120000"/>
            </a:pPr>
            <a:r>
              <a:rPr lang="sv-SE" sz="1600" kern="0" baseline="30000" smtClean="0">
                <a:solidFill>
                  <a:srgbClr val="434343"/>
                </a:solidFill>
                <a:latin typeface="Arial"/>
              </a:rPr>
              <a:t>1</a:t>
            </a:r>
            <a:r>
              <a:rPr lang="sv-SE" sz="1600" kern="0" smtClean="0">
                <a:solidFill>
                  <a:srgbClr val="434343"/>
                </a:solidFill>
                <a:latin typeface="Arial"/>
              </a:rPr>
              <a:t>DLR </a:t>
            </a:r>
            <a:r>
              <a:rPr lang="en-US" sz="1600" kern="0" dirty="0" smtClean="0">
                <a:solidFill>
                  <a:srgbClr val="434343"/>
                </a:solidFill>
                <a:latin typeface="Arial"/>
              </a:rPr>
              <a:t>Institute of System </a:t>
            </a:r>
            <a:r>
              <a:rPr lang="sv-SE" sz="1600" kern="0" dirty="0" smtClean="0">
                <a:solidFill>
                  <a:srgbClr val="434343"/>
                </a:solidFill>
                <a:latin typeface="Arial"/>
              </a:rPr>
              <a:t>Dynamics </a:t>
            </a:r>
            <a:r>
              <a:rPr lang="sv-SE" sz="1600" kern="0" dirty="0">
                <a:solidFill>
                  <a:srgbClr val="434343"/>
                </a:solidFill>
                <a:latin typeface="Arial"/>
              </a:rPr>
              <a:t>and Control</a:t>
            </a:r>
            <a:r>
              <a:rPr lang="sv-SE" sz="1600" kern="0">
                <a:solidFill>
                  <a:srgbClr val="434343"/>
                </a:solidFill>
                <a:latin typeface="Arial"/>
              </a:rPr>
              <a:t>, </a:t>
            </a:r>
            <a:r>
              <a:rPr lang="sv-SE" sz="1600" kern="0" smtClean="0">
                <a:solidFill>
                  <a:srgbClr val="434343"/>
                </a:solidFill>
                <a:latin typeface="Arial"/>
              </a:rPr>
              <a:t>Oberpaffenhofen, Germany</a:t>
            </a:r>
          </a:p>
          <a:p>
            <a:pPr lvl="0" algn="ctr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000000"/>
              </a:buClr>
              <a:buSzPct val="120000"/>
            </a:pPr>
            <a:r>
              <a:rPr lang="sv-SE" sz="1600" kern="0" baseline="30000" smtClean="0">
                <a:solidFill>
                  <a:srgbClr val="434343"/>
                </a:solidFill>
                <a:latin typeface="Arial"/>
              </a:rPr>
              <a:t>2</a:t>
            </a:r>
            <a:r>
              <a:rPr lang="sv-SE" sz="1600" kern="0" smtClean="0">
                <a:solidFill>
                  <a:srgbClr val="434343"/>
                </a:solidFill>
                <a:latin typeface="Arial"/>
              </a:rPr>
              <a:t>Mogram AB, Lund, Sweden</a:t>
            </a:r>
            <a:endParaRPr lang="fr-FR" sz="1600" kern="0" dirty="0" smtClean="0">
              <a:solidFill>
                <a:srgbClr val="434343"/>
              </a:solidFill>
              <a:latin typeface="Arial"/>
            </a:endParaRPr>
          </a:p>
          <a:p>
            <a:pPr lvl="0" algn="ctr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000000"/>
              </a:buClr>
              <a:buSzPct val="120000"/>
            </a:pPr>
            <a:endParaRPr lang="en-US" sz="1600" kern="0" dirty="0" smtClean="0">
              <a:solidFill>
                <a:srgbClr val="434343"/>
              </a:solidFill>
              <a:latin typeface="Arial"/>
            </a:endParaRPr>
          </a:p>
          <a:p>
            <a:pPr lvl="0" algn="ctr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000000"/>
              </a:buClr>
              <a:buSzPct val="120000"/>
            </a:pPr>
            <a:r>
              <a:rPr lang="en-US" sz="1600" kern="0" smtClean="0">
                <a:solidFill>
                  <a:srgbClr val="434343"/>
                </a:solidFill>
                <a:latin typeface="Arial"/>
              </a:rPr>
              <a:t>Modelica’2017 Conference, Prague, May 15-17, 2017</a:t>
            </a:r>
            <a:endParaRPr lang="en-US" sz="1600" kern="0" dirty="0">
              <a:solidFill>
                <a:srgbClr val="434343"/>
              </a:solidFill>
              <a:latin typeface="Arial"/>
            </a:endParaRPr>
          </a:p>
        </p:txBody>
      </p:sp>
      <p:pic>
        <p:nvPicPr>
          <p:cNvPr id="9" name="Grafik 8" descr="dlr_signe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247336"/>
            <a:ext cx="57150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285" y="6309320"/>
            <a:ext cx="1656184" cy="367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101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Variant of dummy derivative method → Index 1 DAE</a:t>
            </a:r>
            <a:br>
              <a:rPr lang="de-DE" smtClean="0"/>
            </a:br>
            <a:r>
              <a:rPr lang="de-DE" sz="1600" smtClean="0"/>
              <a:t>(Mattsson/Söderlind 1993)</a:t>
            </a:r>
            <a:endParaRPr lang="en-US" sz="16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Otter, Elmqvist: Transformation of Differential Algebraic Array Equations to Index One Form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Chart </a:t>
            </a:r>
            <a:fld id="{18C7CB6D-895A-4F21-B0E7-2185F6FE5534}" type="slidenum">
              <a:rPr lang="en-GB" noProof="0" smtClean="0"/>
              <a:pPr>
                <a:defRPr/>
              </a:pPr>
              <a:t>10</a:t>
            </a:fld>
            <a:endParaRPr lang="en-GB" noProof="0" dirty="0"/>
          </a:p>
        </p:txBody>
      </p:sp>
      <p:sp>
        <p:nvSpPr>
          <p:cNvPr id="6" name="Textfeld 5"/>
          <p:cNvSpPr txBox="1"/>
          <p:nvPr/>
        </p:nvSpPr>
        <p:spPr>
          <a:xfrm>
            <a:off x="262236" y="1498541"/>
            <a:ext cx="96180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mtClean="0">
                <a:latin typeface="Arial" pitchFamily="34" charset="0"/>
                <a:cs typeface="Arial" pitchFamily="34" charset="0"/>
              </a:rPr>
              <a:t>Example: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3222156"/>
                  </p:ext>
                </p:extLst>
              </p:nvPr>
            </p:nvGraphicFramePr>
            <p:xfrm>
              <a:off x="251520" y="2492896"/>
              <a:ext cx="3062263" cy="140208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2184029"/>
                    <a:gridCol w="878234"/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i="1" smtClean="0">
                              <a:effectLst/>
                              <a:latin typeface="Arial" panose="020B0604020202020204" pitchFamily="34" charset="0"/>
                              <a:ea typeface="Times New Roman"/>
                              <a:cs typeface="Arial" panose="020B0604020202020204" pitchFamily="34" charset="0"/>
                            </a:rPr>
                            <a:t>BLT blocks</a:t>
                          </a:r>
                          <a:endParaRPr lang="en-US" sz="1200">
                            <a:effectLst/>
                            <a:latin typeface="Arial" panose="020B0604020202020204" pitchFamily="34" charset="0"/>
                            <a:ea typeface="Times New Roman"/>
                            <a:cs typeface="Arial" panose="020B0604020202020204" pitchFamily="34" charset="0"/>
                          </a:endParaRPr>
                        </a:p>
                      </a:txBody>
                      <a:tcPr marL="36195" marR="36195" marT="0" marB="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i="1">
                              <a:effectLst/>
                              <a:latin typeface="Arial" panose="020B0604020202020204" pitchFamily="34" charset="0"/>
                              <a:ea typeface="Times New Roman"/>
                              <a:cs typeface="Arial" panose="020B0604020202020204" pitchFamily="34" charset="0"/>
                            </a:rPr>
                            <a:t>solve for</a:t>
                          </a:r>
                          <a:endParaRPr lang="en-US" sz="1200">
                            <a:effectLst/>
                            <a:latin typeface="Arial" panose="020B0604020202020204" pitchFamily="34" charset="0"/>
                            <a:ea typeface="Times New Roman"/>
                            <a:cs typeface="Arial" panose="020B0604020202020204" pitchFamily="34" charset="0"/>
                          </a:endParaRPr>
                        </a:p>
                      </a:txBody>
                      <a:tcPr marL="36195" marR="36195" marT="0" marB="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1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𝐮</m:t>
                                </m:r>
                                <m:r>
                                  <a:rPr lang="de-DE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=−(</m:t>
                                </m:r>
                                <m:r>
                                  <a:rPr lang="de-DE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𝑐𝑠</m:t>
                                </m:r>
                                <m:r>
                                  <a:rPr lang="de-DE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+</m:t>
                                </m:r>
                                <m:r>
                                  <a:rPr lang="de-DE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𝑑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𝑠</m:t>
                                    </m:r>
                                  </m:e>
                                </m:acc>
                                <m:r>
                                  <a:rPr lang="de-DE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)</m:t>
                                </m:r>
                                <m:r>
                                  <a:rPr lang="de-DE" sz="1600" b="1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𝐧</m:t>
                                </m:r>
                              </m:oMath>
                            </m:oMathPara>
                          </a14:m>
                          <a:endParaRPr lang="en-US" sz="16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36195" marR="36195" marT="0" marB="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1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𝐮</m:t>
                                </m:r>
                              </m:oMath>
                            </m:oMathPara>
                          </a14:m>
                          <a:endParaRPr lang="en-US" sz="16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36195" marR="36195" marT="0" marB="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̈"/>
                                    <m:ctrlPr>
                                      <a:rPr lang="en-US" sz="1600" b="1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sz="1600" b="1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𝐫</m:t>
                                    </m:r>
                                  </m:e>
                                </m:acc>
                                <m:r>
                                  <m:rPr>
                                    <m:aln/>
                                  </m:rPr>
                                  <a:rPr lang="de-DE" sz="1600" b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=</m:t>
                                </m:r>
                                <m:r>
                                  <a:rPr lang="de-DE" sz="1600" b="1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𝐧</m:t>
                                </m:r>
                                <m:acc>
                                  <m:accPr>
                                    <m:chr m:val="̈"/>
                                    <m:ctrlPr>
                                      <a:rPr lang="en-US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𝑠</m:t>
                                    </m:r>
                                  </m:e>
                                </m:acc>
                              </m:oMath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sz="1600" b="1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sz="1600" b="1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𝐯</m:t>
                                    </m:r>
                                  </m:e>
                                </m:acc>
                                <m:r>
                                  <m:rPr>
                                    <m:aln/>
                                  </m:rPr>
                                  <a:rPr lang="de-DE" sz="1600" b="1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=</m:t>
                                </m:r>
                                <m:acc>
                                  <m:accPr>
                                    <m:chr m:val="̈"/>
                                    <m:ctrlPr>
                                      <a:rPr lang="en-US" sz="1600" b="1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sz="1600" b="1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𝐫</m:t>
                                    </m:r>
                                  </m:e>
                                </m:acc>
                              </m:oMath>
                              <m:oMath xmlns:m="http://schemas.openxmlformats.org/officeDocument/2006/math">
                                <m:r>
                                  <a:rPr lang="de-DE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𝑚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sz="1600" b="1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𝐯</m:t>
                                    </m:r>
                                  </m:e>
                                </m:acc>
                                <m:r>
                                  <m:rPr>
                                    <m:aln/>
                                  </m:rPr>
                                  <a:rPr lang="de-DE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=</m:t>
                                </m:r>
                                <m:r>
                                  <a:rPr lang="de-DE" sz="1600" b="1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𝐟</m:t>
                                </m:r>
                                <m:r>
                                  <a:rPr lang="de-DE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+</m:t>
                                </m:r>
                                <m:r>
                                  <a:rPr lang="de-DE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𝑚</m:t>
                                </m:r>
                                <m:r>
                                  <a:rPr lang="de-DE" sz="1600" b="1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𝐠</m:t>
                                </m:r>
                                <m:r>
                                  <a:rPr lang="de-DE" sz="1600" b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+</m:t>
                                </m:r>
                                <m:r>
                                  <a:rPr lang="de-DE" sz="1600" b="1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𝐮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de-DE" sz="1600" b="1" i="0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𝟎</m:t>
                                </m:r>
                                <m:r>
                                  <a:rPr lang="de-DE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=</m:t>
                                </m:r>
                                <m:r>
                                  <a:rPr lang="de-DE" sz="1600" b="1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𝐧</m:t>
                                </m:r>
                                <m:r>
                                  <a:rPr lang="de-DE" sz="1600" b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∙</m:t>
                                </m:r>
                                <m:r>
                                  <a:rPr lang="de-DE" sz="1600" b="1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𝐟</m:t>
                                </m:r>
                              </m:oMath>
                            </m:oMathPara>
                          </a14:m>
                          <a:endParaRPr lang="en-US" sz="16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36195" marR="36195" marT="0" marB="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14605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̈"/>
                                    <m:ctrlPr>
                                      <a:rPr lang="en-US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𝑠</m:t>
                                    </m:r>
                                  </m:e>
                                </m:acc>
                                <m:r>
                                  <a:rPr lang="de-DE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,</m:t>
                                </m:r>
                                <m:acc>
                                  <m:accPr>
                                    <m:chr m:val="̈"/>
                                    <m:ctrlPr>
                                      <a:rPr lang="en-US" sz="1600" b="1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sz="1600" b="1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𝐫</m:t>
                                    </m:r>
                                  </m:e>
                                </m:acc>
                                <m:r>
                                  <a:rPr lang="de-DE" sz="1600" b="1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,</m:t>
                                </m:r>
                                <m:r>
                                  <a:rPr lang="de-DE" sz="1600" b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 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sz="1600" b="1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sz="1600" b="1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𝐯</m:t>
                                    </m:r>
                                  </m:e>
                                </m:acc>
                                <m:r>
                                  <a:rPr lang="de-DE" sz="1600" b="1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,</m:t>
                                </m:r>
                                <m:r>
                                  <a:rPr lang="de-DE" sz="1600" b="1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𝐟</m:t>
                                </m:r>
                              </m:oMath>
                            </m:oMathPara>
                          </a14:m>
                          <a:endParaRPr lang="en-US" sz="16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36195" marR="36195" marT="0" marB="0" anchor="ctr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3222156"/>
                  </p:ext>
                </p:extLst>
              </p:nvPr>
            </p:nvGraphicFramePr>
            <p:xfrm>
              <a:off x="251520" y="2492896"/>
              <a:ext cx="3062263" cy="140208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2184029"/>
                    <a:gridCol w="878234"/>
                  </a:tblGrid>
                  <a:tr h="18288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i="1" smtClean="0">
                              <a:effectLst/>
                              <a:latin typeface="Arial" panose="020B0604020202020204" pitchFamily="34" charset="0"/>
                              <a:ea typeface="Times New Roman"/>
                              <a:cs typeface="Arial" panose="020B0604020202020204" pitchFamily="34" charset="0"/>
                            </a:rPr>
                            <a:t>BLT </a:t>
                          </a:r>
                          <a:r>
                            <a:rPr lang="en-US" sz="1200" i="1" smtClean="0">
                              <a:effectLst/>
                              <a:latin typeface="Arial" panose="020B0604020202020204" pitchFamily="34" charset="0"/>
                              <a:ea typeface="Times New Roman"/>
                              <a:cs typeface="Arial" panose="020B0604020202020204" pitchFamily="34" charset="0"/>
                            </a:rPr>
                            <a:t>blocks</a:t>
                          </a:r>
                          <a:endParaRPr lang="en-US" sz="1200">
                            <a:effectLst/>
                            <a:latin typeface="Arial" panose="020B0604020202020204" pitchFamily="34" charset="0"/>
                            <a:ea typeface="Times New Roman"/>
                            <a:cs typeface="Arial" panose="020B0604020202020204" pitchFamily="34" charset="0"/>
                          </a:endParaRPr>
                        </a:p>
                      </a:txBody>
                      <a:tcPr marL="36195" marR="36195" marT="0" marB="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i="1">
                              <a:effectLst/>
                              <a:latin typeface="Arial" panose="020B0604020202020204" pitchFamily="34" charset="0"/>
                              <a:ea typeface="Times New Roman"/>
                              <a:cs typeface="Arial" panose="020B0604020202020204" pitchFamily="34" charset="0"/>
                            </a:rPr>
                            <a:t>solve for</a:t>
                          </a:r>
                          <a:endParaRPr lang="en-US" sz="1200">
                            <a:effectLst/>
                            <a:latin typeface="Arial" panose="020B0604020202020204" pitchFamily="34" charset="0"/>
                            <a:ea typeface="Times New Roman"/>
                            <a:cs typeface="Arial" panose="020B0604020202020204" pitchFamily="34" charset="0"/>
                          </a:endParaRPr>
                        </a:p>
                      </a:txBody>
                      <a:tcPr marL="36195" marR="36195" marT="0" marB="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195" marR="36195" marT="0" marB="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t="-97500" r="-40111" b="-40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195" marR="36195" marT="0" marB="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249306" t="-97500" b="-407500"/>
                          </a:stretch>
                        </a:blipFill>
                      </a:tcPr>
                    </a:tc>
                  </a:tr>
                  <a:tr h="975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195" marR="36195" marT="0" marB="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t="-49375" r="-40111" b="-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195" marR="36195" marT="0" marB="0" anchor="ctr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249306" t="-49375" b="-187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el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0765355"/>
                  </p:ext>
                </p:extLst>
              </p:nvPr>
            </p:nvGraphicFramePr>
            <p:xfrm>
              <a:off x="4139953" y="1503690"/>
              <a:ext cx="2592288" cy="3391798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250391"/>
                    <a:gridCol w="1670259"/>
                    <a:gridCol w="671638"/>
                  </a:tblGrid>
                  <a:tr h="125110">
                    <a:tc gridSpan="2">
                      <a:txBody>
                        <a:bodyPr/>
                        <a:lstStyle/>
                        <a:p>
                          <a:pPr algn="just"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1200" i="1" smtClean="0">
                              <a:effectLst/>
                              <a:latin typeface="Arial" panose="020B0604020202020204" pitchFamily="34" charset="0"/>
                              <a:ea typeface="Times New Roman"/>
                              <a:cs typeface="Arial" panose="020B0604020202020204" pitchFamily="34" charset="0"/>
                            </a:rPr>
                            <a:t>BLT Block 1</a:t>
                          </a:r>
                          <a:endParaRPr lang="en-US" sz="1200">
                            <a:effectLst/>
                            <a:latin typeface="Arial" panose="020B0604020202020204" pitchFamily="34" charset="0"/>
                            <a:ea typeface="Times New Roman"/>
                            <a:cs typeface="Arial" panose="020B0604020202020204" pitchFamily="34" charset="0"/>
                          </a:endParaRPr>
                        </a:p>
                      </a:txBody>
                      <a:tcPr marL="36195" marR="36195" marT="0" marB="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1200" i="1" smtClean="0">
                              <a:effectLst/>
                              <a:latin typeface="Arial" panose="020B0604020202020204" pitchFamily="34" charset="0"/>
                              <a:ea typeface="Times New Roman"/>
                              <a:cs typeface="Arial" panose="020B0604020202020204" pitchFamily="34" charset="0"/>
                            </a:rPr>
                            <a:t>solve for</a:t>
                          </a:r>
                          <a:endParaRPr lang="en-US" sz="1200">
                            <a:effectLst/>
                            <a:latin typeface="Arial" panose="020B0604020202020204" pitchFamily="34" charset="0"/>
                            <a:ea typeface="Times New Roman"/>
                            <a:cs typeface="Arial" panose="020B0604020202020204" pitchFamily="34" charset="0"/>
                          </a:endParaRPr>
                        </a:p>
                      </a:txBody>
                      <a:tcPr marL="36195" marR="36195" marT="0" marB="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4278">
                    <a:tc>
                      <a:txBody>
                        <a:bodyPr/>
                        <a:lstStyle/>
                        <a:p>
                          <a:pPr algn="just"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1600" b="1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36195" marR="36195" marT="0" marB="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Bef>
                              <a:spcPts val="2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1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𝐮</m:t>
                                </m:r>
                                <m:r>
                                  <a:rPr lang="de-DE" sz="16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=−(</m:t>
                                </m:r>
                                <m:r>
                                  <a:rPr lang="de-DE" sz="16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𝑐𝑠</m:t>
                                </m:r>
                                <m:r>
                                  <a:rPr lang="de-DE" sz="16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+</m:t>
                                </m:r>
                                <m:r>
                                  <a:rPr lang="de-DE" sz="16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𝑑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sz="16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sz="16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𝑠</m:t>
                                    </m:r>
                                  </m:e>
                                </m:acc>
                                <m:r>
                                  <a:rPr lang="de-DE" sz="16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)</m:t>
                                </m:r>
                                <m:r>
                                  <a:rPr lang="de-DE" sz="1600" b="1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𝐧</m:t>
                                </m:r>
                              </m:oMath>
                            </m:oMathPara>
                          </a14:m>
                          <a:endParaRPr lang="en-US" sz="1600"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36195" marR="36195" marT="0" marB="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1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𝐮</m:t>
                                </m:r>
                              </m:oMath>
                            </m:oMathPara>
                          </a14:m>
                          <a:endParaRPr lang="en-US" sz="16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36195" marR="36195" marT="0" marB="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44016">
                    <a:tc gridSpan="2">
                      <a:txBody>
                        <a:bodyPr/>
                        <a:lstStyle/>
                        <a:p>
                          <a:pPr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1200" i="1">
                              <a:effectLst/>
                              <a:latin typeface="Arial" panose="020B0604020202020204" pitchFamily="34" charset="0"/>
                              <a:ea typeface="Times New Roman"/>
                              <a:cs typeface="Arial" panose="020B0604020202020204" pitchFamily="34" charset="0"/>
                            </a:rPr>
                            <a:t>BLT Block 2</a:t>
                          </a:r>
                          <a:endParaRPr lang="en-US" sz="1200">
                            <a:effectLst/>
                            <a:latin typeface="Arial" panose="020B0604020202020204" pitchFamily="34" charset="0"/>
                            <a:ea typeface="Times New Roman"/>
                            <a:cs typeface="Arial" panose="020B0604020202020204" pitchFamily="34" charset="0"/>
                          </a:endParaRPr>
                        </a:p>
                      </a:txBody>
                      <a:tcPr marL="36195" marR="36195" marT="0" marB="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1600" b="1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36195" marR="36195" marT="0" marB="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1200" i="1">
                              <a:effectLst/>
                              <a:latin typeface="Arial" panose="020B0604020202020204" pitchFamily="34" charset="0"/>
                              <a:ea typeface="Times New Roman"/>
                              <a:cs typeface="Arial" panose="020B0604020202020204" pitchFamily="34" charset="0"/>
                            </a:rPr>
                            <a:t> </a:t>
                          </a:r>
                          <a:endParaRPr lang="en-US" sz="1200">
                            <a:effectLst/>
                            <a:latin typeface="Arial" panose="020B0604020202020204" pitchFamily="34" charset="0"/>
                            <a:ea typeface="Times New Roman"/>
                            <a:cs typeface="Arial" panose="020B0604020202020204" pitchFamily="34" charset="0"/>
                          </a:endParaRPr>
                        </a:p>
                      </a:txBody>
                      <a:tcPr marL="36195" marR="36195" marT="0" marB="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1200" i="1">
                              <a:effectLst/>
                              <a:latin typeface="Arial" panose="020B0604020202020204" pitchFamily="34" charset="0"/>
                              <a:ea typeface="Times New Roman"/>
                              <a:cs typeface="Arial" panose="020B0604020202020204" pitchFamily="34" charset="0"/>
                            </a:rPr>
                            <a:t>BLT Block 2.1</a:t>
                          </a:r>
                          <a:endParaRPr lang="en-US" sz="1200">
                            <a:effectLst/>
                            <a:latin typeface="Arial" panose="020B0604020202020204" pitchFamily="34" charset="0"/>
                            <a:ea typeface="Times New Roman"/>
                            <a:cs typeface="Arial" panose="020B0604020202020204" pitchFamily="34" charset="0"/>
                          </a:endParaRPr>
                        </a:p>
                      </a:txBody>
                      <a:tcPr marL="36195" marR="36195" marT="0" marB="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1600" b="1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36195" marR="36195" marT="0" marB="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1600" b="1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36195" marR="36195" marT="0" marB="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Bef>
                              <a:spcPts val="2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1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𝐫</m:t>
                                </m:r>
                                <m:r>
                                  <m:rPr>
                                    <m:aln/>
                                  </m:rPr>
                                  <a:rPr lang="de-DE" sz="1600" b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=</m:t>
                                </m:r>
                                <m:r>
                                  <a:rPr lang="de-DE" sz="1600" b="1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𝐧</m:t>
                                </m:r>
                                <m:r>
                                  <a:rPr lang="de-DE" sz="16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US" sz="1600"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36195" marR="36195" marT="0" marB="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𝑠</m:t>
                                </m:r>
                                <m:r>
                                  <a:rPr lang="de-DE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,</m:t>
                                </m:r>
                                <m:r>
                                  <a:rPr lang="de-DE" sz="1600" b="1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𝐫</m:t>
                                </m:r>
                              </m:oMath>
                            </m:oMathPara>
                          </a14:m>
                          <a:endParaRPr lang="en-US" sz="16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36195" marR="36195" marT="0" marB="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1200" i="1">
                              <a:effectLst/>
                              <a:latin typeface="Arial" panose="020B0604020202020204" pitchFamily="34" charset="0"/>
                              <a:ea typeface="Times New Roman"/>
                              <a:cs typeface="Arial" panose="020B0604020202020204" pitchFamily="34" charset="0"/>
                            </a:rPr>
                            <a:t> </a:t>
                          </a:r>
                          <a:endParaRPr lang="en-US" sz="1200">
                            <a:effectLst/>
                            <a:latin typeface="Arial" panose="020B0604020202020204" pitchFamily="34" charset="0"/>
                            <a:ea typeface="Times New Roman"/>
                            <a:cs typeface="Arial" panose="020B0604020202020204" pitchFamily="34" charset="0"/>
                          </a:endParaRPr>
                        </a:p>
                      </a:txBody>
                      <a:tcPr marL="36195" marR="36195" marT="0" marB="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1200" i="1">
                              <a:effectLst/>
                              <a:latin typeface="Arial" panose="020B0604020202020204" pitchFamily="34" charset="0"/>
                              <a:ea typeface="Times New Roman"/>
                              <a:cs typeface="Arial" panose="020B0604020202020204" pitchFamily="34" charset="0"/>
                            </a:rPr>
                            <a:t>BLT Block 2.2</a:t>
                          </a:r>
                          <a:endParaRPr lang="en-US" sz="1200">
                            <a:effectLst/>
                            <a:latin typeface="Arial" panose="020B0604020202020204" pitchFamily="34" charset="0"/>
                            <a:ea typeface="Times New Roman"/>
                            <a:cs typeface="Arial" panose="020B0604020202020204" pitchFamily="34" charset="0"/>
                          </a:endParaRPr>
                        </a:p>
                      </a:txBody>
                      <a:tcPr marL="36195" marR="36195" marT="0" marB="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1600" b="1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36195" marR="36195" marT="0" marB="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1600" b="1" i="1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36195" marR="36195" marT="0" marB="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Bef>
                              <a:spcPts val="2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sz="1600" b="1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sz="1600" b="1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𝐫</m:t>
                                    </m:r>
                                  </m:e>
                                </m:acc>
                                <m:r>
                                  <m:rPr>
                                    <m:aln/>
                                  </m:rPr>
                                  <a:rPr lang="de-DE" sz="1600" b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=</m:t>
                                </m:r>
                                <m:r>
                                  <a:rPr lang="de-DE" sz="1600" b="1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𝐧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sz="16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sz="16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𝑠</m:t>
                                    </m:r>
                                  </m:e>
                                </m:acc>
                              </m:oMath>
                              <m:oMath xmlns:m="http://schemas.openxmlformats.org/officeDocument/2006/math">
                                <m:r>
                                  <a:rPr lang="de-DE" sz="1600" b="1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𝐯</m:t>
                                </m:r>
                                <m:r>
                                  <m:rPr>
                                    <m:aln/>
                                  </m:rPr>
                                  <a:rPr lang="de-DE" sz="1600" b="1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=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sz="1600" b="1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sz="1600" b="1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𝐫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6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36195" marR="36195" marT="0" marB="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𝑠</m:t>
                                    </m:r>
                                  </m:e>
                                </m:acc>
                                <m:r>
                                  <a:rPr lang="de-DE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,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sz="1600" b="1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𝐫</m:t>
                                    </m:r>
                                  </m:e>
                                </m:acc>
                                <m:r>
                                  <a:rPr lang="de-DE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,</m:t>
                                </m:r>
                                <m:r>
                                  <a:rPr lang="de-DE" sz="1600" b="1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𝐯</m:t>
                                </m:r>
                              </m:oMath>
                            </m:oMathPara>
                          </a14:m>
                          <a:endParaRPr lang="en-US" sz="16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36195" marR="36195" marT="0" marB="0" anchor="ctr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1600" i="1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36195" marR="36195" marT="0" marB="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1200" i="1">
                              <a:effectLst/>
                              <a:latin typeface="Arial" panose="020B0604020202020204" pitchFamily="34" charset="0"/>
                              <a:ea typeface="Times New Roman"/>
                              <a:cs typeface="Arial" panose="020B0604020202020204" pitchFamily="34" charset="0"/>
                            </a:rPr>
                            <a:t>BLT Block </a:t>
                          </a:r>
                          <a:r>
                            <a:rPr lang="de-DE" sz="1200" i="1" smtClean="0">
                              <a:effectLst/>
                              <a:latin typeface="Arial" panose="020B0604020202020204" pitchFamily="34" charset="0"/>
                              <a:ea typeface="Times New Roman"/>
                              <a:cs typeface="Arial" panose="020B0604020202020204" pitchFamily="34" charset="0"/>
                            </a:rPr>
                            <a:t>2.3 </a:t>
                          </a:r>
                          <a:endParaRPr lang="en-US" sz="1200">
                            <a:effectLst/>
                            <a:latin typeface="Arial" panose="020B0604020202020204" pitchFamily="34" charset="0"/>
                            <a:ea typeface="Times New Roman"/>
                            <a:cs typeface="Arial" panose="020B0604020202020204" pitchFamily="34" charset="0"/>
                          </a:endParaRPr>
                        </a:p>
                      </a:txBody>
                      <a:tcPr marL="36195" marR="36195" marT="0" marB="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1600" b="1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36195" marR="36195" marT="0" marB="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4450">
                    <a:tc>
                      <a:txBody>
                        <a:bodyPr/>
                        <a:lstStyle/>
                        <a:p>
                          <a:pPr algn="just"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1600" b="1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36195" marR="36195" marT="0" marB="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̈"/>
                                    <m:ctrlPr>
                                      <a:rPr lang="en-US" sz="1600" b="1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sz="1600" b="1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𝐫</m:t>
                                    </m:r>
                                  </m:e>
                                </m:acc>
                                <m:r>
                                  <m:rPr>
                                    <m:aln/>
                                  </m:rPr>
                                  <a:rPr lang="de-DE" sz="1600" b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=</m:t>
                                </m:r>
                                <m:r>
                                  <a:rPr lang="de-DE" sz="1600" b="1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𝐧</m:t>
                                </m:r>
                                <m:acc>
                                  <m:accPr>
                                    <m:chr m:val="̈"/>
                                    <m:ctrlPr>
                                      <a:rPr lang="en-US" sz="16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sz="16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𝑠</m:t>
                                    </m:r>
                                  </m:e>
                                </m:acc>
                              </m:oMath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sz="1600" b="1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sz="1600" b="1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𝐯</m:t>
                                    </m:r>
                                  </m:e>
                                </m:acc>
                                <m:r>
                                  <m:rPr>
                                    <m:aln/>
                                  </m:rPr>
                                  <a:rPr lang="de-DE" sz="1600" b="1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=</m:t>
                                </m:r>
                                <m:acc>
                                  <m:accPr>
                                    <m:chr m:val="̈"/>
                                    <m:ctrlPr>
                                      <a:rPr lang="en-US" sz="1600" b="1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sz="1600" b="1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𝐫</m:t>
                                    </m:r>
                                  </m:e>
                                </m:acc>
                              </m:oMath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𝑚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sz="16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sz="1600" b="1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𝐯</m:t>
                                    </m:r>
                                  </m:e>
                                </m:acc>
                                <m:r>
                                  <m:rPr>
                                    <m:aln/>
                                  </m:rPr>
                                  <a:rPr lang="de-DE" sz="16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=</m:t>
                                </m:r>
                                <m:r>
                                  <a:rPr lang="de-DE" sz="1600" b="1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𝐟</m:t>
                                </m:r>
                                <m:r>
                                  <a:rPr lang="de-DE" sz="16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+</m:t>
                                </m:r>
                                <m:r>
                                  <a:rPr lang="de-DE" sz="16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𝑚</m:t>
                                </m:r>
                                <m:r>
                                  <a:rPr lang="de-DE" sz="1600" b="1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𝐠</m:t>
                                </m:r>
                                <m:r>
                                  <a:rPr lang="de-DE" sz="1600" b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+</m:t>
                                </m:r>
                                <m:r>
                                  <a:rPr lang="de-DE" sz="1600" b="1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𝐮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de-DE" sz="1600" b="1" i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𝟎</m:t>
                                </m:r>
                                <m:r>
                                  <a:rPr lang="de-DE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=</m:t>
                                </m:r>
                                <m:r>
                                  <a:rPr lang="de-DE" sz="1600" b="1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𝐧</m:t>
                                </m:r>
                                <m:r>
                                  <a:rPr lang="de-DE" sz="1600" b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∙</m:t>
                                </m:r>
                                <m:r>
                                  <a:rPr lang="de-DE" sz="1600" b="1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𝐟</m:t>
                                </m:r>
                              </m:oMath>
                            </m:oMathPara>
                          </a14:m>
                          <a:endParaRPr lang="en-US" sz="16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36195" marR="36195" marT="0" marB="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14605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̈"/>
                                    <m:ctrlPr>
                                      <a:rPr lang="en-US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𝑠</m:t>
                                    </m:r>
                                  </m:e>
                                </m:acc>
                                <m:r>
                                  <a:rPr lang="de-DE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,</m:t>
                                </m:r>
                                <m:acc>
                                  <m:accPr>
                                    <m:chr m:val="̈"/>
                                    <m:ctrlPr>
                                      <a:rPr lang="en-US" sz="1600" b="1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sz="1600" b="1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𝐫</m:t>
                                    </m:r>
                                  </m:e>
                                </m:acc>
                                <m:r>
                                  <a:rPr lang="de-DE" sz="1600" b="1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,</m:t>
                                </m:r>
                                <m:r>
                                  <a:rPr lang="de-DE" sz="1600" b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 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sz="1600" b="1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sz="1600" b="1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𝐯</m:t>
                                    </m:r>
                                  </m:e>
                                </m:acc>
                                <m:r>
                                  <a:rPr lang="de-DE" sz="1600" b="1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,</m:t>
                                </m:r>
                                <m:r>
                                  <a:rPr lang="de-DE" sz="1600" b="1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𝐟</m:t>
                                </m:r>
                              </m:oMath>
                            </m:oMathPara>
                          </a14:m>
                          <a:endParaRPr lang="en-US" sz="16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36195" marR="36195" marT="0" marB="0" anchor="ctr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el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0765355"/>
                  </p:ext>
                </p:extLst>
              </p:nvPr>
            </p:nvGraphicFramePr>
            <p:xfrm>
              <a:off x="4139953" y="1503690"/>
              <a:ext cx="2592288" cy="3391798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250391"/>
                    <a:gridCol w="1670259"/>
                    <a:gridCol w="671638"/>
                  </a:tblGrid>
                  <a:tr h="182880">
                    <a:tc gridSpan="2">
                      <a:txBody>
                        <a:bodyPr/>
                        <a:lstStyle/>
                        <a:p>
                          <a:pPr algn="just"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1200" i="1" smtClean="0">
                              <a:effectLst/>
                              <a:latin typeface="Arial" panose="020B0604020202020204" pitchFamily="34" charset="0"/>
                              <a:ea typeface="Times New Roman"/>
                              <a:cs typeface="Arial" panose="020B0604020202020204" pitchFamily="34" charset="0"/>
                            </a:rPr>
                            <a:t>BLT Block 1</a:t>
                          </a:r>
                          <a:endParaRPr lang="en-US" sz="1200">
                            <a:effectLst/>
                            <a:latin typeface="Arial" panose="020B0604020202020204" pitchFamily="34" charset="0"/>
                            <a:ea typeface="Times New Roman"/>
                            <a:cs typeface="Arial" panose="020B0604020202020204" pitchFamily="34" charset="0"/>
                          </a:endParaRPr>
                        </a:p>
                      </a:txBody>
                      <a:tcPr marL="36195" marR="36195" marT="0" marB="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1200" i="1" smtClean="0">
                              <a:effectLst/>
                              <a:latin typeface="Arial" panose="020B0604020202020204" pitchFamily="34" charset="0"/>
                              <a:ea typeface="Times New Roman"/>
                              <a:cs typeface="Arial" panose="020B0604020202020204" pitchFamily="34" charset="0"/>
                            </a:rPr>
                            <a:t>solve for</a:t>
                          </a:r>
                          <a:endParaRPr lang="en-US" sz="1200">
                            <a:effectLst/>
                            <a:latin typeface="Arial" panose="020B0604020202020204" pitchFamily="34" charset="0"/>
                            <a:ea typeface="Times New Roman"/>
                            <a:cs typeface="Arial" panose="020B0604020202020204" pitchFamily="34" charset="0"/>
                          </a:endParaRPr>
                        </a:p>
                      </a:txBody>
                      <a:tcPr marL="36195" marR="36195" marT="0" marB="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4278">
                    <a:tc>
                      <a:txBody>
                        <a:bodyPr/>
                        <a:lstStyle/>
                        <a:p>
                          <a:pPr algn="just"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1600" b="1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36195" marR="36195" marT="0" marB="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195" marR="36195" marT="0" marB="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14964" t="-63934" r="-40511" b="-768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195" marR="36195" marT="0" marB="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286364" t="-63934" r="-909" b="-768852"/>
                          </a:stretch>
                        </a:blipFill>
                      </a:tcPr>
                    </a:tc>
                  </a:tr>
                  <a:tr h="243840">
                    <a:tc gridSpan="2">
                      <a:txBody>
                        <a:bodyPr/>
                        <a:lstStyle/>
                        <a:p>
                          <a:pPr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1200" i="1">
                              <a:effectLst/>
                              <a:latin typeface="Arial" panose="020B0604020202020204" pitchFamily="34" charset="0"/>
                              <a:ea typeface="Times New Roman"/>
                              <a:cs typeface="Arial" panose="020B0604020202020204" pitchFamily="34" charset="0"/>
                            </a:rPr>
                            <a:t>BLT Block 2</a:t>
                          </a:r>
                          <a:endParaRPr lang="en-US" sz="1200">
                            <a:effectLst/>
                            <a:latin typeface="Arial" panose="020B0604020202020204" pitchFamily="34" charset="0"/>
                            <a:ea typeface="Times New Roman"/>
                            <a:cs typeface="Arial" panose="020B0604020202020204" pitchFamily="34" charset="0"/>
                          </a:endParaRPr>
                        </a:p>
                      </a:txBody>
                      <a:tcPr marL="36195" marR="36195" marT="0" marB="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1600" b="1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36195" marR="36195" marT="0" marB="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43840">
                    <a:tc>
                      <a:txBody>
                        <a:bodyPr/>
                        <a:lstStyle/>
                        <a:p>
                          <a:pPr algn="just"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1200" i="1">
                              <a:effectLst/>
                              <a:latin typeface="Arial" panose="020B0604020202020204" pitchFamily="34" charset="0"/>
                              <a:ea typeface="Times New Roman"/>
                              <a:cs typeface="Arial" panose="020B0604020202020204" pitchFamily="34" charset="0"/>
                            </a:rPr>
                            <a:t> </a:t>
                          </a:r>
                          <a:endParaRPr lang="en-US" sz="1200">
                            <a:effectLst/>
                            <a:latin typeface="Arial" panose="020B0604020202020204" pitchFamily="34" charset="0"/>
                            <a:ea typeface="Times New Roman"/>
                            <a:cs typeface="Arial" panose="020B0604020202020204" pitchFamily="34" charset="0"/>
                          </a:endParaRPr>
                        </a:p>
                      </a:txBody>
                      <a:tcPr marL="36195" marR="36195" marT="0" marB="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1200" i="1">
                              <a:effectLst/>
                              <a:latin typeface="Arial" panose="020B0604020202020204" pitchFamily="34" charset="0"/>
                              <a:ea typeface="Times New Roman"/>
                              <a:cs typeface="Arial" panose="020B0604020202020204" pitchFamily="34" charset="0"/>
                            </a:rPr>
                            <a:t>BLT Block 2.1</a:t>
                          </a:r>
                          <a:endParaRPr lang="en-US" sz="1200">
                            <a:effectLst/>
                            <a:latin typeface="Arial" panose="020B0604020202020204" pitchFamily="34" charset="0"/>
                            <a:ea typeface="Times New Roman"/>
                            <a:cs typeface="Arial" panose="020B0604020202020204" pitchFamily="34" charset="0"/>
                          </a:endParaRPr>
                        </a:p>
                      </a:txBody>
                      <a:tcPr marL="36195" marR="36195" marT="0" marB="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1600" b="1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36195" marR="36195" marT="0" marB="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20040">
                    <a:tc>
                      <a:txBody>
                        <a:bodyPr/>
                        <a:lstStyle/>
                        <a:p>
                          <a:pPr algn="just"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1600" b="1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36195" marR="36195" marT="0" marB="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195" marR="36195" marT="0" marB="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14964" t="-339623" r="-40511" b="-6339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195" marR="36195" marT="0" marB="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286364" t="-339623" r="-909" b="-633962"/>
                          </a:stretch>
                        </a:blipFill>
                      </a:tcPr>
                    </a:tc>
                  </a:tr>
                  <a:tr h="243840">
                    <a:tc>
                      <a:txBody>
                        <a:bodyPr/>
                        <a:lstStyle/>
                        <a:p>
                          <a:pPr algn="just"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1200" i="1">
                              <a:effectLst/>
                              <a:latin typeface="Arial" panose="020B0604020202020204" pitchFamily="34" charset="0"/>
                              <a:ea typeface="Times New Roman"/>
                              <a:cs typeface="Arial" panose="020B0604020202020204" pitchFamily="34" charset="0"/>
                            </a:rPr>
                            <a:t> </a:t>
                          </a:r>
                          <a:endParaRPr lang="en-US" sz="1200">
                            <a:effectLst/>
                            <a:latin typeface="Arial" panose="020B0604020202020204" pitchFamily="34" charset="0"/>
                            <a:ea typeface="Times New Roman"/>
                            <a:cs typeface="Arial" panose="020B0604020202020204" pitchFamily="34" charset="0"/>
                          </a:endParaRPr>
                        </a:p>
                      </a:txBody>
                      <a:tcPr marL="36195" marR="36195" marT="0" marB="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1200" i="1">
                              <a:effectLst/>
                              <a:latin typeface="Arial" panose="020B0604020202020204" pitchFamily="34" charset="0"/>
                              <a:ea typeface="Times New Roman"/>
                              <a:cs typeface="Arial" panose="020B0604020202020204" pitchFamily="34" charset="0"/>
                            </a:rPr>
                            <a:t>BLT Block 2.2</a:t>
                          </a:r>
                          <a:endParaRPr lang="en-US" sz="1200">
                            <a:effectLst/>
                            <a:latin typeface="Arial" panose="020B0604020202020204" pitchFamily="34" charset="0"/>
                            <a:ea typeface="Times New Roman"/>
                            <a:cs typeface="Arial" panose="020B0604020202020204" pitchFamily="34" charset="0"/>
                          </a:endParaRPr>
                        </a:p>
                      </a:txBody>
                      <a:tcPr marL="36195" marR="36195" marT="0" marB="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1600" b="1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36195" marR="36195" marT="0" marB="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63880">
                    <a:tc>
                      <a:txBody>
                        <a:bodyPr/>
                        <a:lstStyle/>
                        <a:p>
                          <a:pPr algn="just"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1600" b="1" i="1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36195" marR="36195" marT="0" marB="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195" marR="36195" marT="0" marB="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14964" t="-296739" r="-40511" b="-22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195" marR="36195" marT="0" marB="0" anchor="ctr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286364" t="-296739" r="-909" b="-221739"/>
                          </a:stretch>
                        </a:blipFill>
                      </a:tcPr>
                    </a:tc>
                  </a:tr>
                  <a:tr h="243840">
                    <a:tc>
                      <a:txBody>
                        <a:bodyPr/>
                        <a:lstStyle/>
                        <a:p>
                          <a:pPr algn="just"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1600" i="1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36195" marR="36195" marT="0" marB="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1200" i="1">
                              <a:effectLst/>
                              <a:latin typeface="Arial" panose="020B0604020202020204" pitchFamily="34" charset="0"/>
                              <a:ea typeface="Times New Roman"/>
                              <a:cs typeface="Arial" panose="020B0604020202020204" pitchFamily="34" charset="0"/>
                            </a:rPr>
                            <a:t>BLT </a:t>
                          </a:r>
                          <a:r>
                            <a:rPr lang="de-DE" sz="1200" i="1">
                              <a:effectLst/>
                              <a:latin typeface="Arial" panose="020B0604020202020204" pitchFamily="34" charset="0"/>
                              <a:ea typeface="Times New Roman"/>
                              <a:cs typeface="Arial" panose="020B0604020202020204" pitchFamily="34" charset="0"/>
                            </a:rPr>
                            <a:t>Block </a:t>
                          </a:r>
                          <a:r>
                            <a:rPr lang="de-DE" sz="1200" i="1" smtClean="0">
                              <a:effectLst/>
                              <a:latin typeface="Arial" panose="020B0604020202020204" pitchFamily="34" charset="0"/>
                              <a:ea typeface="Times New Roman"/>
                              <a:cs typeface="Arial" panose="020B0604020202020204" pitchFamily="34" charset="0"/>
                            </a:rPr>
                            <a:t>2.3 </a:t>
                          </a:r>
                          <a:endParaRPr lang="en-US" sz="1200">
                            <a:effectLst/>
                            <a:latin typeface="Arial" panose="020B0604020202020204" pitchFamily="34" charset="0"/>
                            <a:ea typeface="Times New Roman"/>
                            <a:cs typeface="Arial" panose="020B0604020202020204" pitchFamily="34" charset="0"/>
                          </a:endParaRPr>
                        </a:p>
                      </a:txBody>
                      <a:tcPr marL="36195" marR="36195" marT="0" marB="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1600" b="1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36195" marR="36195" marT="0" marB="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975360">
                    <a:tc>
                      <a:txBody>
                        <a:bodyPr/>
                        <a:lstStyle/>
                        <a:p>
                          <a:pPr algn="just"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1600" b="1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36195" marR="36195" marT="0" marB="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195" marR="36195" marT="0" marB="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14964" t="-253125" r="-40511" b="-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195" marR="36195" marT="0" marB="0" anchor="ctr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286364" t="-253125" r="-909" b="-25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/>
              <p:cNvSpPr/>
              <p:nvPr/>
            </p:nvSpPr>
            <p:spPr>
              <a:xfrm>
                <a:off x="7452320" y="2636912"/>
                <a:ext cx="1327286" cy="6425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de-DE" i="1">
                              <a:latin typeface="Cambria Math"/>
                              <a:cs typeface="Arial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latin typeface="Cambria Math"/>
                                  <a:cs typeface="Arial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𝑑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b="1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1">
                                            <a:latin typeface="Cambria Math"/>
                                          </a:rPr>
                                          <m:t>𝐱</m:t>
                                        </m:r>
                                      </m:e>
                                    </m:acc>
                                    <m:r>
                                      <a:rPr lang="en-US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𝐱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𝑐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𝐱</m:t>
                                    </m:r>
                                    <m:r>
                                      <a:rPr lang="en-US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0" name="Rechteck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320" y="2636912"/>
                <a:ext cx="1327286" cy="64254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Gerade Verbindung mit Pfeil 21"/>
          <p:cNvCxnSpPr/>
          <p:nvPr/>
        </p:nvCxnSpPr>
        <p:spPr>
          <a:xfrm flipV="1">
            <a:off x="5940152" y="2979830"/>
            <a:ext cx="1588368" cy="17453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1266657" y="5517232"/>
            <a:ext cx="556998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mtClean="0">
                <a:latin typeface="Arial" pitchFamily="34" charset="0"/>
                <a:cs typeface="Arial" pitchFamily="34" charset="0"/>
              </a:rPr>
              <a:t>With </a:t>
            </a:r>
            <a:r>
              <a:rPr lang="de-DE" b="1" smtClean="0">
                <a:solidFill>
                  <a:srgbClr val="3399FF"/>
                </a:solidFill>
                <a:latin typeface="Arial" pitchFamily="34" charset="0"/>
                <a:cs typeface="Arial" pitchFamily="34" charset="0"/>
              </a:rPr>
              <a:t>tearing</a:t>
            </a:r>
            <a:r>
              <a:rPr lang="de-DE">
                <a:latin typeface="Arial" pitchFamily="34" charset="0"/>
                <a:cs typeface="Arial" pitchFamily="34" charset="0"/>
              </a:rPr>
              <a:t> </a:t>
            </a:r>
            <a:r>
              <a:rPr lang="de-DE" smtClean="0">
                <a:latin typeface="Arial" pitchFamily="34" charset="0"/>
                <a:cs typeface="Arial" pitchFamily="34" charset="0"/>
              </a:rPr>
              <a:t>on every BLT block, constraint equations</a:t>
            </a:r>
            <a:br>
              <a:rPr lang="de-DE" smtClean="0">
                <a:latin typeface="Arial" pitchFamily="34" charset="0"/>
                <a:cs typeface="Arial" pitchFamily="34" charset="0"/>
              </a:rPr>
            </a:br>
            <a:r>
              <a:rPr lang="de-DE" smtClean="0">
                <a:latin typeface="Arial" pitchFamily="34" charset="0"/>
                <a:cs typeface="Arial" pitchFamily="34" charset="0"/>
              </a:rPr>
              <a:t>are explicitly solved (here) and are local equations: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251520" y="2096502"/>
            <a:ext cx="312906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mtClean="0">
                <a:latin typeface="Arial" pitchFamily="34" charset="0"/>
                <a:cs typeface="Arial" pitchFamily="34" charset="0"/>
              </a:rPr>
              <a:t>Result of Pantelides algorithm: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hteck 30"/>
              <p:cNvSpPr/>
              <p:nvPr/>
            </p:nvSpPr>
            <p:spPr>
              <a:xfrm>
                <a:off x="7020272" y="4886290"/>
                <a:ext cx="1961543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>
                          <a:latin typeface="Cambria Math"/>
                        </a:rPr>
                        <m:t>𝐫</m:t>
                      </m:r>
                      <m:r>
                        <a:rPr lang="en-US" sz="1600" b="1">
                          <a:latin typeface="Cambria Math"/>
                        </a:rPr>
                        <m:t> :</m:t>
                      </m:r>
                      <m:r>
                        <m:rPr>
                          <m:aln/>
                        </m:rPr>
                        <a:rPr lang="en-US" sz="1600" b="1">
                          <a:latin typeface="Cambria Math"/>
                        </a:rPr>
                        <m:t>=</m:t>
                      </m:r>
                      <m:r>
                        <a:rPr lang="en-US" sz="1600" b="1" i="1">
                          <a:latin typeface="Cambria Math"/>
                        </a:rPr>
                        <m:t>𝐧</m:t>
                      </m:r>
                      <m:r>
                        <a:rPr lang="en-US" sz="1600" i="1">
                          <a:latin typeface="Cambria Math"/>
                        </a:rPr>
                        <m:t>𝑠</m:t>
                      </m:r>
                    </m:oMath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600" b="1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600" b="1" i="1">
                              <a:latin typeface="Cambria Math"/>
                            </a:rPr>
                            <m:t>𝐫</m:t>
                          </m:r>
                        </m:e>
                      </m:acc>
                      <m:r>
                        <a:rPr lang="en-US" sz="1600" b="1">
                          <a:latin typeface="Cambria Math"/>
                        </a:rPr>
                        <m:t> :</m:t>
                      </m:r>
                      <m:r>
                        <m:rPr>
                          <m:aln/>
                        </m:rPr>
                        <a:rPr lang="en-US" sz="1600" b="1">
                          <a:latin typeface="Cambria Math"/>
                        </a:rPr>
                        <m:t>=</m:t>
                      </m:r>
                      <m:r>
                        <a:rPr lang="en-US" sz="1600" b="1" i="1">
                          <a:latin typeface="Cambria Math"/>
                        </a:rPr>
                        <m:t>𝐧</m:t>
                      </m:r>
                      <m:acc>
                        <m:accPr>
                          <m:chr m:val="̇"/>
                          <m:ctrlPr>
                            <a:rPr lang="en-US" sz="16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/>
                            </a:rPr>
                            <m:t>𝑠</m:t>
                          </m:r>
                        </m:e>
                      </m:acc>
                    </m:oMath>
                    <m:oMath xmlns:m="http://schemas.openxmlformats.org/officeDocument/2006/math">
                      <m:r>
                        <a:rPr lang="en-US" sz="1600" b="1" i="1">
                          <a:latin typeface="Cambria Math"/>
                        </a:rPr>
                        <m:t>𝐯</m:t>
                      </m:r>
                      <m:r>
                        <a:rPr lang="en-US" sz="1600" b="1">
                          <a:latin typeface="Cambria Math"/>
                        </a:rPr>
                        <m:t> :</m:t>
                      </m:r>
                      <m:r>
                        <m:rPr>
                          <m:aln/>
                        </m:rPr>
                        <a:rPr lang="en-US" sz="1600" b="1" i="1">
                          <a:latin typeface="Cambria Math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sz="1600" b="1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600" b="1" i="1">
                              <a:latin typeface="Cambria Math"/>
                            </a:rPr>
                            <m:t>𝐫</m:t>
                          </m:r>
                        </m:e>
                      </m:acc>
                    </m:oMath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en-US" sz="1600" b="1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600" b="1" i="1">
                              <a:latin typeface="Cambria Math"/>
                            </a:rPr>
                            <m:t>𝐫</m:t>
                          </m:r>
                        </m:e>
                      </m:acc>
                      <m:r>
                        <a:rPr lang="en-US" sz="1600" b="1">
                          <a:latin typeface="Cambria Math"/>
                        </a:rPr>
                        <m:t> :</m:t>
                      </m:r>
                      <m:r>
                        <m:rPr>
                          <m:aln/>
                        </m:rPr>
                        <a:rPr lang="en-US" sz="1600" b="1">
                          <a:latin typeface="Cambria Math"/>
                        </a:rPr>
                        <m:t>=</m:t>
                      </m:r>
                      <m:r>
                        <a:rPr lang="en-US" sz="1600" b="1" i="1">
                          <a:latin typeface="Cambria Math"/>
                        </a:rPr>
                        <m:t>𝐧</m:t>
                      </m:r>
                      <m:acc>
                        <m:accPr>
                          <m:chr m:val="̈"/>
                          <m:ctrlPr>
                            <a:rPr lang="en-US" sz="16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/>
                            </a:rPr>
                            <m:t>𝑠</m:t>
                          </m:r>
                        </m:e>
                      </m:acc>
                    </m:oMath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600" b="1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600" b="1" i="1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a:rPr lang="en-US" sz="1600" b="1" i="1">
                          <a:latin typeface="Cambria Math"/>
                        </a:rPr>
                        <m:t> :</m:t>
                      </m:r>
                      <m:r>
                        <m:rPr>
                          <m:aln/>
                        </m:rPr>
                        <a:rPr lang="en-US" sz="1600" b="1" i="1">
                          <a:latin typeface="Cambria Math"/>
                        </a:rPr>
                        <m:t>=</m:t>
                      </m:r>
                      <m:acc>
                        <m:accPr>
                          <m:chr m:val="̈"/>
                          <m:ctrlPr>
                            <a:rPr lang="en-US" sz="1600" b="1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600" b="1" i="1">
                              <a:latin typeface="Cambria Math"/>
                            </a:rPr>
                            <m:t>𝐫</m:t>
                          </m:r>
                        </m:e>
                      </m:acc>
                    </m:oMath>
                    <m:oMath xmlns:m="http://schemas.openxmlformats.org/officeDocument/2006/math">
                      <m:r>
                        <a:rPr lang="en-US" sz="1600" b="1" i="1">
                          <a:latin typeface="Cambria Math"/>
                        </a:rPr>
                        <m:t>𝐮</m:t>
                      </m:r>
                      <m:r>
                        <a:rPr lang="en-US" sz="1600" b="1">
                          <a:latin typeface="Cambria Math"/>
                        </a:rPr>
                        <m:t> :</m:t>
                      </m:r>
                      <m:r>
                        <m:rPr>
                          <m:aln/>
                        </m:rPr>
                        <a:rPr lang="en-US" sz="1600" i="1">
                          <a:latin typeface="Cambria Math"/>
                        </a:rPr>
                        <m:t>=</m:t>
                      </m:r>
                      <m:r>
                        <a:rPr lang="en-US" sz="1600" i="1">
                          <a:latin typeface="Cambria Math"/>
                        </a:rPr>
                        <m:t>−(</m:t>
                      </m:r>
                      <m:r>
                        <a:rPr lang="en-US" sz="1600" i="1">
                          <a:latin typeface="Cambria Math"/>
                        </a:rPr>
                        <m:t>𝑐𝑠</m:t>
                      </m:r>
                      <m:r>
                        <a:rPr lang="en-US" sz="1600" i="1">
                          <a:latin typeface="Cambria Math"/>
                        </a:rPr>
                        <m:t>+</m:t>
                      </m:r>
                      <m:r>
                        <a:rPr lang="en-US" sz="1600" i="1">
                          <a:latin typeface="Cambria Math"/>
                        </a:rPr>
                        <m:t>𝑑</m:t>
                      </m:r>
                      <m:acc>
                        <m:accPr>
                          <m:chr m:val="̇"/>
                          <m:ctrlPr>
                            <a:rPr lang="en-US" sz="16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/>
                            </a:rPr>
                            <m:t>𝑠</m:t>
                          </m:r>
                        </m:e>
                      </m:acc>
                      <m:r>
                        <a:rPr lang="en-US" sz="1600" i="1">
                          <a:latin typeface="Cambria Math"/>
                        </a:rPr>
                        <m:t>)</m:t>
                      </m:r>
                      <m:r>
                        <a:rPr lang="en-US" sz="1600" b="1" i="1">
                          <a:latin typeface="Cambria Math"/>
                        </a:rPr>
                        <m:t>𝐧</m:t>
                      </m:r>
                    </m:oMath>
                    <m:oMath xmlns:m="http://schemas.openxmlformats.org/officeDocument/2006/math">
                      <m:r>
                        <a:rPr lang="en-US" sz="1600" b="1" i="1">
                          <a:latin typeface="Cambria Math"/>
                        </a:rPr>
                        <m:t>𝐟</m:t>
                      </m:r>
                      <m:r>
                        <a:rPr lang="en-US" sz="1600" b="1">
                          <a:latin typeface="Cambria Math"/>
                        </a:rPr>
                        <m:t> :</m:t>
                      </m:r>
                      <m:r>
                        <m:rPr>
                          <m:aln/>
                        </m:rPr>
                        <a:rPr lang="en-US" sz="1600" b="1">
                          <a:latin typeface="Cambria Math"/>
                        </a:rPr>
                        <m:t>=</m:t>
                      </m:r>
                      <m:r>
                        <a:rPr lang="en-US" sz="1600" i="1">
                          <a:latin typeface="Cambria Math"/>
                        </a:rPr>
                        <m:t>𝑚</m:t>
                      </m:r>
                      <m:acc>
                        <m:accPr>
                          <m:chr m:val="̇"/>
                          <m:ctrlPr>
                            <a:rPr lang="en-US" sz="16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600" b="1" i="1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a:rPr lang="en-US" sz="1600" i="1">
                          <a:latin typeface="Cambria Math"/>
                        </a:rPr>
                        <m:t>−</m:t>
                      </m:r>
                      <m:r>
                        <a:rPr lang="en-US" sz="1600" i="1">
                          <a:latin typeface="Cambria Math"/>
                        </a:rPr>
                        <m:t>𝑚</m:t>
                      </m:r>
                      <m:r>
                        <a:rPr lang="en-US" sz="1600" b="1" i="1">
                          <a:latin typeface="Cambria Math"/>
                        </a:rPr>
                        <m:t>𝐠</m:t>
                      </m:r>
                      <m:r>
                        <a:rPr lang="en-US" sz="1600" b="1" i="1">
                          <a:latin typeface="Cambria Math"/>
                        </a:rPr>
                        <m:t>−</m:t>
                      </m:r>
                      <m:r>
                        <a:rPr lang="en-US" sz="1600" b="1" i="1">
                          <a:latin typeface="Cambria Math"/>
                        </a:rPr>
                        <m:t>𝐮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31" name="Rechteck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72" y="4886290"/>
                <a:ext cx="1961543" cy="181588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hteck 31"/>
              <p:cNvSpPr/>
              <p:nvPr/>
            </p:nvSpPr>
            <p:spPr>
              <a:xfrm>
                <a:off x="7092280" y="4534520"/>
                <a:ext cx="102855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>
                          <a:latin typeface="Cambria Math"/>
                        </a:rPr>
                        <m:t>𝐱</m:t>
                      </m:r>
                      <m:r>
                        <a:rPr lang="en-US" sz="1600" i="1">
                          <a:latin typeface="Cambria Math"/>
                        </a:rPr>
                        <m:t>=[</m:t>
                      </m:r>
                      <m:r>
                        <a:rPr lang="en-US" sz="1600" i="1">
                          <a:latin typeface="Cambria Math"/>
                        </a:rPr>
                        <m:t>𝑠</m:t>
                      </m:r>
                      <m:r>
                        <a:rPr lang="en-US" sz="1600" i="1">
                          <a:latin typeface="Cambria Math"/>
                        </a:rPr>
                        <m:t>;</m:t>
                      </m:r>
                      <m:acc>
                        <m:accPr>
                          <m:chr m:val="̇"/>
                          <m:ctrlPr>
                            <a:rPr lang="en-US" sz="16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/>
                            </a:rPr>
                            <m:t>𝑠</m:t>
                          </m:r>
                        </m:e>
                      </m:acc>
                      <m:r>
                        <a:rPr lang="en-US" sz="1600" i="1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32" name="Rechteck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280" y="4534520"/>
                <a:ext cx="1028550" cy="338554"/>
              </a:xfrm>
              <a:prstGeom prst="rect">
                <a:avLst/>
              </a:prstGeom>
              <a:blipFill rotWithShape="1">
                <a:blip r:embed="rId7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577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Otter, Elmqvist: Transformation of Differential Algebraic Array Equations to Index One Form</a:t>
            </a:r>
            <a:endParaRPr lang="en-GB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Chart </a:t>
            </a:r>
            <a:fld id="{18C7CB6D-895A-4F21-B0E7-2185F6FE5534}" type="slidenum">
              <a:rPr lang="en-GB" noProof="0" smtClean="0"/>
              <a:pPr>
                <a:defRPr/>
              </a:pPr>
              <a:t>11</a:t>
            </a:fld>
            <a:endParaRPr lang="en-GB" noProof="0" dirty="0"/>
          </a:p>
        </p:txBody>
      </p:sp>
      <p:sp>
        <p:nvSpPr>
          <p:cNvPr id="8" name="Textfeld 7"/>
          <p:cNvSpPr txBox="1"/>
          <p:nvPr/>
        </p:nvSpPr>
        <p:spPr>
          <a:xfrm>
            <a:off x="3851920" y="2864549"/>
            <a:ext cx="144911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3200" b="1" smtClean="0">
                <a:solidFill>
                  <a:srgbClr val="6699FF"/>
                </a:solidFill>
                <a:latin typeface="Arial" pitchFamily="34" charset="0"/>
                <a:cs typeface="Arial" pitchFamily="34" charset="0"/>
              </a:rPr>
              <a:t>Tearing</a:t>
            </a:r>
          </a:p>
        </p:txBody>
      </p:sp>
      <p:grpSp>
        <p:nvGrpSpPr>
          <p:cNvPr id="9" name="Gruppieren 8"/>
          <p:cNvGrpSpPr/>
          <p:nvPr/>
        </p:nvGrpSpPr>
        <p:grpSpPr>
          <a:xfrm>
            <a:off x="6350226" y="-1261370"/>
            <a:ext cx="2830286" cy="4865241"/>
            <a:chOff x="6316960" y="-1275569"/>
            <a:chExt cx="2830286" cy="4865241"/>
          </a:xfrm>
        </p:grpSpPr>
        <p:sp>
          <p:nvSpPr>
            <p:cNvPr id="10" name="Freihandform 9"/>
            <p:cNvSpPr/>
            <p:nvPr/>
          </p:nvSpPr>
          <p:spPr>
            <a:xfrm>
              <a:off x="6316960" y="-10886"/>
              <a:ext cx="2830286" cy="2819400"/>
            </a:xfrm>
            <a:custGeom>
              <a:avLst/>
              <a:gdLst>
                <a:gd name="connsiteX0" fmla="*/ 1262743 w 2830286"/>
                <a:gd name="connsiteY0" fmla="*/ 0 h 2819400"/>
                <a:gd name="connsiteX1" fmla="*/ 2830286 w 2830286"/>
                <a:gd name="connsiteY1" fmla="*/ 1556657 h 2819400"/>
                <a:gd name="connsiteX2" fmla="*/ 2819400 w 2830286"/>
                <a:gd name="connsiteY2" fmla="*/ 2819400 h 2819400"/>
                <a:gd name="connsiteX3" fmla="*/ 0 w 2830286"/>
                <a:gd name="connsiteY3" fmla="*/ 0 h 2819400"/>
                <a:gd name="connsiteX4" fmla="*/ 1262743 w 2830286"/>
                <a:gd name="connsiteY4" fmla="*/ 0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30286" h="2819400">
                  <a:moveTo>
                    <a:pt x="1262743" y="0"/>
                  </a:moveTo>
                  <a:lnTo>
                    <a:pt x="2830286" y="1556657"/>
                  </a:lnTo>
                  <a:cubicBezTo>
                    <a:pt x="2826657" y="1977571"/>
                    <a:pt x="2823029" y="2398486"/>
                    <a:pt x="2819400" y="2819400"/>
                  </a:cubicBezTo>
                  <a:lnTo>
                    <a:pt x="0" y="0"/>
                  </a:lnTo>
                  <a:lnTo>
                    <a:pt x="1262743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5B1F9">
                    <a:lumMod val="65000"/>
                    <a:alpha val="83000"/>
                  </a:srgbClr>
                </a:gs>
                <a:gs pos="61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Textfeld 10"/>
            <p:cNvSpPr txBox="1"/>
            <p:nvPr/>
          </p:nvSpPr>
          <p:spPr>
            <a:xfrm rot="2700000">
              <a:off x="5615977" y="910830"/>
              <a:ext cx="4865241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DE" sz="3200" b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new algorithm</a:t>
              </a:r>
              <a:endParaRPr lang="en-US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846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Tearing with retained solution space</a:t>
            </a:r>
            <a:br>
              <a:rPr lang="de-DE" smtClean="0"/>
            </a:br>
            <a:r>
              <a:rPr lang="de-DE" sz="1600" smtClean="0"/>
              <a:t>(Elmqvist/Otter 1999 (unpublished), Bender/</a:t>
            </a:r>
            <a:r>
              <a:rPr lang="sv-SE" sz="1600" smtClean="0"/>
              <a:t>Fineman/Gilbert/Tarjan </a:t>
            </a:r>
            <a:r>
              <a:rPr lang="de-DE" sz="1600" smtClean="0"/>
              <a:t>2016)</a:t>
            </a:r>
            <a:endParaRPr lang="en-US" sz="16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Otter, Elmqvist: Transformation of Differential Algebraic Array Equations to Index One Form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Chart </a:t>
            </a:r>
            <a:fld id="{18C7CB6D-895A-4F21-B0E7-2185F6FE5534}" type="slidenum">
              <a:rPr lang="en-GB" noProof="0" smtClean="0"/>
              <a:pPr>
                <a:defRPr/>
              </a:pPr>
              <a:t>12</a:t>
            </a:fld>
            <a:endParaRPr lang="en-GB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hteck 5"/>
              <p:cNvSpPr/>
              <p:nvPr/>
            </p:nvSpPr>
            <p:spPr>
              <a:xfrm>
                <a:off x="251520" y="1844824"/>
                <a:ext cx="11424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𝟎</m:t>
                      </m:r>
                      <m:r>
                        <a:rPr lang="en-US">
                          <a:latin typeface="Cambria Math"/>
                        </a:rPr>
                        <m:t>=</m:t>
                      </m:r>
                      <m:r>
                        <a:rPr lang="en-US" b="1" i="1">
                          <a:latin typeface="Cambria Math"/>
                        </a:rPr>
                        <m:t>𝒈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</a:rPr>
                            <m:t>𝒛</m:t>
                          </m:r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" name="Rechteck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844824"/>
                <a:ext cx="1142492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hteck 6"/>
              <p:cNvSpPr/>
              <p:nvPr/>
            </p:nvSpPr>
            <p:spPr>
              <a:xfrm>
                <a:off x="2731912" y="1666813"/>
                <a:ext cx="2213992" cy="7053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𝒛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 :=</m:t>
                      </m:r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𝒈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b="1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0=</m:t>
                      </m:r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𝒈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b="1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" name="Rechteck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912" y="1666813"/>
                <a:ext cx="2213992" cy="70532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Gerade Verbindung mit Pfeil 9"/>
          <p:cNvCxnSpPr/>
          <p:nvPr/>
        </p:nvCxnSpPr>
        <p:spPr>
          <a:xfrm>
            <a:off x="1579784" y="2029490"/>
            <a:ext cx="72008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1403648" y="2142381"/>
            <a:ext cx="114614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smtClean="0">
                <a:latin typeface="Arial" pitchFamily="34" charset="0"/>
                <a:cs typeface="Arial" pitchFamily="34" charset="0"/>
              </a:rPr>
              <a:t>solve explicitly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5796136" y="1430234"/>
                <a:ext cx="3096344" cy="11346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de-DE" smtClean="0">
                    <a:latin typeface="Arial" pitchFamily="34" charset="0"/>
                    <a:cs typeface="Arial" pitchFamily="34" charset="0"/>
                  </a:rPr>
                  <a:t>Observation:</a:t>
                </a:r>
                <a:br>
                  <a:rPr lang="de-DE" smtClean="0">
                    <a:latin typeface="Arial" pitchFamily="34" charset="0"/>
                    <a:cs typeface="Arial" pitchFamily="34" charset="0"/>
                  </a:rPr>
                </a:br>
                <a:r>
                  <a:rPr lang="de-DE" smtClean="0">
                    <a:latin typeface="Arial" pitchFamily="34" charset="0"/>
                    <a:cs typeface="Arial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/>
                            <a:cs typeface="Arial" pitchFamily="34" charset="0"/>
                          </a:rPr>
                          <m:t>𝑧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  <a:cs typeface="Arial" pitchFamily="34" charset="0"/>
                          </a:rPr>
                          <m:t>𝑒</m:t>
                        </m:r>
                        <m:r>
                          <a:rPr lang="de-DE" b="0" i="1" smtClean="0">
                            <a:latin typeface="Cambria Math"/>
                            <a:cs typeface="Arial" pitchFamily="34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/>
                            <a:cs typeface="Arial" pitchFamily="34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/>
                        <a:cs typeface="Arial" pitchFamily="34" charset="0"/>
                      </a:rPr>
                      <m:t>,</m:t>
                    </m:r>
                    <m:sSub>
                      <m:sSubPr>
                        <m:ctrlPr>
                          <a:rPr lang="de-DE" b="0" i="1" smtClean="0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/>
                            <a:cs typeface="Arial" pitchFamily="34" charset="0"/>
                          </a:rPr>
                          <m:t>𝑔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  <a:cs typeface="Arial" pitchFamily="34" charset="0"/>
                          </a:rPr>
                          <m:t>𝑒</m:t>
                        </m:r>
                        <m:r>
                          <a:rPr lang="de-DE" b="0" i="1" smtClean="0">
                            <a:latin typeface="Cambria Math"/>
                            <a:cs typeface="Arial" pitchFamily="34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/>
                            <a:cs typeface="Arial" pitchFamily="34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/>
                        <a:cs typeface="Arial" pitchFamily="34" charset="0"/>
                      </a:rPr>
                      <m:t>)</m:t>
                    </m:r>
                  </m:oMath>
                </a14:m>
                <a:r>
                  <a:rPr lang="de-DE" smtClean="0">
                    <a:latin typeface="Arial" pitchFamily="34" charset="0"/>
                    <a:cs typeface="Arial" pitchFamily="34" charset="0"/>
                  </a:rPr>
                  <a:t> nodes of a</a:t>
                </a:r>
              </a:p>
              <a:p>
                <a:r>
                  <a:rPr lang="de-DE" smtClean="0">
                    <a:latin typeface="Arial" pitchFamily="34" charset="0"/>
                    <a:cs typeface="Arial" pitchFamily="34" charset="0"/>
                  </a:rPr>
                  <a:t>Directed Acyclic Graph,</a:t>
                </a:r>
                <a:br>
                  <a:rPr lang="de-DE" smtClean="0">
                    <a:latin typeface="Arial" pitchFamily="34" charset="0"/>
                    <a:cs typeface="Arial" pitchFamily="34" charset="0"/>
                  </a:rPr>
                </a:br>
                <a:r>
                  <a:rPr lang="de-DE" smtClean="0">
                    <a:latin typeface="Arial" pitchFamily="34" charset="0"/>
                    <a:cs typeface="Arial" pitchFamily="34" charset="0"/>
                  </a:rPr>
                  <a:t>so </a:t>
                </a:r>
                <a:r>
                  <a:rPr lang="de-DE" b="1" smtClean="0">
                    <a:solidFill>
                      <a:srgbClr val="3399FF"/>
                    </a:solidFill>
                    <a:latin typeface="Arial" pitchFamily="34" charset="0"/>
                    <a:cs typeface="Arial" pitchFamily="34" charset="0"/>
                  </a:rPr>
                  <a:t>no cycles</a:t>
                </a:r>
                <a:r>
                  <a:rPr lang="de-DE" smtClean="0">
                    <a:latin typeface="Arial" pitchFamily="34" charset="0"/>
                    <a:cs typeface="Arial" pitchFamily="34" charset="0"/>
                  </a:rPr>
                  <a:t> </a:t>
                </a:r>
                <a:endParaRPr lang="en-US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1430234"/>
                <a:ext cx="3096344" cy="1134670"/>
              </a:xfrm>
              <a:prstGeom prst="rect">
                <a:avLst/>
              </a:prstGeom>
              <a:blipFill rotWithShape="1">
                <a:blip r:embed="rId5"/>
                <a:stretch>
                  <a:fillRect l="-4724" t="-6989" b="-10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Gerade Verbindung mit Pfeil 14"/>
          <p:cNvCxnSpPr/>
          <p:nvPr/>
        </p:nvCxnSpPr>
        <p:spPr>
          <a:xfrm flipH="1" flipV="1">
            <a:off x="4643651" y="1927300"/>
            <a:ext cx="1004675" cy="824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hteck 17"/>
              <p:cNvSpPr/>
              <p:nvPr/>
            </p:nvSpPr>
            <p:spPr>
              <a:xfrm>
                <a:off x="485800" y="3297222"/>
                <a:ext cx="1709936" cy="13368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8" name="Rechteck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00" y="3297222"/>
                <a:ext cx="1709936" cy="1336841"/>
              </a:xfrm>
              <a:prstGeom prst="rect">
                <a:avLst/>
              </a:prstGeom>
              <a:blipFill rotWithShape="1">
                <a:blip r:embed="rId6"/>
                <a:stretch>
                  <a:fillRect b="-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feld 18"/>
          <p:cNvSpPr txBox="1"/>
          <p:nvPr/>
        </p:nvSpPr>
        <p:spPr>
          <a:xfrm>
            <a:off x="225822" y="2924944"/>
            <a:ext cx="96180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mtClean="0">
                <a:latin typeface="Arial" pitchFamily="34" charset="0"/>
                <a:cs typeface="Arial" pitchFamily="34" charset="0"/>
              </a:rPr>
              <a:t>Example: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" name="Gruppieren 13"/>
          <p:cNvGrpSpPr/>
          <p:nvPr/>
        </p:nvGrpSpPr>
        <p:grpSpPr>
          <a:xfrm>
            <a:off x="2810200" y="3212976"/>
            <a:ext cx="1113728" cy="978702"/>
            <a:chOff x="2810200" y="3212976"/>
            <a:chExt cx="1113728" cy="978702"/>
          </a:xfrm>
        </p:grpSpPr>
        <p:sp>
          <p:nvSpPr>
            <p:cNvPr id="20" name="Textfeld 19"/>
            <p:cNvSpPr txBox="1"/>
            <p:nvPr/>
          </p:nvSpPr>
          <p:spPr>
            <a:xfrm>
              <a:off x="2810200" y="3914679"/>
              <a:ext cx="769441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de-DE" smtClean="0">
                  <a:latin typeface="Arial" pitchFamily="34" charset="0"/>
                  <a:cs typeface="Arial" pitchFamily="34" charset="0"/>
                </a:rPr>
                <a:t>cycles?</a:t>
              </a:r>
              <a:endParaRPr lang="en-US" dirty="0" smtClean="0">
                <a:latin typeface="Arial" pitchFamily="34" charset="0"/>
                <a:cs typeface="Arial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feld 20"/>
                <p:cNvSpPr txBox="1"/>
                <p:nvPr/>
              </p:nvSpPr>
              <p:spPr>
                <a:xfrm>
                  <a:off x="2855565" y="3387665"/>
                  <a:ext cx="564706" cy="276999"/>
                </a:xfrm>
                <a:prstGeom prst="rect">
                  <a:avLst/>
                </a:prstGeom>
                <a:noFill/>
                <a:ln>
                  <a:solidFill>
                    <a:srgbClr val="0000FF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/>
                              </a:rPr>
                              <m:t>:</m:t>
                            </m:r>
                            <m:r>
                              <a:rPr lang="en-US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21" name="Textfeld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5565" y="3387665"/>
                  <a:ext cx="564706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10526" r="-1053" b="-31915"/>
                  </a:stretch>
                </a:blipFill>
                <a:ln>
                  <a:solidFill>
                    <a:srgbClr val="0000FF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Gerade Verbindung mit Pfeil 22"/>
            <p:cNvCxnSpPr>
              <a:stCxn id="21" idx="3"/>
            </p:cNvCxnSpPr>
            <p:nvPr/>
          </p:nvCxnSpPr>
          <p:spPr>
            <a:xfrm>
              <a:off x="3420271" y="3526165"/>
              <a:ext cx="503657" cy="0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feld 23"/>
                <p:cNvSpPr txBox="1"/>
                <p:nvPr/>
              </p:nvSpPr>
              <p:spPr>
                <a:xfrm>
                  <a:off x="3526674" y="3212976"/>
                  <a:ext cx="2780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24" name="Textfeld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6674" y="3212976"/>
                  <a:ext cx="278025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11111" r="-4444"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uppieren 1"/>
          <p:cNvGrpSpPr/>
          <p:nvPr/>
        </p:nvGrpSpPr>
        <p:grpSpPr>
          <a:xfrm>
            <a:off x="4302948" y="3212976"/>
            <a:ext cx="1121391" cy="1459530"/>
            <a:chOff x="4302948" y="3212976"/>
            <a:chExt cx="1121391" cy="14595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feld 24"/>
                <p:cNvSpPr txBox="1"/>
                <p:nvPr/>
              </p:nvSpPr>
              <p:spPr>
                <a:xfrm>
                  <a:off x="4355976" y="3387665"/>
                  <a:ext cx="564706" cy="276999"/>
                </a:xfrm>
                <a:prstGeom prst="rect">
                  <a:avLst/>
                </a:prstGeom>
                <a:noFill/>
                <a:ln>
                  <a:solidFill>
                    <a:srgbClr val="0000FF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/>
                              </a:rPr>
                              <m:t>:</m:t>
                            </m:r>
                            <m:r>
                              <a:rPr lang="en-US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25" name="Textfeld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5976" y="3387665"/>
                  <a:ext cx="564706" cy="2769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11702" r="-1064" b="-31915"/>
                  </a:stretch>
                </a:blipFill>
                <a:ln>
                  <a:solidFill>
                    <a:srgbClr val="0000FF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Gerade Verbindung mit Pfeil 25"/>
            <p:cNvCxnSpPr>
              <a:stCxn id="25" idx="3"/>
            </p:cNvCxnSpPr>
            <p:nvPr/>
          </p:nvCxnSpPr>
          <p:spPr>
            <a:xfrm>
              <a:off x="4920682" y="3526165"/>
              <a:ext cx="503657" cy="0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feld 26"/>
                <p:cNvSpPr txBox="1"/>
                <p:nvPr/>
              </p:nvSpPr>
              <p:spPr>
                <a:xfrm>
                  <a:off x="5027085" y="3212976"/>
                  <a:ext cx="2780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27" name="Textfeld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7085" y="3212976"/>
                  <a:ext cx="278025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11111" r="-4444"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feld 27"/>
                <p:cNvSpPr txBox="1"/>
                <p:nvPr/>
              </p:nvSpPr>
              <p:spPr>
                <a:xfrm>
                  <a:off x="4355976" y="3934731"/>
                  <a:ext cx="575349" cy="276999"/>
                </a:xfrm>
                <a:prstGeom prst="rect">
                  <a:avLst/>
                </a:prstGeom>
                <a:noFill/>
                <a:ln>
                  <a:solidFill>
                    <a:srgbClr val="0000FF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/>
                              </a:rPr>
                              <m:t>:</m:t>
                            </m:r>
                            <m:r>
                              <a:rPr lang="en-US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28" name="Textfeld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5976" y="3934731"/>
                  <a:ext cx="575349" cy="276999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11458" r="-1042" b="-31250"/>
                  </a:stretch>
                </a:blipFill>
                <a:ln>
                  <a:solidFill>
                    <a:srgbClr val="0000FF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Gerade Verbindung mit Pfeil 28"/>
            <p:cNvCxnSpPr>
              <a:stCxn id="28" idx="0"/>
              <a:endCxn id="25" idx="2"/>
            </p:cNvCxnSpPr>
            <p:nvPr/>
          </p:nvCxnSpPr>
          <p:spPr>
            <a:xfrm flipH="1" flipV="1">
              <a:off x="4638329" y="3664664"/>
              <a:ext cx="5322" cy="270067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mit Pfeil 31"/>
            <p:cNvCxnSpPr>
              <a:stCxn id="28" idx="3"/>
            </p:cNvCxnSpPr>
            <p:nvPr/>
          </p:nvCxnSpPr>
          <p:spPr>
            <a:xfrm>
              <a:off x="4931325" y="4073231"/>
              <a:ext cx="493014" cy="0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feld 34"/>
                <p:cNvSpPr txBox="1"/>
                <p:nvPr/>
              </p:nvSpPr>
              <p:spPr>
                <a:xfrm>
                  <a:off x="5067959" y="3776228"/>
                  <a:ext cx="2780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35" name="Textfeld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7959" y="3776228"/>
                  <a:ext cx="278025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8696" r="-6522"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Textfeld 36"/>
            <p:cNvSpPr txBox="1"/>
            <p:nvPr/>
          </p:nvSpPr>
          <p:spPr>
            <a:xfrm>
              <a:off x="4302948" y="4395507"/>
              <a:ext cx="769441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de-DE" smtClean="0">
                  <a:latin typeface="Arial" pitchFamily="34" charset="0"/>
                  <a:cs typeface="Arial" pitchFamily="34" charset="0"/>
                </a:rPr>
                <a:t>cylces?</a:t>
              </a:r>
              <a:endParaRPr lang="en-US" dirty="0" smtClean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5912520" y="3212976"/>
            <a:ext cx="1095995" cy="2149207"/>
            <a:chOff x="5912520" y="3212976"/>
            <a:chExt cx="1095995" cy="21492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feld 37"/>
                <p:cNvSpPr txBox="1"/>
                <p:nvPr/>
              </p:nvSpPr>
              <p:spPr>
                <a:xfrm>
                  <a:off x="5940152" y="3387665"/>
                  <a:ext cx="564706" cy="276999"/>
                </a:xfrm>
                <a:prstGeom prst="rect">
                  <a:avLst/>
                </a:prstGeom>
                <a:noFill/>
                <a:ln>
                  <a:solidFill>
                    <a:srgbClr val="0000FF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/>
                              </a:rPr>
                              <m:t>:</m:t>
                            </m:r>
                            <m:r>
                              <a:rPr lang="en-US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38" name="Textfeld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0152" y="3387665"/>
                  <a:ext cx="564706" cy="276999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10526" r="-1053" b="-31915"/>
                  </a:stretch>
                </a:blipFill>
                <a:ln>
                  <a:solidFill>
                    <a:srgbClr val="0000FF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Gerade Verbindung mit Pfeil 38"/>
            <p:cNvCxnSpPr>
              <a:stCxn id="38" idx="3"/>
            </p:cNvCxnSpPr>
            <p:nvPr/>
          </p:nvCxnSpPr>
          <p:spPr>
            <a:xfrm>
              <a:off x="6504858" y="3526165"/>
              <a:ext cx="503657" cy="0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feld 39"/>
                <p:cNvSpPr txBox="1"/>
                <p:nvPr/>
              </p:nvSpPr>
              <p:spPr>
                <a:xfrm>
                  <a:off x="6611261" y="3212976"/>
                  <a:ext cx="2780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40" name="Textfeld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1261" y="3212976"/>
                  <a:ext cx="278025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11111" r="-4444"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feld 40"/>
                <p:cNvSpPr txBox="1"/>
                <p:nvPr/>
              </p:nvSpPr>
              <p:spPr>
                <a:xfrm>
                  <a:off x="5940152" y="3934731"/>
                  <a:ext cx="575349" cy="276999"/>
                </a:xfrm>
                <a:prstGeom prst="rect">
                  <a:avLst/>
                </a:prstGeom>
                <a:noFill/>
                <a:ln>
                  <a:solidFill>
                    <a:srgbClr val="0000FF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/>
                              </a:rPr>
                              <m:t>:</m:t>
                            </m:r>
                            <m:r>
                              <a:rPr lang="en-US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41" name="Textfeld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0152" y="3934731"/>
                  <a:ext cx="575349" cy="276999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10309" r="-1031" b="-31250"/>
                  </a:stretch>
                </a:blipFill>
                <a:ln>
                  <a:solidFill>
                    <a:srgbClr val="0000FF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Gerade Verbindung mit Pfeil 41"/>
            <p:cNvCxnSpPr>
              <a:stCxn id="41" idx="0"/>
              <a:endCxn id="38" idx="2"/>
            </p:cNvCxnSpPr>
            <p:nvPr/>
          </p:nvCxnSpPr>
          <p:spPr>
            <a:xfrm flipH="1" flipV="1">
              <a:off x="6222505" y="3664664"/>
              <a:ext cx="5322" cy="270067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/>
            <p:cNvCxnSpPr>
              <a:stCxn id="41" idx="3"/>
            </p:cNvCxnSpPr>
            <p:nvPr/>
          </p:nvCxnSpPr>
          <p:spPr>
            <a:xfrm>
              <a:off x="6515501" y="4073231"/>
              <a:ext cx="493014" cy="0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feld 43"/>
                <p:cNvSpPr txBox="1"/>
                <p:nvPr/>
              </p:nvSpPr>
              <p:spPr>
                <a:xfrm>
                  <a:off x="6652135" y="3776228"/>
                  <a:ext cx="2780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44" name="Textfeld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2135" y="3776228"/>
                  <a:ext cx="278025" cy="2769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8696" r="-6522"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feld 44"/>
                <p:cNvSpPr txBox="1"/>
                <p:nvPr/>
              </p:nvSpPr>
              <p:spPr>
                <a:xfrm>
                  <a:off x="5939034" y="4495563"/>
                  <a:ext cx="575349" cy="276999"/>
                </a:xfrm>
                <a:prstGeom prst="rect">
                  <a:avLst/>
                </a:prstGeom>
                <a:noFill/>
                <a:ln>
                  <a:solidFill>
                    <a:srgbClr val="0000FF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/>
                              </a:rPr>
                              <m:t>:</m:t>
                            </m:r>
                            <m:r>
                              <a:rPr lang="en-US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45" name="Textfeld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9034" y="4495563"/>
                  <a:ext cx="575349" cy="276999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l="-10309" r="-1031" b="-31250"/>
                  </a:stretch>
                </a:blipFill>
                <a:ln>
                  <a:solidFill>
                    <a:srgbClr val="0000FF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Gerade Verbindung mit Pfeil 45"/>
            <p:cNvCxnSpPr>
              <a:stCxn id="45" idx="0"/>
              <a:endCxn id="41" idx="2"/>
            </p:cNvCxnSpPr>
            <p:nvPr/>
          </p:nvCxnSpPr>
          <p:spPr>
            <a:xfrm flipV="1">
              <a:off x="6226709" y="4211730"/>
              <a:ext cx="1118" cy="283833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winkelte Verbindung 53"/>
            <p:cNvCxnSpPr>
              <a:stCxn id="38" idx="1"/>
              <a:endCxn id="45" idx="1"/>
            </p:cNvCxnSpPr>
            <p:nvPr/>
          </p:nvCxnSpPr>
          <p:spPr>
            <a:xfrm rot="10800000" flipV="1">
              <a:off x="5939034" y="3526165"/>
              <a:ext cx="1118" cy="1107898"/>
            </a:xfrm>
            <a:prstGeom prst="bentConnector3">
              <a:avLst>
                <a:gd name="adj1" fmla="val 20547227"/>
              </a:avLst>
            </a:prstGeom>
            <a:ln>
              <a:solidFill>
                <a:srgbClr val="0000FF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feld 55"/>
            <p:cNvSpPr txBox="1"/>
            <p:nvPr/>
          </p:nvSpPr>
          <p:spPr>
            <a:xfrm>
              <a:off x="5912520" y="5085184"/>
              <a:ext cx="769441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de-DE" smtClean="0">
                  <a:latin typeface="Arial" pitchFamily="34" charset="0"/>
                  <a:cs typeface="Arial" pitchFamily="34" charset="0"/>
                </a:rPr>
                <a:t>cycles?</a:t>
              </a:r>
              <a:endParaRPr lang="en-US" dirty="0" smtClean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7596336" y="3365375"/>
            <a:ext cx="1095995" cy="2456820"/>
            <a:chOff x="7596336" y="3365375"/>
            <a:chExt cx="1095995" cy="24568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feld 75"/>
                <p:cNvSpPr txBox="1"/>
                <p:nvPr/>
              </p:nvSpPr>
              <p:spPr>
                <a:xfrm>
                  <a:off x="7623968" y="3365375"/>
                  <a:ext cx="564706" cy="276999"/>
                </a:xfrm>
                <a:prstGeom prst="rect">
                  <a:avLst/>
                </a:prstGeom>
                <a:noFill/>
                <a:ln>
                  <a:solidFill>
                    <a:srgbClr val="0000FF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/>
                              </a:rPr>
                              <m:t>:</m:t>
                            </m:r>
                            <m:r>
                              <a:rPr lang="en-US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76" name="Textfeld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3968" y="3365375"/>
                  <a:ext cx="564706" cy="276999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l="-11702" r="-1064" b="-31250"/>
                  </a:stretch>
                </a:blipFill>
                <a:ln>
                  <a:solidFill>
                    <a:srgbClr val="0000FF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feld 78"/>
                <p:cNvSpPr txBox="1"/>
                <p:nvPr/>
              </p:nvSpPr>
              <p:spPr>
                <a:xfrm>
                  <a:off x="7623968" y="3912441"/>
                  <a:ext cx="575349" cy="276999"/>
                </a:xfrm>
                <a:prstGeom prst="rect">
                  <a:avLst/>
                </a:prstGeom>
                <a:noFill/>
                <a:ln>
                  <a:solidFill>
                    <a:srgbClr val="0000FF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/>
                              </a:rPr>
                              <m:t>:</m:t>
                            </m:r>
                            <m:r>
                              <a:rPr lang="en-US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79" name="Textfeld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3968" y="3912441"/>
                  <a:ext cx="575349" cy="276999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l="-11458" r="-1042" b="-31915"/>
                  </a:stretch>
                </a:blipFill>
                <a:ln>
                  <a:solidFill>
                    <a:srgbClr val="0000FF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Gerade Verbindung mit Pfeil 79"/>
            <p:cNvCxnSpPr>
              <a:stCxn id="79" idx="0"/>
              <a:endCxn id="76" idx="2"/>
            </p:cNvCxnSpPr>
            <p:nvPr/>
          </p:nvCxnSpPr>
          <p:spPr>
            <a:xfrm flipH="1" flipV="1">
              <a:off x="7906321" y="3642374"/>
              <a:ext cx="5322" cy="270067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 Verbindung mit Pfeil 80"/>
            <p:cNvCxnSpPr>
              <a:stCxn id="79" idx="3"/>
            </p:cNvCxnSpPr>
            <p:nvPr/>
          </p:nvCxnSpPr>
          <p:spPr>
            <a:xfrm>
              <a:off x="8199317" y="4050941"/>
              <a:ext cx="493014" cy="0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feld 81"/>
                <p:cNvSpPr txBox="1"/>
                <p:nvPr/>
              </p:nvSpPr>
              <p:spPr>
                <a:xfrm>
                  <a:off x="8335951" y="3753938"/>
                  <a:ext cx="2780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82" name="Textfeld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5951" y="3753938"/>
                  <a:ext cx="278025" cy="276999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l="-8696" r="-652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feld 82"/>
                <p:cNvSpPr txBox="1"/>
                <p:nvPr/>
              </p:nvSpPr>
              <p:spPr>
                <a:xfrm>
                  <a:off x="7622850" y="4473273"/>
                  <a:ext cx="575349" cy="276999"/>
                </a:xfrm>
                <a:prstGeom prst="rect">
                  <a:avLst/>
                </a:prstGeom>
                <a:noFill/>
                <a:ln>
                  <a:solidFill>
                    <a:srgbClr val="0000FF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/>
                              </a:rPr>
                              <m:t>:</m:t>
                            </m:r>
                            <m:r>
                              <a:rPr lang="en-US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83" name="Textfeld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2850" y="4473273"/>
                  <a:ext cx="575349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l="-10309" r="-1031" b="-31915"/>
                  </a:stretch>
                </a:blipFill>
                <a:ln>
                  <a:solidFill>
                    <a:srgbClr val="0000FF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Gerade Verbindung mit Pfeil 83"/>
            <p:cNvCxnSpPr>
              <a:stCxn id="83" idx="0"/>
              <a:endCxn id="79" idx="2"/>
            </p:cNvCxnSpPr>
            <p:nvPr/>
          </p:nvCxnSpPr>
          <p:spPr>
            <a:xfrm flipV="1">
              <a:off x="7910525" y="4189440"/>
              <a:ext cx="1118" cy="283833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winkelte Verbindung 84"/>
            <p:cNvCxnSpPr>
              <a:stCxn id="76" idx="1"/>
              <a:endCxn id="83" idx="1"/>
            </p:cNvCxnSpPr>
            <p:nvPr/>
          </p:nvCxnSpPr>
          <p:spPr>
            <a:xfrm rot="10800000" flipV="1">
              <a:off x="7622850" y="3503875"/>
              <a:ext cx="1118" cy="1107898"/>
            </a:xfrm>
            <a:prstGeom prst="bentConnector3">
              <a:avLst>
                <a:gd name="adj1" fmla="val 29918873"/>
              </a:avLst>
            </a:prstGeom>
            <a:ln>
              <a:solidFill>
                <a:srgbClr val="0000FF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feld 85"/>
            <p:cNvSpPr txBox="1"/>
            <p:nvPr/>
          </p:nvSpPr>
          <p:spPr>
            <a:xfrm>
              <a:off x="7596336" y="5545196"/>
              <a:ext cx="769441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de-DE" smtClean="0">
                  <a:latin typeface="Arial" pitchFamily="34" charset="0"/>
                  <a:cs typeface="Arial" pitchFamily="34" charset="0"/>
                </a:rPr>
                <a:t>cycles?</a:t>
              </a:r>
              <a:endParaRPr lang="en-US" dirty="0" smtClean="0">
                <a:latin typeface="Arial" pitchFamily="34" charset="0"/>
                <a:cs typeface="Arial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feld 86"/>
                <p:cNvSpPr txBox="1"/>
                <p:nvPr/>
              </p:nvSpPr>
              <p:spPr>
                <a:xfrm>
                  <a:off x="7634436" y="5085183"/>
                  <a:ext cx="575349" cy="276999"/>
                </a:xfrm>
                <a:prstGeom prst="rect">
                  <a:avLst/>
                </a:prstGeom>
                <a:noFill/>
                <a:ln>
                  <a:solidFill>
                    <a:srgbClr val="0000FF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/>
                              </a:rPr>
                              <m:t>:</m:t>
                            </m:r>
                            <m:r>
                              <a:rPr lang="en-US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de-DE" b="0" i="0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87" name="Textfeld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4436" y="5085183"/>
                  <a:ext cx="575349" cy="276999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 l="-10309" b="-31250"/>
                  </a:stretch>
                </a:blipFill>
                <a:ln>
                  <a:solidFill>
                    <a:srgbClr val="0000FF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8" name="Gerade Verbindung mit Pfeil 87"/>
            <p:cNvCxnSpPr>
              <a:stCxn id="87" idx="0"/>
              <a:endCxn id="83" idx="2"/>
            </p:cNvCxnSpPr>
            <p:nvPr/>
          </p:nvCxnSpPr>
          <p:spPr>
            <a:xfrm flipH="1" flipV="1">
              <a:off x="7910525" y="4750272"/>
              <a:ext cx="11586" cy="334911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winkelte Verbindung 92"/>
            <p:cNvCxnSpPr>
              <a:stCxn id="79" idx="1"/>
              <a:endCxn id="87" idx="1"/>
            </p:cNvCxnSpPr>
            <p:nvPr/>
          </p:nvCxnSpPr>
          <p:spPr>
            <a:xfrm rot="10800000" flipH="1" flipV="1">
              <a:off x="7623968" y="4050941"/>
              <a:ext cx="10468" cy="1172742"/>
            </a:xfrm>
            <a:prstGeom prst="bentConnector3">
              <a:avLst>
                <a:gd name="adj1" fmla="val -1546857"/>
              </a:avLst>
            </a:prstGeom>
            <a:ln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winkelte Verbindung 97"/>
            <p:cNvCxnSpPr>
              <a:stCxn id="87" idx="3"/>
              <a:endCxn id="76" idx="3"/>
            </p:cNvCxnSpPr>
            <p:nvPr/>
          </p:nvCxnSpPr>
          <p:spPr>
            <a:xfrm flipH="1" flipV="1">
              <a:off x="8188674" y="3503875"/>
              <a:ext cx="21111" cy="1719808"/>
            </a:xfrm>
            <a:prstGeom prst="bentConnector3">
              <a:avLst>
                <a:gd name="adj1" fmla="val -2752238"/>
              </a:avLst>
            </a:prstGeom>
            <a:ln>
              <a:solidFill>
                <a:srgbClr val="0000FF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uppieren 11"/>
          <p:cNvGrpSpPr/>
          <p:nvPr/>
        </p:nvGrpSpPr>
        <p:grpSpPr>
          <a:xfrm>
            <a:off x="7596336" y="4917727"/>
            <a:ext cx="739615" cy="627469"/>
            <a:chOff x="7596336" y="4917727"/>
            <a:chExt cx="739615" cy="627469"/>
          </a:xfrm>
        </p:grpSpPr>
        <p:cxnSp>
          <p:nvCxnSpPr>
            <p:cNvPr id="101" name="Gerade Verbindung 100"/>
            <p:cNvCxnSpPr/>
            <p:nvPr/>
          </p:nvCxnSpPr>
          <p:spPr>
            <a:xfrm>
              <a:off x="7596336" y="4917727"/>
              <a:ext cx="739615" cy="627469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 Verbindung 102"/>
            <p:cNvCxnSpPr/>
            <p:nvPr/>
          </p:nvCxnSpPr>
          <p:spPr>
            <a:xfrm flipH="1">
              <a:off x="7596336" y="4941168"/>
              <a:ext cx="613449" cy="604028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Textfeld 105"/>
          <p:cNvSpPr txBox="1"/>
          <p:nvPr/>
        </p:nvSpPr>
        <p:spPr>
          <a:xfrm>
            <a:off x="339487" y="4941168"/>
            <a:ext cx="6080191" cy="9848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smtClean="0">
                <a:latin typeface="Arial" pitchFamily="34" charset="0"/>
                <a:cs typeface="Arial" pitchFamily="34" charset="0"/>
              </a:rPr>
              <a:t>Try all combinations of variables</a:t>
            </a:r>
            <a:br>
              <a:rPr lang="de-DE" sz="1600" smtClean="0">
                <a:latin typeface="Arial" pitchFamily="34" charset="0"/>
                <a:cs typeface="Arial" pitchFamily="34" charset="0"/>
              </a:rPr>
            </a:br>
            <a:r>
              <a:rPr lang="de-DE" sz="1600" smtClean="0">
                <a:latin typeface="Arial" pitchFamily="34" charset="0"/>
                <a:cs typeface="Arial" pitchFamily="34" charset="0"/>
              </a:rPr>
              <a:t>that can be explicitly solved for and check</a:t>
            </a:r>
            <a:br>
              <a:rPr lang="de-DE" sz="1600" smtClean="0">
                <a:latin typeface="Arial" pitchFamily="34" charset="0"/>
                <a:cs typeface="Arial" pitchFamily="34" charset="0"/>
              </a:rPr>
            </a:br>
            <a:r>
              <a:rPr lang="de-DE" sz="1600" smtClean="0">
                <a:latin typeface="Arial" pitchFamily="34" charset="0"/>
                <a:cs typeface="Arial" pitchFamily="34" charset="0"/>
              </a:rPr>
              <a:t>whether a cycle is present (with Depth First Search).</a:t>
            </a:r>
            <a:br>
              <a:rPr lang="de-DE" sz="1600" smtClean="0">
                <a:latin typeface="Arial" pitchFamily="34" charset="0"/>
                <a:cs typeface="Arial" pitchFamily="34" charset="0"/>
              </a:rPr>
            </a:br>
            <a:r>
              <a:rPr lang="de-DE" sz="1600" smtClean="0">
                <a:latin typeface="Arial" pitchFamily="34" charset="0"/>
                <a:cs typeface="Arial" pitchFamily="34" charset="0"/>
              </a:rPr>
              <a:t>Faster search with incremental cycle detection (Bender et al. 2016)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015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platzhalter 1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539552" y="1412776"/>
                <a:ext cx="8202976" cy="4524315"/>
              </a:xfr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1800"/>
                  </a:spcBef>
                </a:pPr>
                <a:r>
                  <a:rPr lang="en-US" smtClean="0"/>
                  <a:t>Several new algorithms developed to improve symbolic processing of</a:t>
                </a:r>
                <a:br>
                  <a:rPr lang="en-US" smtClean="0"/>
                </a:br>
                <a:r>
                  <a:rPr lang="en-US" smtClean="0"/>
                  <a:t>Modelica tools (should allow to support larger Modelica models)</a:t>
                </a:r>
              </a:p>
              <a:p>
                <a:pPr>
                  <a:spcBef>
                    <a:spcPts val="1800"/>
                  </a:spcBef>
                </a:pPr>
                <a:r>
                  <a:rPr lang="de-DE" smtClean="0"/>
                  <a:t>Test implementation and evaluation of the algorithms in Modia</a:t>
                </a:r>
                <a:br>
                  <a:rPr lang="de-DE" smtClean="0"/>
                </a:br>
                <a:r>
                  <a:rPr lang="de-DE" smtClean="0"/>
                  <a:t>(= domain specific extension of the Julia programming language;</a:t>
                </a:r>
                <a:br>
                  <a:rPr lang="de-DE" smtClean="0"/>
                </a:br>
                <a:r>
                  <a:rPr lang="de-DE" smtClean="0"/>
                  <a:t> see </a:t>
                </a:r>
                <a:r>
                  <a:rPr lang="de-DE" smtClean="0"/>
                  <a:t>companion paper „Innovations </a:t>
                </a:r>
                <a:r>
                  <a:rPr lang="de-DE" smtClean="0"/>
                  <a:t>for future </a:t>
                </a:r>
                <a:r>
                  <a:rPr lang="de-DE" smtClean="0"/>
                  <a:t>Modelica“).</a:t>
                </a:r>
                <a:endParaRPr lang="de-DE" smtClean="0"/>
              </a:p>
              <a:p>
                <a:pPr>
                  <a:spcBef>
                    <a:spcPts val="1800"/>
                  </a:spcBef>
                </a:pPr>
                <a:r>
                  <a:rPr lang="de-DE" smtClean="0"/>
                  <a:t>Tests/evaluation </a:t>
                </a:r>
                <a:r>
                  <a:rPr lang="de-DE"/>
                  <a:t>with large, difficult models </a:t>
                </a:r>
                <a:r>
                  <a:rPr lang="de-DE" smtClean="0"/>
                  <a:t>not yet done.</a:t>
                </a:r>
                <a:r>
                  <a:rPr lang="de-DE"/>
                  <a:t/>
                </a:r>
                <a:br>
                  <a:rPr lang="de-DE"/>
                </a:br>
                <a:r>
                  <a:rPr lang="de-DE"/>
                  <a:t>Will be performed in the near future</a:t>
                </a:r>
                <a:r>
                  <a:rPr lang="de-DE" smtClean="0"/>
                  <a:t>.</a:t>
                </a:r>
              </a:p>
              <a:p>
                <a:pPr>
                  <a:spcBef>
                    <a:spcPts val="1800"/>
                  </a:spcBef>
                </a:pPr>
                <a:r>
                  <a:rPr lang="de-DE" smtClean="0"/>
                  <a:t>Initialization of index 1 DAEs not discussed:</a:t>
                </a:r>
                <a:r>
                  <a:rPr lang="en-US"/>
                  <a:t/>
                </a:r>
                <a:br>
                  <a:rPr lang="en-US"/>
                </a:br>
                <a:r>
                  <a:rPr lang="en-US" smtClean="0"/>
                  <a:t>Could be performed with all equations from Pantelides algorithm (as today).</a:t>
                </a:r>
                <a:br>
                  <a:rPr lang="en-US" smtClean="0"/>
                </a:br>
                <a:r>
                  <a:rPr lang="en-US" smtClean="0"/>
                  <a:t>Evaluation of a new method to handle Dirac impulses in any DAE:</a:t>
                </a:r>
                <a:br>
                  <a:rPr lang="en-US" smtClean="0"/>
                </a:br>
                <a14:m>
                  <m:oMath xmlns:m="http://schemas.openxmlformats.org/officeDocument/2006/math">
                    <m:r>
                      <a:rPr lang="de-DE" b="1" i="0" smtClean="0">
                        <a:latin typeface="Cambria Math"/>
                      </a:rPr>
                      <m:t>𝐱</m:t>
                    </m:r>
                    <m:d>
                      <m:dPr>
                        <m:ctrlPr>
                          <a:rPr lang="de-DE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de-DE" b="0" i="1" smtClean="0">
                            <a:latin typeface="Cambria Math"/>
                          </a:rPr>
                          <m:t>−</m:t>
                        </m:r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𝜖</m:t>
                        </m:r>
                      </m:e>
                    </m:d>
                  </m:oMath>
                </a14:m>
                <a:r>
                  <a:rPr lang="de-DE" smtClean="0"/>
                  <a:t> → changes discontinuously to </a:t>
                </a:r>
                <a14:m>
                  <m:oMath xmlns:m="http://schemas.openxmlformats.org/officeDocument/2006/math">
                    <m:r>
                      <a:rPr lang="de-DE" b="1" i="0">
                        <a:latin typeface="Cambria Math"/>
                      </a:rPr>
                      <m:t>𝐱</m:t>
                    </m:r>
                    <m:d>
                      <m:dPr>
                        <m:ctrlPr>
                          <a:rPr lang="de-DE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de-DE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de-DE" b="0" i="1" smtClean="0">
                            <a:latin typeface="Cambria Math"/>
                          </a:rPr>
                          <m:t>+</m:t>
                        </m:r>
                        <m:r>
                          <a:rPr lang="de-DE" i="1">
                            <a:latin typeface="Cambria Math"/>
                            <a:ea typeface="Cambria Math"/>
                          </a:rPr>
                          <m:t>𝜖</m:t>
                        </m:r>
                      </m:e>
                    </m:d>
                  </m:oMath>
                </a14:m>
                <a:r>
                  <a:rPr lang="de-DE"/>
                  <a:t> </a:t>
                </a:r>
                <a:r>
                  <a:rPr lang="de-DE" smtClean="0"/>
                  <a:t>→ Dirac impulses in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de-DE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de-DE" b="1" i="0" smtClean="0">
                            <a:latin typeface="Cambria Math"/>
                          </a:rPr>
                          <m:t>𝐱</m:t>
                        </m:r>
                      </m:e>
                    </m:acc>
                    <m:r>
                      <a:rPr lang="de-DE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de-DE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de-DE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de-DE" b="0" i="0" smtClean="0">
                        <a:latin typeface="Cambria Math"/>
                      </a:rPr>
                      <m:t>)</m:t>
                    </m:r>
                  </m:oMath>
                </a14:m>
                <a:endParaRPr lang="de-DE" smtClean="0"/>
              </a:p>
              <a:p>
                <a:pPr>
                  <a:spcBef>
                    <a:spcPts val="1800"/>
                  </a:spcBef>
                </a:pPr>
                <a:r>
                  <a:rPr lang="de-DE" smtClean="0"/>
                  <a:t>Modia</a:t>
                </a:r>
                <a:r>
                  <a:rPr lang="de-DE"/>
                  <a:t>, including the implementations of the algorithms, </a:t>
                </a:r>
                <a:r>
                  <a:rPr lang="de-DE" smtClean="0"/>
                  <a:t>to become available </a:t>
                </a:r>
                <a:r>
                  <a:rPr lang="de-DE"/>
                  <a:t>from </a:t>
                </a:r>
                <a:r>
                  <a:rPr lang="de-DE" smtClean="0">
                    <a:hlinkClick r:id="rId3"/>
                  </a:rPr>
                  <a:t>https</a:t>
                </a:r>
                <a:r>
                  <a:rPr lang="de-DE">
                    <a:hlinkClick r:id="rId3"/>
                  </a:rPr>
                  <a:t>://</a:t>
                </a:r>
                <a:r>
                  <a:rPr lang="de-DE" smtClean="0">
                    <a:hlinkClick r:id="rId3"/>
                  </a:rPr>
                  <a:t>github.com/modiasim</a:t>
                </a:r>
                <a:r>
                  <a:rPr lang="de-DE" smtClean="0"/>
                  <a:t> under MIT license.</a:t>
                </a:r>
                <a:endParaRPr lang="de-DE"/>
              </a:p>
            </p:txBody>
          </p:sp>
        </mc:Choice>
        <mc:Fallback>
          <p:sp>
            <p:nvSpPr>
              <p:cNvPr id="2" name="Text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539552" y="1412776"/>
                <a:ext cx="8202976" cy="4524315"/>
              </a:xfrm>
              <a:blipFill rotWithShape="1">
                <a:blip r:embed="rId4"/>
                <a:stretch>
                  <a:fillRect l="-1636" t="-1752" b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72000" cy="432048"/>
          </a:xfrm>
        </p:spPr>
        <p:txBody>
          <a:bodyPr/>
          <a:lstStyle/>
          <a:p>
            <a:pPr algn="ctr"/>
            <a:r>
              <a:rPr lang="en-US" smtClean="0"/>
              <a:t>Conclusions and Future Work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Otter, Elmqvist: Transformation of Differential Algebraic Array Equations to Index One Form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Chart </a:t>
            </a:r>
            <a:fld id="{18C7CB6D-895A-4F21-B0E7-2185F6FE5534}" type="slidenum">
              <a:rPr lang="en-GB" noProof="0" smtClean="0"/>
              <a:pPr>
                <a:defRPr/>
              </a:pPr>
              <a:t>13</a:t>
            </a:fld>
            <a:endParaRPr lang="en-GB" noProof="0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7524328" y="2060848"/>
            <a:ext cx="1125629" cy="936104"/>
            <a:chOff x="7524328" y="2060848"/>
            <a:chExt cx="1125629" cy="936104"/>
          </a:xfrm>
        </p:grpSpPr>
        <p:sp>
          <p:nvSpPr>
            <p:cNvPr id="6" name="Rectangle 8"/>
            <p:cNvSpPr/>
            <p:nvPr/>
          </p:nvSpPr>
          <p:spPr>
            <a:xfrm>
              <a:off x="7524328" y="2060848"/>
              <a:ext cx="1125629" cy="461665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2400" smtClean="0">
                  <a:solidFill>
                    <a:schemeClr val="accent1">
                      <a:lumMod val="75000"/>
                    </a:schemeClr>
                  </a:solidFill>
                  <a:latin typeface="Segoe Print" panose="02000600000000000000" pitchFamily="2" charset="0"/>
                </a:rPr>
                <a:t>Mod</a:t>
              </a:r>
              <a:r>
                <a:rPr lang="en-US" sz="2400" smtClean="0">
                  <a:solidFill>
                    <a:srgbClr val="FF0000"/>
                  </a:solidFill>
                  <a:latin typeface="Segoe Print" panose="02000600000000000000" pitchFamily="2" charset="0"/>
                </a:rPr>
                <a:t>ia</a:t>
              </a:r>
              <a:endParaRPr lang="en-US" sz="2400" dirty="0"/>
            </a:p>
          </p:txBody>
        </p:sp>
        <p:pic>
          <p:nvPicPr>
            <p:cNvPr id="7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8345" y="2464314"/>
              <a:ext cx="786152" cy="532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84386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Goal: Model and Simulate Large Systems</a:t>
            </a:r>
            <a:br>
              <a:rPr lang="de-DE" smtClean="0"/>
            </a:br>
            <a:r>
              <a:rPr lang="de-DE"/>
              <a:t> </a:t>
            </a:r>
            <a:r>
              <a:rPr lang="de-DE" smtClean="0"/>
              <a:t>         (upto 10</a:t>
            </a:r>
            <a:r>
              <a:rPr lang="de-DE" baseline="30000" smtClean="0"/>
              <a:t>4</a:t>
            </a:r>
            <a:r>
              <a:rPr lang="de-DE" smtClean="0"/>
              <a:t>..10</a:t>
            </a:r>
            <a:r>
              <a:rPr lang="de-DE" baseline="30000" smtClean="0"/>
              <a:t>6</a:t>
            </a:r>
            <a:r>
              <a:rPr lang="de-DE" smtClean="0"/>
              <a:t> differential equations)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>
          <a:xfrm>
            <a:off x="1018747" y="116632"/>
            <a:ext cx="7614391" cy="153367"/>
          </a:xfrm>
        </p:spPr>
        <p:txBody>
          <a:bodyPr/>
          <a:lstStyle/>
          <a:p>
            <a:pPr>
              <a:defRPr/>
            </a:pPr>
            <a:r>
              <a:rPr lang="en-US" smtClean="0"/>
              <a:t>Otter, Elmqvist: Transformation of Differential Algebraic Array Equations to Index One Form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Chart </a:t>
            </a:r>
            <a:fld id="{18C7CB6D-895A-4F21-B0E7-2185F6FE5534}" type="slidenum">
              <a:rPr lang="en-GB" noProof="0" smtClean="0"/>
              <a:pPr>
                <a:defRPr/>
              </a:pPr>
              <a:t>2</a:t>
            </a:fld>
            <a:endParaRPr lang="en-GB" noProof="0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486000" y="1951239"/>
            <a:ext cx="6678288" cy="1477761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de-DE" smtClean="0"/>
              <a:t>Large multi-body systems </a:t>
            </a:r>
            <a:r>
              <a:rPr lang="de-DE" smtClean="0"/>
              <a:t>with elastic </a:t>
            </a:r>
            <a:r>
              <a:rPr lang="de-DE" smtClean="0"/>
              <a:t>bodies and contacts</a:t>
            </a:r>
          </a:p>
          <a:p>
            <a:pPr>
              <a:spcBef>
                <a:spcPts val="600"/>
              </a:spcBef>
            </a:pPr>
            <a:r>
              <a:rPr lang="de-DE"/>
              <a:t>Large electrical circuits and power electronics</a:t>
            </a:r>
            <a:endParaRPr lang="en-US"/>
          </a:p>
          <a:p>
            <a:pPr>
              <a:spcBef>
                <a:spcPts val="600"/>
              </a:spcBef>
            </a:pPr>
            <a:r>
              <a:rPr lang="de-DE" smtClean="0"/>
              <a:t>Large thermo-fluid systems 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546224" y="3595312"/>
            <a:ext cx="488987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>
                <a:latin typeface="Arial" pitchFamily="34" charset="0"/>
                <a:cs typeface="Arial" pitchFamily="34" charset="0"/>
              </a:rPr>
              <a:t>A</a:t>
            </a:r>
            <a:r>
              <a:rPr lang="de-DE" smtClean="0">
                <a:latin typeface="Arial" pitchFamily="34" charset="0"/>
                <a:cs typeface="Arial" pitchFamily="34" charset="0"/>
              </a:rPr>
              <a:t>vailable algorithms for Modelica tools</a:t>
            </a:r>
          </a:p>
          <a:p>
            <a:pPr algn="ctr"/>
            <a:r>
              <a:rPr lang="de-DE" smtClean="0">
                <a:latin typeface="Arial" pitchFamily="34" charset="0"/>
                <a:cs typeface="Arial" pitchFamily="34" charset="0"/>
              </a:rPr>
              <a:t>reaching their limits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546223" y="5281951"/>
            <a:ext cx="493724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mtClean="0">
                <a:latin typeface="Arial" pitchFamily="34" charset="0"/>
                <a:cs typeface="Arial" pitchFamily="34" charset="0"/>
              </a:rPr>
              <a:t>New algorithms are needed that move the limits!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2915816" y="4350246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3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86000" y="1268760"/>
                <a:ext cx="8550496" cy="4653582"/>
              </a:xfrm>
            </p:spPr>
            <p:txBody>
              <a:bodyPr>
                <a:spAutoFit/>
              </a:bodyPr>
              <a:lstStyle/>
              <a:p>
                <a:pPr>
                  <a:lnSpc>
                    <a:spcPct val="110000"/>
                  </a:lnSpc>
                  <a:spcBef>
                    <a:spcPts val="1800"/>
                  </a:spcBef>
                </a:pPr>
                <a:r>
                  <a:rPr lang="de-DE" b="1" smtClean="0">
                    <a:solidFill>
                      <a:srgbClr val="6699FF"/>
                    </a:solidFill>
                  </a:rPr>
                  <a:t>No scalarization of array equations</a:t>
                </a:r>
                <a:br>
                  <a:rPr lang="de-DE" b="1" smtClean="0">
                    <a:solidFill>
                      <a:srgbClr val="6699FF"/>
                    </a:solidFill>
                  </a:rPr>
                </a:br>
                <a:r>
                  <a:rPr lang="de-DE" smtClean="0"/>
                  <a:t>→ more efficient code generation + simulation.</a:t>
                </a:r>
              </a:p>
              <a:p>
                <a:pPr>
                  <a:lnSpc>
                    <a:spcPct val="110000"/>
                  </a:lnSpc>
                  <a:spcBef>
                    <a:spcPts val="1800"/>
                  </a:spcBef>
                </a:pPr>
                <a:r>
                  <a:rPr lang="de-DE" b="1" smtClean="0">
                    <a:solidFill>
                      <a:srgbClr val="6699FF"/>
                    </a:solidFill>
                  </a:rPr>
                  <a:t>No transformation to ODE form</a:t>
                </a:r>
                <a:r>
                  <a:rPr lang="de-DE" smtClean="0">
                    <a:solidFill>
                      <a:srgbClr val="6699FF"/>
                    </a:solidFill>
                  </a:rPr>
                  <a:t/>
                </a:r>
                <a:br>
                  <a:rPr lang="de-DE" smtClean="0">
                    <a:solidFill>
                      <a:srgbClr val="6699FF"/>
                    </a:solidFill>
                  </a:rPr>
                </a:br>
                <a:r>
                  <a:rPr lang="de-DE" smtClean="0"/>
                  <a:t>Today: Transform ODAE (Overdetermined Differential Algebraic Equation System)  from Pantelides algorithm to ODE form: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de-DE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de-DE" b="1" i="0" smtClean="0">
                            <a:latin typeface="Cambria Math"/>
                          </a:rPr>
                          <m:t>𝐱</m:t>
                        </m:r>
                      </m:e>
                    </m:acc>
                    <m:r>
                      <a:rPr lang="de-DE" b="0" i="1" smtClean="0">
                        <a:latin typeface="Cambria Math"/>
                      </a:rPr>
                      <m:t>=</m:t>
                    </m:r>
                    <m:r>
                      <a:rPr lang="de-DE" b="1" i="0" smtClean="0">
                        <a:latin typeface="Cambria Math"/>
                      </a:rPr>
                      <m:t>𝐟</m:t>
                    </m:r>
                    <m:d>
                      <m:dPr>
                        <m:ctrlPr>
                          <a:rPr lang="de-DE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de-DE" b="1" i="0" smtClean="0">
                            <a:latin typeface="Cambria Math"/>
                          </a:rPr>
                          <m:t>𝐱</m:t>
                        </m:r>
                        <m:r>
                          <a:rPr lang="de-DE" b="0" i="1" smtClean="0">
                            <a:latin typeface="Cambria Math"/>
                          </a:rPr>
                          <m:t>,</m:t>
                        </m:r>
                        <m:r>
                          <a:rPr lang="de-DE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de-DE" b="0" i="0" smtClean="0">
                        <a:latin typeface="Cambria Math"/>
                      </a:rPr>
                      <m:t>.</m:t>
                    </m:r>
                  </m:oMath>
                </a14:m>
                <a:r>
                  <a:rPr lang="de-DE" b="0" smtClean="0"/>
                  <a:t/>
                </a:r>
                <a:br>
                  <a:rPr lang="de-DE" b="0" smtClean="0"/>
                </a:br>
                <a:r>
                  <a:rPr lang="de-DE" b="0" smtClean="0"/>
                  <a:t>Drawbacks:</a:t>
                </a:r>
              </a:p>
              <a:p>
                <a:pPr marL="465750" lvl="1" indent="-285750">
                  <a:lnSpc>
                    <a:spcPct val="110000"/>
                  </a:lnSpc>
                  <a:buFont typeface="Wingdings" panose="05000000000000000000" pitchFamily="2" charset="2"/>
                  <a:buChar char="Ø"/>
                </a:pPr>
                <a:r>
                  <a:rPr lang="de-DE" smtClean="0"/>
                  <a:t>Every evaluation of </a:t>
                </a:r>
                <a14:m>
                  <m:oMath xmlns:m="http://schemas.openxmlformats.org/officeDocument/2006/math">
                    <m:r>
                      <a:rPr lang="de-DE" b="1">
                        <a:latin typeface="Cambria Math"/>
                      </a:rPr>
                      <m:t>𝐟</m:t>
                    </m:r>
                    <m:d>
                      <m:dPr>
                        <m:ctrlPr>
                          <a:rPr lang="de-DE" i="1">
                            <a:latin typeface="Cambria Math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/>
                          </a:rPr>
                          <m:t>..</m:t>
                        </m:r>
                      </m:e>
                    </m:d>
                  </m:oMath>
                </a14:m>
                <a:r>
                  <a:rPr lang="de-DE" smtClean="0"/>
                  <a:t> may require </a:t>
                </a:r>
                <a:r>
                  <a:rPr lang="de-DE"/>
                  <a:t>solution of algebraic equations</a:t>
                </a:r>
                <a:br>
                  <a:rPr lang="de-DE"/>
                </a:br>
                <a:r>
                  <a:rPr lang="de-DE"/>
                  <a:t>→ </a:t>
                </a:r>
                <a:r>
                  <a:rPr lang="de-DE" smtClean="0"/>
                  <a:t>bad for implicit integrators (which solve algebraic equations in </a:t>
                </a:r>
                <a14:m>
                  <m:oMath xmlns:m="http://schemas.openxmlformats.org/officeDocument/2006/math">
                    <m:r>
                      <a:rPr lang="de-DE" b="1">
                        <a:latin typeface="Cambria Math"/>
                      </a:rPr>
                      <m:t>𝐟</m:t>
                    </m:r>
                    <m:d>
                      <m:dPr>
                        <m:ctrlPr>
                          <a:rPr lang="de-DE" i="1">
                            <a:latin typeface="Cambria Math"/>
                          </a:rPr>
                        </m:ctrlPr>
                      </m:dPr>
                      <m:e>
                        <m:r>
                          <a:rPr lang="de-DE" i="1">
                            <a:latin typeface="Cambria Math"/>
                          </a:rPr>
                          <m:t>..</m:t>
                        </m:r>
                      </m:e>
                    </m:d>
                  </m:oMath>
                </a14:m>
                <a:r>
                  <a:rPr lang="de-DE" smtClean="0"/>
                  <a:t>).</a:t>
                </a:r>
              </a:p>
              <a:p>
                <a:pPr marL="465750" lvl="1" indent="-285750">
                  <a:lnSpc>
                    <a:spcPct val="110000"/>
                  </a:lnSpc>
                  <a:buFont typeface="Wingdings" panose="05000000000000000000" pitchFamily="2" charset="2"/>
                  <a:buChar char="Ø"/>
                </a:pPr>
                <a:r>
                  <a:rPr lang="de-DE" smtClean="0"/>
                  <a:t>Sparsity of original equations might get lost</a:t>
                </a:r>
                <a:br>
                  <a:rPr lang="de-DE" smtClean="0"/>
                </a:br>
                <a:r>
                  <a:rPr lang="de-DE" smtClean="0"/>
                  <a:t>→ bad for large systems.</a:t>
                </a:r>
              </a:p>
              <a:p>
                <a:pPr>
                  <a:lnSpc>
                    <a:spcPct val="110000"/>
                  </a:lnSpc>
                  <a:spcBef>
                    <a:spcPts val="1800"/>
                  </a:spcBef>
                </a:pPr>
                <a:r>
                  <a:rPr lang="de-DE" b="1" smtClean="0">
                    <a:solidFill>
                      <a:srgbClr val="6699FF"/>
                    </a:solidFill>
                  </a:rPr>
                  <a:t>How to solve ODAE, without transformation to ODE form?</a:t>
                </a:r>
                <a:r>
                  <a:rPr lang="de-DE">
                    <a:solidFill>
                      <a:srgbClr val="6699FF"/>
                    </a:solidFill>
                  </a:rPr>
                  <a:t/>
                </a:r>
                <a:br>
                  <a:rPr lang="de-DE">
                    <a:solidFill>
                      <a:srgbClr val="6699FF"/>
                    </a:solidFill>
                  </a:rPr>
                </a:br>
                <a:r>
                  <a:rPr lang="de-DE" smtClean="0"/>
                  <a:t>→ see next slides</a:t>
                </a:r>
              </a:p>
              <a:p>
                <a:pPr>
                  <a:lnSpc>
                    <a:spcPct val="110000"/>
                  </a:lnSpc>
                  <a:spcBef>
                    <a:spcPts val="1800"/>
                  </a:spcBef>
                </a:pPr>
                <a:r>
                  <a:rPr lang="de-DE" smtClean="0"/>
                  <a:t>Start with solving the base problems above, afterwards more need to be done.</a:t>
                </a:r>
              </a:p>
            </p:txBody>
          </p:sp>
        </mc:Choice>
        <mc:Fallback xmlns="">
          <p:sp>
            <p:nvSpPr>
              <p:cNvPr id="2" name="Text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86000" y="1268760"/>
                <a:ext cx="8550496" cy="4653582"/>
              </a:xfrm>
              <a:blipFill rotWithShape="1">
                <a:blip r:embed="rId3"/>
                <a:stretch>
                  <a:fillRect l="-1569" t="-1440" r="-2068" b="-1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How to reach the Goal?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Otter, Elmqvist: Transformation of Differential Algebraic Array Equations to Index One Form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Chart </a:t>
            </a:r>
            <a:fld id="{18C7CB6D-895A-4F21-B0E7-2185F6FE5534}" type="slidenum">
              <a:rPr lang="en-GB" noProof="0" smtClean="0"/>
              <a:pPr>
                <a:defRPr/>
              </a:pPr>
              <a:t>3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4984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fik 24"/>
          <p:cNvPicPr/>
          <p:nvPr/>
        </p:nvPicPr>
        <p:blipFill rotWithShape="1">
          <a:blip r:embed="rId3"/>
          <a:srcRect t="2924"/>
          <a:stretch/>
        </p:blipFill>
        <p:spPr bwMode="auto">
          <a:xfrm>
            <a:off x="5547351" y="620688"/>
            <a:ext cx="2649281" cy="119505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Otter, Elmqvist: Transformation of Differential Algebraic Array Equations to Index One Form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Chart </a:t>
            </a:r>
            <a:fld id="{18C7CB6D-895A-4F21-B0E7-2185F6FE5534}" type="slidenum">
              <a:rPr lang="en-GB" noProof="0" smtClean="0"/>
              <a:pPr>
                <a:defRPr/>
              </a:pPr>
              <a:t>4</a:t>
            </a:fld>
            <a:endParaRPr lang="en-GB" noProof="0" dirty="0"/>
          </a:p>
        </p:txBody>
      </p:sp>
      <p:sp>
        <p:nvSpPr>
          <p:cNvPr id="33" name="Textfeld 32"/>
          <p:cNvSpPr txBox="1"/>
          <p:nvPr/>
        </p:nvSpPr>
        <p:spPr>
          <a:xfrm>
            <a:off x="5364088" y="1853266"/>
            <a:ext cx="4026708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de-DE" sz="1400" smtClean="0">
                <a:solidFill>
                  <a:srgbClr val="777777"/>
                </a:solidFill>
                <a:latin typeface="Arial" pitchFamily="34" charset="0"/>
                <a:cs typeface="Arial" pitchFamily="34" charset="0"/>
              </a:rPr>
              <a:t>remove equation: </a:t>
            </a:r>
            <a:r>
              <a:rPr lang="en-US" sz="1400" smtClean="0">
                <a:solidFill>
                  <a:srgbClr val="777777"/>
                </a:solidFill>
              </a:rPr>
              <a:t>-L2.n.i </a:t>
            </a:r>
            <a:r>
              <a:rPr lang="en-US" sz="1400">
                <a:solidFill>
                  <a:srgbClr val="777777"/>
                </a:solidFill>
              </a:rPr>
              <a:t>- V.n.i = </a:t>
            </a:r>
            <a:r>
              <a:rPr lang="en-US" sz="1400" smtClean="0">
                <a:solidFill>
                  <a:srgbClr val="777777"/>
                </a:solidFill>
              </a:rPr>
              <a:t>0 (</a:t>
            </a:r>
            <a:r>
              <a:rPr lang="de-DE" sz="1400" smtClean="0">
                <a:solidFill>
                  <a:srgbClr val="777777"/>
                </a:solidFill>
                <a:latin typeface="Arial" pitchFamily="34" charset="0"/>
                <a:cs typeface="Arial" pitchFamily="34" charset="0"/>
              </a:rPr>
              <a:t>redundant)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de-DE" sz="1400">
                <a:solidFill>
                  <a:srgbClr val="777777"/>
                </a:solidFill>
                <a:latin typeface="Arial" pitchFamily="34" charset="0"/>
                <a:cs typeface="Arial" pitchFamily="34" charset="0"/>
              </a:rPr>
              <a:t>add </a:t>
            </a:r>
            <a:r>
              <a:rPr lang="de-DE" sz="1400" smtClean="0">
                <a:solidFill>
                  <a:srgbClr val="777777"/>
                </a:solidFill>
                <a:latin typeface="Arial" pitchFamily="34" charset="0"/>
                <a:cs typeface="Arial" pitchFamily="34" charset="0"/>
              </a:rPr>
              <a:t>equation      : </a:t>
            </a:r>
            <a:r>
              <a:rPr lang="en-US" sz="1400">
                <a:solidFill>
                  <a:srgbClr val="777777"/>
                </a:solidFill>
              </a:rPr>
              <a:t>L2.n.v = </a:t>
            </a:r>
            <a:r>
              <a:rPr lang="en-US" sz="1400" smtClean="0">
                <a:solidFill>
                  <a:srgbClr val="777777"/>
                </a:solidFill>
              </a:rPr>
              <a:t>0 </a:t>
            </a:r>
            <a:r>
              <a:rPr lang="en-US" sz="1400" smtClean="0"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(arbitrary value)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de-DE" sz="1400" smtClean="0">
                <a:solidFill>
                  <a:srgbClr val="777777"/>
                </a:solidFill>
                <a:latin typeface="Arial" pitchFamily="34" charset="0"/>
                <a:cs typeface="Arial" pitchFamily="34" charset="0"/>
              </a:rPr>
              <a:t>replace equation:  </a:t>
            </a:r>
            <a:r>
              <a:rPr lang="en-US" sz="1400">
                <a:solidFill>
                  <a:srgbClr val="777777"/>
                </a:solidFill>
              </a:rPr>
              <a:t>-R1.p.i - R2.p.i - L1.n.i = 0 </a:t>
            </a:r>
            <a:r>
              <a:rPr lang="en-US" sz="1400" smtClean="0">
                <a:solidFill>
                  <a:srgbClr val="777777"/>
                </a:solidFill>
              </a:rPr>
              <a:t/>
            </a:r>
            <a:br>
              <a:rPr lang="en-US" sz="1400" smtClean="0">
                <a:solidFill>
                  <a:srgbClr val="777777"/>
                </a:solidFill>
              </a:rPr>
            </a:br>
            <a:r>
              <a:rPr lang="en-US" sz="1400" smtClean="0">
                <a:solidFill>
                  <a:srgbClr val="777777"/>
                </a:solidFill>
              </a:rPr>
              <a:t>                        </a:t>
            </a:r>
            <a:r>
              <a:rPr lang="de-DE" sz="1400" smtClean="0">
                <a:solidFill>
                  <a:srgbClr val="777777"/>
                </a:solidFill>
                <a:latin typeface="Arial" pitchFamily="34" charset="0"/>
                <a:cs typeface="Arial" pitchFamily="34" charset="0"/>
              </a:rPr>
              <a:t>with:       </a:t>
            </a:r>
            <a:r>
              <a:rPr lang="en-US" sz="1400">
                <a:solidFill>
                  <a:srgbClr val="777777"/>
                </a:solidFill>
              </a:rPr>
              <a:t>-L1.p.i + L2.p.i = </a:t>
            </a:r>
            <a:r>
              <a:rPr lang="en-US" sz="1400" smtClean="0">
                <a:solidFill>
                  <a:srgbClr val="777777"/>
                </a:solidFill>
              </a:rPr>
              <a:t>0</a:t>
            </a:r>
            <a:br>
              <a:rPr lang="en-US" sz="1400" smtClean="0">
                <a:solidFill>
                  <a:srgbClr val="777777"/>
                </a:solidFill>
              </a:rPr>
            </a:br>
            <a:r>
              <a:rPr lang="en-US" sz="1400" smtClean="0">
                <a:solidFill>
                  <a:srgbClr val="777777"/>
                </a:solidFill>
              </a:rPr>
              <a:t>                        </a:t>
            </a:r>
            <a:r>
              <a:rPr lang="de-DE" sz="1400" smtClean="0">
                <a:solidFill>
                  <a:srgbClr val="777777"/>
                </a:solidFill>
                <a:latin typeface="Arial" pitchFamily="34" charset="0"/>
                <a:cs typeface="Arial" pitchFamily="34" charset="0"/>
              </a:rPr>
              <a:t>to </a:t>
            </a:r>
            <a:r>
              <a:rPr lang="de-DE" sz="1400">
                <a:solidFill>
                  <a:srgbClr val="777777"/>
                </a:solidFill>
                <a:latin typeface="Arial" pitchFamily="34" charset="0"/>
                <a:cs typeface="Arial" pitchFamily="34" charset="0"/>
              </a:rPr>
              <a:t>make </a:t>
            </a:r>
            <a:r>
              <a:rPr lang="de-DE" sz="1400" smtClean="0">
                <a:solidFill>
                  <a:srgbClr val="777777"/>
                </a:solidFill>
                <a:latin typeface="Arial" pitchFamily="34" charset="0"/>
                <a:cs typeface="Arial" pitchFamily="34" charset="0"/>
              </a:rPr>
              <a:t>constraint </a:t>
            </a:r>
            <a:r>
              <a:rPr lang="de-DE" sz="1400" smtClean="0">
                <a:solidFill>
                  <a:srgbClr val="777777"/>
                </a:solidFill>
                <a:latin typeface="Arial" pitchFamily="34" charset="0"/>
                <a:cs typeface="Arial" pitchFamily="34" charset="0"/>
              </a:rPr>
              <a:t>structural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de-DE" sz="1400" smtClean="0">
                <a:solidFill>
                  <a:srgbClr val="777777"/>
                </a:solidFill>
                <a:latin typeface="Arial" pitchFamily="34" charset="0"/>
                <a:cs typeface="Arial" pitchFamily="34" charset="0"/>
              </a:rPr>
              <a:t>details: see paper</a:t>
            </a:r>
            <a:endParaRPr lang="de-DE" sz="1400">
              <a:solidFill>
                <a:srgbClr val="777777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4070967" y="3113255"/>
            <a:ext cx="51908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5" name="Textfeld 34"/>
          <p:cNvSpPr txBox="1"/>
          <p:nvPr/>
        </p:nvSpPr>
        <p:spPr>
          <a:xfrm>
            <a:off x="4162025" y="340762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de-DE" smtClean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/>
              <p:cNvSpPr txBox="1"/>
              <p:nvPr/>
            </p:nvSpPr>
            <p:spPr>
              <a:xfrm>
                <a:off x="5383379" y="4149080"/>
                <a:ext cx="3074560" cy="12926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sz="1400" smtClean="0">
                    <a:solidFill>
                      <a:srgbClr val="777777"/>
                    </a:solidFill>
                    <a:latin typeface="Arial" pitchFamily="34" charset="0"/>
                    <a:cs typeface="Arial" pitchFamily="34" charset="0"/>
                  </a:rPr>
                  <a:t>no algebraic equations solved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sz="1400">
                    <a:solidFill>
                      <a:srgbClr val="777777"/>
                    </a:solidFill>
                    <a:latin typeface="Arial" pitchFamily="34" charset="0"/>
                    <a:cs typeface="Arial" pitchFamily="34" charset="0"/>
                  </a:rPr>
                  <a:t>n</a:t>
                </a:r>
                <a:r>
                  <a:rPr lang="de-DE" sz="1400" smtClean="0">
                    <a:solidFill>
                      <a:srgbClr val="777777"/>
                    </a:solidFill>
                    <a:latin typeface="Arial" pitchFamily="34" charset="0"/>
                    <a:cs typeface="Arial" pitchFamily="34" charset="0"/>
                  </a:rPr>
                  <a:t>o dynamic state selection</a:t>
                </a:r>
                <a:br>
                  <a:rPr lang="de-DE" sz="1400" smtClean="0">
                    <a:solidFill>
                      <a:srgbClr val="777777"/>
                    </a:solidFill>
                    <a:latin typeface="Arial" pitchFamily="34" charset="0"/>
                    <a:cs typeface="Arial" pitchFamily="34" charset="0"/>
                  </a:rPr>
                </a:br>
                <a:r>
                  <a:rPr lang="de-DE" sz="1400" smtClean="0">
                    <a:solidFill>
                      <a:srgbClr val="777777"/>
                    </a:solidFill>
                    <a:latin typeface="Arial" pitchFamily="34" charset="0"/>
                    <a:cs typeface="Arial" pitchFamily="34" charset="0"/>
                  </a:rPr>
                  <a:t>(partial static state selection)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sz="1400">
                    <a:solidFill>
                      <a:srgbClr val="777777"/>
                    </a:solidFill>
                    <a:latin typeface="Arial" pitchFamily="34" charset="0"/>
                    <a:cs typeface="Arial" pitchFamily="34" charset="0"/>
                  </a:rPr>
                  <a:t>s</a:t>
                </a:r>
                <a:r>
                  <a:rPr lang="de-DE" sz="1400" smtClean="0">
                    <a:solidFill>
                      <a:srgbClr val="777777"/>
                    </a:solidFill>
                    <a:latin typeface="Arial" pitchFamily="34" charset="0"/>
                    <a:cs typeface="Arial" pitchFamily="34" charset="0"/>
                  </a:rPr>
                  <a:t>parseness is kept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sz="1400" smtClean="0">
                    <a:solidFill>
                      <a:srgbClr val="777777"/>
                    </a:solidFill>
                    <a:latin typeface="Arial" pitchFamily="34" charset="0"/>
                    <a:cs typeface="Arial" pitchFamily="34" charset="0"/>
                  </a:rPr>
                  <a:t>BDF iteration matrix can be scaled,</a:t>
                </a:r>
                <a:br>
                  <a:rPr lang="de-DE" sz="1400" smtClean="0">
                    <a:solidFill>
                      <a:srgbClr val="777777"/>
                    </a:solidFill>
                    <a:latin typeface="Arial" pitchFamily="34" charset="0"/>
                    <a:cs typeface="Arial" pitchFamily="34" charset="0"/>
                  </a:rPr>
                </a:br>
                <a:r>
                  <a:rPr lang="de-DE" sz="1400" smtClean="0">
                    <a:solidFill>
                      <a:srgbClr val="777777"/>
                    </a:solidFill>
                    <a:latin typeface="Arial" pitchFamily="34" charset="0"/>
                    <a:cs typeface="Arial" pitchFamily="34" charset="0"/>
                  </a:rPr>
                  <a:t>so that it is regular for </a:t>
                </a:r>
                <a14:m>
                  <m:oMath xmlns:m="http://schemas.openxmlformats.org/officeDocument/2006/math">
                    <m:r>
                      <a:rPr lang="de-DE" sz="1400" i="1">
                        <a:solidFill>
                          <a:srgbClr val="777777"/>
                        </a:solidFill>
                        <a:latin typeface="Cambria Math"/>
                        <a:cs typeface="Arial" pitchFamily="34" charset="0"/>
                      </a:rPr>
                      <m:t>h</m:t>
                    </m:r>
                    <m:r>
                      <a:rPr lang="de-DE" sz="1400" i="1">
                        <a:solidFill>
                          <a:srgbClr val="777777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→0</m:t>
                    </m:r>
                  </m:oMath>
                </a14:m>
                <a:endParaRPr lang="de-DE" sz="1400" smtClean="0">
                  <a:solidFill>
                    <a:srgbClr val="777777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1" name="Textfeld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3379" y="4149080"/>
                <a:ext cx="3074560" cy="1292662"/>
              </a:xfrm>
              <a:prstGeom prst="rect">
                <a:avLst/>
              </a:prstGeom>
              <a:blipFill rotWithShape="1">
                <a:blip r:embed="rId4"/>
                <a:stretch>
                  <a:fillRect l="-3175" t="-4245" r="-2976" b="-7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feld 47"/>
          <p:cNvSpPr txBox="1"/>
          <p:nvPr/>
        </p:nvSpPr>
        <p:spPr>
          <a:xfrm>
            <a:off x="5383379" y="5734997"/>
            <a:ext cx="3581109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smtClean="0">
                <a:solidFill>
                  <a:srgbClr val="777777"/>
                </a:solidFill>
                <a:latin typeface="Arial" pitchFamily="34" charset="0"/>
                <a:cs typeface="Arial" pitchFamily="34" charset="0"/>
              </a:rPr>
              <a:t>algebraic equations only solved by </a:t>
            </a:r>
            <a:br>
              <a:rPr lang="de-DE" sz="1400" smtClean="0">
                <a:solidFill>
                  <a:srgbClr val="777777"/>
                </a:solidFill>
                <a:latin typeface="Arial" pitchFamily="34" charset="0"/>
                <a:cs typeface="Arial" pitchFamily="34" charset="0"/>
              </a:rPr>
            </a:br>
            <a:r>
              <a:rPr lang="de-DE" sz="1400" smtClean="0">
                <a:solidFill>
                  <a:srgbClr val="777777"/>
                </a:solidFill>
                <a:latin typeface="Arial" pitchFamily="34" charset="0"/>
                <a:cs typeface="Arial" pitchFamily="34" charset="0"/>
              </a:rPr>
              <a:t>DAE integrator (not in model, as of today)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smtClean="0">
                <a:solidFill>
                  <a:srgbClr val="777777"/>
                </a:solidFill>
                <a:latin typeface="Arial" pitchFamily="34" charset="0"/>
                <a:cs typeface="Arial" pitchFamily="34" charset="0"/>
              </a:rPr>
              <a:t>array equations intact (no scalarization)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smtClean="0">
                <a:solidFill>
                  <a:srgbClr val="777777"/>
                </a:solidFill>
                <a:latin typeface="Arial" pitchFamily="34" charset="0"/>
                <a:cs typeface="Arial" pitchFamily="34" charset="0"/>
              </a:rPr>
              <a:t>sparse matrix handling</a:t>
            </a:r>
          </a:p>
        </p:txBody>
      </p:sp>
      <p:grpSp>
        <p:nvGrpSpPr>
          <p:cNvPr id="80" name="Gruppieren 79"/>
          <p:cNvGrpSpPr/>
          <p:nvPr/>
        </p:nvGrpSpPr>
        <p:grpSpPr>
          <a:xfrm>
            <a:off x="492052" y="5485514"/>
            <a:ext cx="4483711" cy="689654"/>
            <a:chOff x="492052" y="5485514"/>
            <a:chExt cx="4483711" cy="689654"/>
          </a:xfrm>
        </p:grpSpPr>
        <p:grpSp>
          <p:nvGrpSpPr>
            <p:cNvPr id="76" name="Gruppieren 75"/>
            <p:cNvGrpSpPr/>
            <p:nvPr/>
          </p:nvGrpSpPr>
          <p:grpSpPr>
            <a:xfrm>
              <a:off x="492052" y="5769639"/>
              <a:ext cx="4483711" cy="405529"/>
              <a:chOff x="492052" y="5769639"/>
              <a:chExt cx="4483711" cy="405529"/>
            </a:xfrm>
          </p:grpSpPr>
          <p:sp>
            <p:nvSpPr>
              <p:cNvPr id="47" name="Abgerundetes Rechteck 46"/>
              <p:cNvSpPr/>
              <p:nvPr/>
            </p:nvSpPr>
            <p:spPr>
              <a:xfrm>
                <a:off x="492052" y="5769639"/>
                <a:ext cx="4483711" cy="405529"/>
              </a:xfrm>
              <a:prstGeom prst="roundRect">
                <a:avLst/>
              </a:prstGeom>
              <a:solidFill>
                <a:srgbClr val="F8F8F8"/>
              </a:solidFill>
              <a:ln w="9525">
                <a:solidFill>
                  <a:srgbClr val="969696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en-US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" name="Textfeld 38"/>
              <p:cNvSpPr txBox="1"/>
              <p:nvPr/>
            </p:nvSpPr>
            <p:spPr>
              <a:xfrm>
                <a:off x="568908" y="5829014"/>
                <a:ext cx="42704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de-DE" smtClean="0">
                    <a:latin typeface="Arial" pitchFamily="34" charset="0"/>
                    <a:cs typeface="Arial" pitchFamily="34" charset="0"/>
                  </a:rPr>
                  <a:t>DAE integrator with sparse matrix support</a:t>
                </a:r>
                <a:endParaRPr lang="en-US" dirty="0" smtClean="0"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63" name="Gerade Verbindung mit Pfeil 62"/>
            <p:cNvCxnSpPr>
              <a:stCxn id="46" idx="2"/>
              <a:endCxn id="47" idx="0"/>
            </p:cNvCxnSpPr>
            <p:nvPr/>
          </p:nvCxnSpPr>
          <p:spPr>
            <a:xfrm>
              <a:off x="2726033" y="5485514"/>
              <a:ext cx="7875" cy="284125"/>
            </a:xfrm>
            <a:prstGeom prst="straightConnector1">
              <a:avLst/>
            </a:prstGeom>
            <a:ln w="38100">
              <a:solidFill>
                <a:srgbClr val="777777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uppieren 72"/>
          <p:cNvGrpSpPr/>
          <p:nvPr/>
        </p:nvGrpSpPr>
        <p:grpSpPr>
          <a:xfrm>
            <a:off x="707318" y="440289"/>
            <a:ext cx="4042812" cy="628490"/>
            <a:chOff x="707318" y="440289"/>
            <a:chExt cx="4042812" cy="628490"/>
          </a:xfrm>
        </p:grpSpPr>
        <p:sp>
          <p:nvSpPr>
            <p:cNvPr id="43" name="Abgerundetes Rechteck 42"/>
            <p:cNvSpPr/>
            <p:nvPr/>
          </p:nvSpPr>
          <p:spPr>
            <a:xfrm>
              <a:off x="707318" y="440289"/>
              <a:ext cx="4042812" cy="628490"/>
            </a:xfrm>
            <a:prstGeom prst="roundRect">
              <a:avLst/>
            </a:prstGeom>
            <a:solidFill>
              <a:srgbClr val="F8F8F8"/>
            </a:solidFill>
            <a:ln w="9525">
              <a:solidFill>
                <a:srgbClr val="969696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827584" y="494646"/>
              <a:ext cx="3804696" cy="3046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de-DE" smtClean="0">
                  <a:latin typeface="Arial" pitchFamily="34" charset="0"/>
                  <a:cs typeface="Arial" pitchFamily="34" charset="0"/>
                </a:rPr>
                <a:t>Differential Algebraic Array Equations</a:t>
              </a:r>
              <a:endParaRPr lang="en-US" dirty="0" smtClean="0">
                <a:latin typeface="Arial" pitchFamily="34" charset="0"/>
                <a:cs typeface="Arial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feld 30"/>
                <p:cNvSpPr txBox="1"/>
                <p:nvPr/>
              </p:nvSpPr>
              <p:spPr>
                <a:xfrm>
                  <a:off x="1845545" y="750770"/>
                  <a:ext cx="1329467" cy="3046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de-DE" b="1" i="0" smtClean="0">
                                <a:latin typeface="Cambria Math"/>
                                <a:cs typeface="Times New Roman"/>
                              </a:rPr>
                              <m:t>𝐫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/>
                                <a:cs typeface="Times New Roman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aln/>
                          </m:rPr>
                          <a:rPr lang="de-DE" b="1">
                            <a:latin typeface="Cambria Math"/>
                            <a:ea typeface="Times New Roman"/>
                            <a:cs typeface="Times New Roman"/>
                          </a:rPr>
                          <m:t>=</m:t>
                        </m:r>
                        <m:sSub>
                          <m:sSubPr>
                            <m:ctrlPr>
                              <a:rPr lang="de-DE" b="1" i="1" smtClean="0">
                                <a:latin typeface="Cambria Math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de-DE" b="1" i="0" smtClean="0">
                                <a:latin typeface="Cambria Math"/>
                                <a:cs typeface="Times New Roman"/>
                              </a:rPr>
                              <m:t>𝐫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/>
                                <a:cs typeface="Times New Roman"/>
                              </a:rPr>
                              <m:t>1</m:t>
                            </m:r>
                          </m:sub>
                        </m:sSub>
                        <m:r>
                          <a:rPr lang="de-DE" b="1" i="1" smtClean="0">
                            <a:latin typeface="Cambria Math"/>
                            <a:cs typeface="Times New Roman"/>
                          </a:rPr>
                          <m:t>+</m:t>
                        </m:r>
                        <m:r>
                          <a:rPr lang="de-DE" b="1" i="1">
                            <a:latin typeface="Cambria Math"/>
                            <a:ea typeface="Times New Roman"/>
                            <a:cs typeface="Times New Roman"/>
                          </a:rPr>
                          <m:t>𝐧</m:t>
                        </m:r>
                        <m:r>
                          <a:rPr lang="de-DE" b="0" i="1" smtClean="0">
                            <a:latin typeface="Cambria Math"/>
                            <a:ea typeface="Times New Roman"/>
                            <a:cs typeface="Times New Roman"/>
                          </a:rPr>
                          <m:t>𝑠</m:t>
                        </m:r>
                      </m:oMath>
                    </m:oMathPara>
                  </a14:m>
                  <a:endParaRPr lang="en-US" dirty="0" smtClean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31" name="Textfeld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5545" y="750770"/>
                  <a:ext cx="1329467" cy="3046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917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Textfeld 70"/>
            <p:cNvSpPr txBox="1"/>
            <p:nvPr/>
          </p:nvSpPr>
          <p:spPr>
            <a:xfrm>
              <a:off x="1448599" y="750770"/>
              <a:ext cx="384721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de-DE" smtClean="0">
                  <a:latin typeface="Arial" pitchFamily="34" charset="0"/>
                  <a:cs typeface="Arial" pitchFamily="34" charset="0"/>
                </a:rPr>
                <a:t>e.g.</a:t>
              </a:r>
              <a:endParaRPr lang="en-US" dirty="0" smtClean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93" name="Gruppieren 92"/>
          <p:cNvGrpSpPr/>
          <p:nvPr/>
        </p:nvGrpSpPr>
        <p:grpSpPr>
          <a:xfrm>
            <a:off x="772652" y="1068779"/>
            <a:ext cx="3511316" cy="1065072"/>
            <a:chOff x="772652" y="1068779"/>
            <a:chExt cx="3511316" cy="1065072"/>
          </a:xfrm>
        </p:grpSpPr>
        <p:grpSp>
          <p:nvGrpSpPr>
            <p:cNvPr id="77" name="Gruppieren 76"/>
            <p:cNvGrpSpPr/>
            <p:nvPr/>
          </p:nvGrpSpPr>
          <p:grpSpPr>
            <a:xfrm>
              <a:off x="1169068" y="1068779"/>
              <a:ext cx="3114900" cy="992069"/>
              <a:chOff x="1169068" y="1068779"/>
              <a:chExt cx="3114900" cy="992069"/>
            </a:xfrm>
          </p:grpSpPr>
          <p:grpSp>
            <p:nvGrpSpPr>
              <p:cNvPr id="70" name="Gruppieren 69"/>
              <p:cNvGrpSpPr/>
              <p:nvPr/>
            </p:nvGrpSpPr>
            <p:grpSpPr>
              <a:xfrm>
                <a:off x="1169068" y="1435600"/>
                <a:ext cx="3114900" cy="625248"/>
                <a:chOff x="1169068" y="1435600"/>
                <a:chExt cx="3114900" cy="625248"/>
              </a:xfrm>
            </p:grpSpPr>
            <p:sp>
              <p:nvSpPr>
                <p:cNvPr id="44" name="Abgerundetes Rechteck 43"/>
                <p:cNvSpPr/>
                <p:nvPr/>
              </p:nvSpPr>
              <p:spPr>
                <a:xfrm>
                  <a:off x="1169068" y="1435600"/>
                  <a:ext cx="3114900" cy="625248"/>
                </a:xfrm>
                <a:prstGeom prst="roundRect">
                  <a:avLst/>
                </a:prstGeom>
                <a:solidFill>
                  <a:srgbClr val="F8F8F8"/>
                </a:solidFill>
                <a:ln w="9525">
                  <a:solidFill>
                    <a:srgbClr val="969696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en-US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6" name="Textfeld 5"/>
                <p:cNvSpPr txBox="1"/>
                <p:nvPr/>
              </p:nvSpPr>
              <p:spPr>
                <a:xfrm>
                  <a:off x="1413130" y="1483100"/>
                  <a:ext cx="2693045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:r>
                    <a:rPr lang="en-US">
                      <a:latin typeface="Arial" pitchFamily="34" charset="0"/>
                      <a:cs typeface="Arial" pitchFamily="34" charset="0"/>
                    </a:rPr>
                    <a:t>R</a:t>
                  </a:r>
                  <a:r>
                    <a:rPr lang="en-US" smtClean="0">
                      <a:latin typeface="Arial" pitchFamily="34" charset="0"/>
                      <a:cs typeface="Arial" pitchFamily="34" charset="0"/>
                    </a:rPr>
                    <a:t>emoval </a:t>
                  </a:r>
                  <a:r>
                    <a:rPr lang="en-US">
                      <a:latin typeface="Arial" pitchFamily="34" charset="0"/>
                      <a:cs typeface="Arial" pitchFamily="34" charset="0"/>
                    </a:rPr>
                    <a:t>of</a:t>
                  </a:r>
                </a:p>
                <a:p>
                  <a:r>
                    <a:rPr lang="en-US">
                      <a:latin typeface="Arial" pitchFamily="34" charset="0"/>
                      <a:cs typeface="Arial" pitchFamily="34" charset="0"/>
                    </a:rPr>
                    <a:t>non-structural </a:t>
                  </a:r>
                  <a:r>
                    <a:rPr lang="en-US" smtClean="0">
                      <a:latin typeface="Arial" pitchFamily="34" charset="0"/>
                      <a:cs typeface="Arial" pitchFamily="34" charset="0"/>
                    </a:rPr>
                    <a:t>singularities</a:t>
                  </a:r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cxnSp>
            <p:nvCxnSpPr>
              <p:cNvPr id="50" name="Gerade Verbindung mit Pfeil 49"/>
              <p:cNvCxnSpPr>
                <a:stCxn id="43" idx="2"/>
                <a:endCxn id="44" idx="0"/>
              </p:cNvCxnSpPr>
              <p:nvPr/>
            </p:nvCxnSpPr>
            <p:spPr>
              <a:xfrm flipH="1">
                <a:off x="2726518" y="1068779"/>
                <a:ext cx="2206" cy="366821"/>
              </a:xfrm>
              <a:prstGeom prst="straightConnector1">
                <a:avLst/>
              </a:prstGeom>
              <a:ln w="38100">
                <a:solidFill>
                  <a:srgbClr val="777777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uppieren 83"/>
            <p:cNvGrpSpPr/>
            <p:nvPr/>
          </p:nvGrpSpPr>
          <p:grpSpPr>
            <a:xfrm>
              <a:off x="772652" y="1362597"/>
              <a:ext cx="360791" cy="771254"/>
              <a:chOff x="268602" y="1748223"/>
              <a:chExt cx="360791" cy="771254"/>
            </a:xfrm>
          </p:grpSpPr>
          <p:sp>
            <p:nvSpPr>
              <p:cNvPr id="83" name="Abgerundetes Rechteck 82"/>
              <p:cNvSpPr/>
              <p:nvPr/>
            </p:nvSpPr>
            <p:spPr>
              <a:xfrm>
                <a:off x="268603" y="1828801"/>
                <a:ext cx="360790" cy="593766"/>
              </a:xfrm>
              <a:prstGeom prst="roundRect">
                <a:avLst/>
              </a:prstGeom>
              <a:solidFill>
                <a:srgbClr val="85B1F9"/>
              </a:solidFill>
              <a:ln w="952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en-US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2" name="Textfeld 81"/>
              <p:cNvSpPr txBox="1"/>
              <p:nvPr/>
            </p:nvSpPr>
            <p:spPr>
              <a:xfrm rot="-5400000">
                <a:off x="36864" y="1979961"/>
                <a:ext cx="77125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de-DE" sz="2000" b="1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new</a:t>
                </a:r>
                <a:endParaRPr lang="en-US" sz="2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94" name="Gruppieren 93"/>
          <p:cNvGrpSpPr/>
          <p:nvPr/>
        </p:nvGrpSpPr>
        <p:grpSpPr>
          <a:xfrm>
            <a:off x="550669" y="2060848"/>
            <a:ext cx="4005209" cy="1775692"/>
            <a:chOff x="670935" y="2060848"/>
            <a:chExt cx="4005209" cy="1775692"/>
          </a:xfrm>
        </p:grpSpPr>
        <p:grpSp>
          <p:nvGrpSpPr>
            <p:cNvPr id="78" name="Gruppieren 77"/>
            <p:cNvGrpSpPr/>
            <p:nvPr/>
          </p:nvGrpSpPr>
          <p:grpSpPr>
            <a:xfrm>
              <a:off x="1055483" y="2060848"/>
              <a:ext cx="3620661" cy="1775692"/>
              <a:chOff x="1055483" y="2060848"/>
              <a:chExt cx="3620661" cy="1775692"/>
            </a:xfrm>
          </p:grpSpPr>
          <p:cxnSp>
            <p:nvCxnSpPr>
              <p:cNvPr id="53" name="Gerade Verbindung mit Pfeil 52"/>
              <p:cNvCxnSpPr>
                <a:stCxn id="44" idx="2"/>
                <a:endCxn id="45" idx="0"/>
              </p:cNvCxnSpPr>
              <p:nvPr/>
            </p:nvCxnSpPr>
            <p:spPr>
              <a:xfrm flipH="1">
                <a:off x="2841521" y="2060848"/>
                <a:ext cx="5263" cy="288032"/>
              </a:xfrm>
              <a:prstGeom prst="straightConnector1">
                <a:avLst/>
              </a:prstGeom>
              <a:ln w="38100">
                <a:solidFill>
                  <a:srgbClr val="777777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4" name="Gruppieren 73"/>
              <p:cNvGrpSpPr/>
              <p:nvPr/>
            </p:nvGrpSpPr>
            <p:grpSpPr>
              <a:xfrm>
                <a:off x="1055483" y="2348880"/>
                <a:ext cx="3620661" cy="1487660"/>
                <a:chOff x="1055483" y="2348880"/>
                <a:chExt cx="3620661" cy="1487660"/>
              </a:xfrm>
            </p:grpSpPr>
            <p:sp>
              <p:nvSpPr>
                <p:cNvPr id="45" name="Abgerundetes Rechteck 44"/>
                <p:cNvSpPr/>
                <p:nvPr/>
              </p:nvSpPr>
              <p:spPr>
                <a:xfrm>
                  <a:off x="1080430" y="2348880"/>
                  <a:ext cx="3522181" cy="1446395"/>
                </a:xfrm>
                <a:prstGeom prst="roundRect">
                  <a:avLst/>
                </a:prstGeom>
                <a:solidFill>
                  <a:srgbClr val="F8F8F8"/>
                </a:solidFill>
                <a:ln w="9525">
                  <a:solidFill>
                    <a:srgbClr val="969696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en-US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" name="Textfeld 25"/>
                <p:cNvSpPr txBox="1"/>
                <p:nvPr/>
              </p:nvSpPr>
              <p:spPr>
                <a:xfrm>
                  <a:off x="1055483" y="2373220"/>
                  <a:ext cx="3620661" cy="62670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pPr algn="ctr"/>
                  <a:r>
                    <a:rPr lang="de-DE">
                      <a:latin typeface="Arial" pitchFamily="34" charset="0"/>
                      <a:cs typeface="Arial" pitchFamily="34" charset="0"/>
                    </a:rPr>
                    <a:t>T</a:t>
                  </a:r>
                  <a:r>
                    <a:rPr lang="de-DE" smtClean="0">
                      <a:latin typeface="Arial" pitchFamily="34" charset="0"/>
                      <a:cs typeface="Arial" pitchFamily="34" charset="0"/>
                    </a:rPr>
                    <a:t>ransformation algorithms on</a:t>
                  </a:r>
                  <a:br>
                    <a:rPr lang="de-DE" smtClean="0">
                      <a:latin typeface="Arial" pitchFamily="34" charset="0"/>
                      <a:cs typeface="Arial" pitchFamily="34" charset="0"/>
                    </a:rPr>
                  </a:br>
                  <a:r>
                    <a:rPr lang="de-DE" smtClean="0">
                      <a:latin typeface="Arial" pitchFamily="34" charset="0"/>
                      <a:cs typeface="Arial" pitchFamily="34" charset="0"/>
                    </a:rPr>
                    <a:t>array equations (Pantelides, BLT)</a:t>
                  </a:r>
                  <a:endParaRPr lang="en-US" dirty="0" smtClean="0">
                    <a:latin typeface="Aria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Rechteck 36"/>
                    <p:cNvSpPr/>
                    <p:nvPr/>
                  </p:nvSpPr>
                  <p:spPr>
                    <a:xfrm>
                      <a:off x="1612430" y="2913210"/>
                      <a:ext cx="2346280" cy="92333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b="1" i="1">
                                    <a:latin typeface="Cambria Math"/>
                                  </a:rPr>
                                  <m:t>𝐫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m:rPr>
                                <m:aln/>
                              </m:rPr>
                              <a:rPr lang="de-DE" b="1" i="1">
                                <a:latin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b="1" i="1">
                                    <a:latin typeface="Cambria Math"/>
                                  </a:rPr>
                                  <m:t>𝐫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de-DE" b="1" i="1">
                                <a:latin typeface="Cambria Math"/>
                              </a:rPr>
                              <m:t>+</m:t>
                            </m:r>
                            <m:r>
                              <a:rPr lang="de-DE" b="1" i="1">
                                <a:latin typeface="Cambria Math"/>
                              </a:rPr>
                              <m:t>𝐧</m:t>
                            </m:r>
                            <m:r>
                              <a:rPr lang="de-DE" i="1">
                                <a:latin typeface="Cambria Math"/>
                              </a:rPr>
                              <m:t>𝑠</m:t>
                            </m:r>
                          </m:oMath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b="1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b="1" i="1">
                                        <a:latin typeface="Cambria Math"/>
                                      </a:rPr>
                                      <m:t>𝐫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de-DE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m:rPr>
                                <m:aln/>
                              </m:rPr>
                              <a:rPr lang="de-DE" b="1" i="1">
                                <a:latin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b="1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b="1" i="1">
                                        <a:latin typeface="Cambria Math"/>
                                      </a:rPr>
                                      <m:t>𝐫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de-DE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de-DE" b="1" i="1">
                                <a:latin typeface="Cambria Math"/>
                              </a:rPr>
                              <m:t>+</m:t>
                            </m:r>
                            <m:r>
                              <a:rPr lang="de-DE" b="1" i="1">
                                <a:latin typeface="Cambria Math"/>
                              </a:rPr>
                              <m:t>𝐧</m:t>
                            </m:r>
                            <m:acc>
                              <m:accPr>
                                <m:chr m:val="̇"/>
                                <m:ctrlPr>
                                  <a:rPr lang="en-US" b="1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de-DE" i="1">
                                    <a:latin typeface="Cambria Math"/>
                                  </a:rPr>
                                  <m:t>𝑠</m:t>
                                </m:r>
                                <m:r>
                                  <a:rPr lang="de-DE" i="1">
                                    <a:latin typeface="Cambria Math"/>
                                  </a:rPr>
                                  <m:t> </m:t>
                                </m:r>
                              </m:e>
                            </m:acc>
                          </m:oMath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̈"/>
                                    <m:ctrlPr>
                                      <a:rPr lang="en-US" b="1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𝐫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de-DE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m:rPr>
                                <m:aln/>
                              </m:rPr>
                              <a:rPr lang="en-US" i="1">
                                <a:latin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̈"/>
                                    <m:ctrlPr>
                                      <a:rPr lang="en-US" b="1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b="1" i="1">
                                        <a:latin typeface="Cambria Math"/>
                                      </a:rPr>
                                      <m:t>𝐫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de-DE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de-DE" b="1" i="1">
                                <a:latin typeface="Cambria Math"/>
                              </a:rPr>
                              <m:t>+</m:t>
                            </m:r>
                            <m:r>
                              <a:rPr lang="de-DE" b="1" i="1">
                                <a:latin typeface="Cambria Math"/>
                              </a:rPr>
                              <m:t>𝐧</m:t>
                            </m:r>
                            <m:acc>
                              <m:accPr>
                                <m:chr m:val="̈"/>
                                <m:ctrlPr>
                                  <a:rPr lang="en-US" b="1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de-DE" i="1">
                                    <a:latin typeface="Cambria Math"/>
                                  </a:rPr>
                                  <m:t>𝑠</m:t>
                                </m:r>
                                <m:r>
                                  <a:rPr lang="de-DE" i="1">
                                    <a:latin typeface="Cambria Math"/>
                                  </a:rPr>
                                  <m:t> </m:t>
                                </m:r>
                              </m:e>
                            </m:acc>
                          </m:oMath>
                        </m:oMathPara>
                      </a14:m>
                      <a:endParaRPr lang="en-US"/>
                    </a:p>
                  </p:txBody>
                </p:sp>
              </mc:Choice>
              <mc:Fallback xmlns="">
                <p:sp>
                  <p:nvSpPr>
                    <p:cNvPr id="37" name="Rechteck 3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12430" y="2913210"/>
                      <a:ext cx="2346280" cy="923330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2" name="Textfeld 71"/>
                <p:cNvSpPr txBox="1"/>
                <p:nvPr/>
              </p:nvSpPr>
              <p:spPr>
                <a:xfrm>
                  <a:off x="1643249" y="3205588"/>
                  <a:ext cx="38472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de-DE" smtClean="0">
                      <a:latin typeface="Arial" pitchFamily="34" charset="0"/>
                      <a:cs typeface="Arial" pitchFamily="34" charset="0"/>
                    </a:rPr>
                    <a:t>e.g.</a:t>
                  </a:r>
                  <a:endParaRPr lang="en-US" dirty="0" smtClean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87" name="Gruppieren 86"/>
            <p:cNvGrpSpPr/>
            <p:nvPr/>
          </p:nvGrpSpPr>
          <p:grpSpPr>
            <a:xfrm>
              <a:off x="670935" y="2636375"/>
              <a:ext cx="372666" cy="771254"/>
              <a:chOff x="100078" y="1748223"/>
              <a:chExt cx="372666" cy="771254"/>
            </a:xfrm>
          </p:grpSpPr>
          <p:sp>
            <p:nvSpPr>
              <p:cNvPr id="88" name="Abgerundetes Rechteck 87"/>
              <p:cNvSpPr/>
              <p:nvPr/>
            </p:nvSpPr>
            <p:spPr>
              <a:xfrm>
                <a:off x="111954" y="1828801"/>
                <a:ext cx="360790" cy="593766"/>
              </a:xfrm>
              <a:prstGeom prst="roundRect">
                <a:avLst/>
              </a:prstGeom>
              <a:solidFill>
                <a:srgbClr val="85B1F9"/>
              </a:solidFill>
              <a:ln w="952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en-US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9" name="Textfeld 88"/>
              <p:cNvSpPr txBox="1"/>
              <p:nvPr/>
            </p:nvSpPr>
            <p:spPr>
              <a:xfrm rot="16200000">
                <a:off x="-131660" y="1979961"/>
                <a:ext cx="77125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de-DE" sz="2000" b="1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new</a:t>
                </a:r>
                <a:endParaRPr lang="en-US" sz="2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95" name="Gruppieren 94"/>
          <p:cNvGrpSpPr/>
          <p:nvPr/>
        </p:nvGrpSpPr>
        <p:grpSpPr>
          <a:xfrm>
            <a:off x="251520" y="3795275"/>
            <a:ext cx="4529611" cy="1690239"/>
            <a:chOff x="251520" y="3795275"/>
            <a:chExt cx="4529611" cy="1690239"/>
          </a:xfrm>
        </p:grpSpPr>
        <p:grpSp>
          <p:nvGrpSpPr>
            <p:cNvPr id="79" name="Gruppieren 78"/>
            <p:cNvGrpSpPr/>
            <p:nvPr/>
          </p:nvGrpSpPr>
          <p:grpSpPr>
            <a:xfrm>
              <a:off x="670935" y="3795275"/>
              <a:ext cx="4110196" cy="1690239"/>
              <a:chOff x="670935" y="3795275"/>
              <a:chExt cx="4110196" cy="1690239"/>
            </a:xfrm>
          </p:grpSpPr>
          <p:grpSp>
            <p:nvGrpSpPr>
              <p:cNvPr id="75" name="Gruppieren 74"/>
              <p:cNvGrpSpPr/>
              <p:nvPr/>
            </p:nvGrpSpPr>
            <p:grpSpPr>
              <a:xfrm>
                <a:off x="670935" y="4149080"/>
                <a:ext cx="4110196" cy="1336434"/>
                <a:chOff x="670935" y="4149080"/>
                <a:chExt cx="4110196" cy="1336434"/>
              </a:xfrm>
            </p:grpSpPr>
            <p:sp>
              <p:nvSpPr>
                <p:cNvPr id="46" name="Abgerundetes Rechteck 45"/>
                <p:cNvSpPr/>
                <p:nvPr/>
              </p:nvSpPr>
              <p:spPr>
                <a:xfrm>
                  <a:off x="670935" y="4149080"/>
                  <a:ext cx="4110196" cy="1336434"/>
                </a:xfrm>
                <a:prstGeom prst="roundRect">
                  <a:avLst/>
                </a:prstGeom>
                <a:solidFill>
                  <a:srgbClr val="F8F8F8"/>
                </a:solidFill>
                <a:ln w="9525">
                  <a:solidFill>
                    <a:srgbClr val="969696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en-US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Rechteck 28"/>
                    <p:cNvSpPr/>
                    <p:nvPr/>
                  </p:nvSpPr>
                  <p:spPr>
                    <a:xfrm>
                      <a:off x="3028949" y="4421377"/>
                      <a:ext cx="1602426" cy="1064137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i="1">
                                    <a:latin typeface="Cambria Math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sz="1600" i="1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600" b="1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b="1" i="1">
                                                  <a:latin typeface="Cambria Math"/>
                                                </a:rPr>
                                                <m:t>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latin typeface="Cambria Math"/>
                                                </a:rPr>
                                                <m:t>𝑑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𝜕</m:t>
                                          </m:r>
                                          <m:acc>
                                            <m:accPr>
                                              <m:chr m:val="̇"/>
                                              <m:ctrlPr>
                                                <a:rPr lang="en-US" sz="1600" i="1">
                                                  <a:latin typeface="Cambria Math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1600" b="1" i="1">
                                                  <a:latin typeface="Cambria Math"/>
                                                </a:rPr>
                                                <m:t>𝐱</m:t>
                                              </m:r>
                                            </m:e>
                                          </m:acc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sz="1600" i="1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600" b="1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b="1" i="1">
                                                  <a:latin typeface="Cambria Math"/>
                                                </a:rPr>
                                                <m:t>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latin typeface="Cambria Math"/>
                                                </a:rPr>
                                                <m:t>𝑐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𝜕</m:t>
                                          </m:r>
                                          <m:r>
                                            <a:rPr lang="en-US" sz="1600" b="1" i="1">
                                              <a:latin typeface="Cambria Math"/>
                                            </a:rPr>
                                            <m:t>𝐱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d>
                            <m:r>
                              <a:rPr lang="en-US" sz="1600" i="1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/>
                              </a:rPr>
                              <m:t>is</m:t>
                            </m:r>
                            <m:r>
                              <a:rPr lang="en-US" sz="1600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/>
                              </a:rPr>
                              <m:t>regular</m:t>
                            </m:r>
                          </m:oMath>
                        </m:oMathPara>
                      </a14:m>
                      <a:endParaRPr lang="en-US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9" name="Rechteck 2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28949" y="4421377"/>
                      <a:ext cx="1602426" cy="1064137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Textfeld 29"/>
                    <p:cNvSpPr txBox="1"/>
                    <p:nvPr/>
                  </p:nvSpPr>
                  <p:spPr>
                    <a:xfrm>
                      <a:off x="1241928" y="4617585"/>
                      <a:ext cx="1598643" cy="55021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["/>
                                <m:endChr m:val="]"/>
                                <m:ctrlPr>
                                  <a:rPr lang="de-DE" b="0" i="1" smtClean="0">
                                    <a:latin typeface="Cambria Math"/>
                                    <a:cs typeface="Arial" pitchFamily="34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de-DE" b="0" i="1" smtClean="0">
                                        <a:latin typeface="Cambria Math"/>
                                        <a:cs typeface="Arial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1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/>
                                            </a:rPr>
                                            <m:t>𝐟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̇"/>
                                              <m:ctrlPr>
                                                <a:rPr lang="en-US" b="1" i="1">
                                                  <a:latin typeface="Cambria Math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1" i="1">
                                                  <a:latin typeface="Cambria Math"/>
                                                </a:rPr>
                                                <m:t>𝐱</m:t>
                                              </m:r>
                                            </m:e>
                                          </m:acc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b="1" i="1">
                                              <a:latin typeface="Cambria Math"/>
                                            </a:rPr>
                                            <m:t>𝐱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1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/>
                                            </a:rPr>
                                            <m:t>𝐟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>
                                              <a:latin typeface="Cambria Math"/>
                                            </a:rPr>
                                            <m:t>𝐱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  <m:r>
                              <a:rPr lang="de-DE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de-DE" b="1" i="0" smtClean="0">
                                <a:latin typeface="Cambria Math"/>
                              </a:rPr>
                              <m:t>𝟎</m:t>
                            </m:r>
                          </m:oMath>
                        </m:oMathPara>
                      </a14:m>
                      <a:endParaRPr lang="en-US" b="1" dirty="0" smtClean="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0" name="Textfeld 2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41928" y="4617585"/>
                      <a:ext cx="1598643" cy="550215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8" name="Textfeld 37"/>
                <p:cNvSpPr txBox="1"/>
                <p:nvPr/>
              </p:nvSpPr>
              <p:spPr>
                <a:xfrm>
                  <a:off x="818072" y="4194886"/>
                  <a:ext cx="391555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de-DE" smtClean="0">
                      <a:latin typeface="Arial" pitchFamily="34" charset="0"/>
                      <a:cs typeface="Arial" pitchFamily="34" charset="0"/>
                    </a:rPr>
                    <a:t>Transformation to special index 1 form</a:t>
                  </a:r>
                  <a:endParaRPr lang="en-US" dirty="0" smtClean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cxnSp>
            <p:nvCxnSpPr>
              <p:cNvPr id="60" name="Gerade Verbindung mit Pfeil 59"/>
              <p:cNvCxnSpPr>
                <a:stCxn id="45" idx="2"/>
                <a:endCxn id="46" idx="0"/>
              </p:cNvCxnSpPr>
              <p:nvPr/>
            </p:nvCxnSpPr>
            <p:spPr>
              <a:xfrm>
                <a:off x="2721255" y="3795275"/>
                <a:ext cx="4778" cy="353805"/>
              </a:xfrm>
              <a:prstGeom prst="straightConnector1">
                <a:avLst/>
              </a:prstGeom>
              <a:ln w="38100">
                <a:solidFill>
                  <a:srgbClr val="777777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Gruppieren 89"/>
            <p:cNvGrpSpPr/>
            <p:nvPr/>
          </p:nvGrpSpPr>
          <p:grpSpPr>
            <a:xfrm>
              <a:off x="251520" y="4396546"/>
              <a:ext cx="360791" cy="771254"/>
              <a:chOff x="268602" y="1748223"/>
              <a:chExt cx="360791" cy="771254"/>
            </a:xfrm>
          </p:grpSpPr>
          <p:sp>
            <p:nvSpPr>
              <p:cNvPr id="91" name="Abgerundetes Rechteck 90"/>
              <p:cNvSpPr/>
              <p:nvPr/>
            </p:nvSpPr>
            <p:spPr>
              <a:xfrm>
                <a:off x="268603" y="1828801"/>
                <a:ext cx="360790" cy="593766"/>
              </a:xfrm>
              <a:prstGeom prst="roundRect">
                <a:avLst/>
              </a:prstGeom>
              <a:solidFill>
                <a:srgbClr val="85B1F9"/>
              </a:solidFill>
              <a:ln w="952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en-US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2" name="Textfeld 91"/>
              <p:cNvSpPr txBox="1"/>
              <p:nvPr/>
            </p:nvSpPr>
            <p:spPr>
              <a:xfrm rot="-5400000">
                <a:off x="36864" y="1979961"/>
                <a:ext cx="77125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de-DE" sz="2000" b="1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new</a:t>
                </a:r>
                <a:endParaRPr lang="en-US" sz="2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96" name="Textfeld 95"/>
          <p:cNvSpPr txBox="1"/>
          <p:nvPr/>
        </p:nvSpPr>
        <p:spPr>
          <a:xfrm>
            <a:off x="5383379" y="3357572"/>
            <a:ext cx="255679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smtClean="0">
                <a:solidFill>
                  <a:srgbClr val="777777"/>
                </a:solidFill>
                <a:latin typeface="Arial" pitchFamily="34" charset="0"/>
                <a:cs typeface="Arial" pitchFamily="34" charset="0"/>
              </a:rPr>
              <a:t>no scalarization of equations</a:t>
            </a:r>
          </a:p>
        </p:txBody>
      </p:sp>
    </p:spTree>
    <p:extLst>
      <p:ext uri="{BB962C8B-B14F-4D97-AF65-F5344CB8AC3E}">
        <p14:creationId xmlns:p14="http://schemas.microsoft.com/office/powerpoint/2010/main" val="114395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41" grpId="0"/>
      <p:bldP spid="48" grpId="0"/>
      <p:bldP spid="9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Otter, Elmqvist: Transformation of Differential Algebraic Array Equations to Index One Form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Chart </a:t>
            </a:r>
            <a:fld id="{18C7CB6D-895A-4F21-B0E7-2185F6FE5534}" type="slidenum">
              <a:rPr lang="en-GB" noProof="0" smtClean="0"/>
              <a:pPr>
                <a:defRPr/>
              </a:pPr>
              <a:t>5</a:t>
            </a:fld>
            <a:endParaRPr lang="en-GB" noProof="0" dirty="0"/>
          </a:p>
        </p:txBody>
      </p:sp>
      <p:sp>
        <p:nvSpPr>
          <p:cNvPr id="7" name="Textfeld 6"/>
          <p:cNvSpPr txBox="1"/>
          <p:nvPr/>
        </p:nvSpPr>
        <p:spPr>
          <a:xfrm>
            <a:off x="1619672" y="2812072"/>
            <a:ext cx="5419562" cy="9848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3200" b="1" smtClean="0">
                <a:solidFill>
                  <a:srgbClr val="6699FF"/>
                </a:solidFill>
                <a:latin typeface="Arial" pitchFamily="34" charset="0"/>
                <a:cs typeface="Arial" pitchFamily="34" charset="0"/>
              </a:rPr>
              <a:t>Symbolic Transformation of</a:t>
            </a:r>
          </a:p>
          <a:p>
            <a:pPr algn="ctr"/>
            <a:r>
              <a:rPr lang="de-DE" sz="3200" b="1" smtClean="0">
                <a:solidFill>
                  <a:srgbClr val="6699FF"/>
                </a:solidFill>
                <a:latin typeface="Arial" pitchFamily="34" charset="0"/>
                <a:cs typeface="Arial" pitchFamily="34" charset="0"/>
              </a:rPr>
              <a:t>Array Equations</a:t>
            </a:r>
          </a:p>
        </p:txBody>
      </p:sp>
      <p:grpSp>
        <p:nvGrpSpPr>
          <p:cNvPr id="9" name="Gruppieren 8"/>
          <p:cNvGrpSpPr/>
          <p:nvPr/>
        </p:nvGrpSpPr>
        <p:grpSpPr>
          <a:xfrm>
            <a:off x="6350226" y="-1261370"/>
            <a:ext cx="2830286" cy="4865241"/>
            <a:chOff x="6316960" y="-1275569"/>
            <a:chExt cx="2830286" cy="4865241"/>
          </a:xfrm>
        </p:grpSpPr>
        <p:sp>
          <p:nvSpPr>
            <p:cNvPr id="10" name="Freihandform 9"/>
            <p:cNvSpPr/>
            <p:nvPr/>
          </p:nvSpPr>
          <p:spPr>
            <a:xfrm>
              <a:off x="6316960" y="-10886"/>
              <a:ext cx="2830286" cy="2819400"/>
            </a:xfrm>
            <a:custGeom>
              <a:avLst/>
              <a:gdLst>
                <a:gd name="connsiteX0" fmla="*/ 1262743 w 2830286"/>
                <a:gd name="connsiteY0" fmla="*/ 0 h 2819400"/>
                <a:gd name="connsiteX1" fmla="*/ 2830286 w 2830286"/>
                <a:gd name="connsiteY1" fmla="*/ 1556657 h 2819400"/>
                <a:gd name="connsiteX2" fmla="*/ 2819400 w 2830286"/>
                <a:gd name="connsiteY2" fmla="*/ 2819400 h 2819400"/>
                <a:gd name="connsiteX3" fmla="*/ 0 w 2830286"/>
                <a:gd name="connsiteY3" fmla="*/ 0 h 2819400"/>
                <a:gd name="connsiteX4" fmla="*/ 1262743 w 2830286"/>
                <a:gd name="connsiteY4" fmla="*/ 0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30286" h="2819400">
                  <a:moveTo>
                    <a:pt x="1262743" y="0"/>
                  </a:moveTo>
                  <a:lnTo>
                    <a:pt x="2830286" y="1556657"/>
                  </a:lnTo>
                  <a:cubicBezTo>
                    <a:pt x="2826657" y="1977571"/>
                    <a:pt x="2823029" y="2398486"/>
                    <a:pt x="2819400" y="2819400"/>
                  </a:cubicBezTo>
                  <a:lnTo>
                    <a:pt x="0" y="0"/>
                  </a:lnTo>
                  <a:lnTo>
                    <a:pt x="1262743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5B1F9">
                    <a:lumMod val="65000"/>
                    <a:alpha val="83000"/>
                  </a:srgbClr>
                </a:gs>
                <a:gs pos="61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Textfeld 10"/>
            <p:cNvSpPr txBox="1"/>
            <p:nvPr/>
          </p:nvSpPr>
          <p:spPr>
            <a:xfrm rot="2700000">
              <a:off x="5615977" y="910830"/>
              <a:ext cx="4865241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DE" sz="3200" b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new algorithm</a:t>
              </a:r>
              <a:endParaRPr lang="en-US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6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86000" y="404664"/>
            <a:ext cx="8172000" cy="738187"/>
          </a:xfrm>
        </p:spPr>
        <p:txBody>
          <a:bodyPr/>
          <a:lstStyle/>
          <a:p>
            <a:r>
              <a:rPr lang="de-DE" smtClean="0"/>
              <a:t>Example: </a:t>
            </a:r>
            <a:r>
              <a:rPr lang="de-DE"/>
              <a:t>Array equations of a sliding mass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Otter, Elmqvist: Transformation of Differential Algebraic Array Equations to Index One Form</a:t>
            </a:r>
            <a:endParaRPr lang="en-GB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Chart </a:t>
            </a:r>
            <a:fld id="{18C7CB6D-895A-4F21-B0E7-2185F6FE5534}" type="slidenum">
              <a:rPr lang="en-GB" noProof="0" smtClean="0"/>
              <a:pPr>
                <a:defRPr/>
              </a:pPr>
              <a:t>6</a:t>
            </a:fld>
            <a:endParaRPr lang="en-GB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1187624" y="2836093"/>
                <a:ext cx="1942775" cy="13849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𝐫</m:t>
                      </m:r>
                      <m:r>
                        <m:rPr>
                          <m:aln/>
                        </m:rPr>
                        <a:rPr lang="en-US" b="1">
                          <a:latin typeface="Cambria Math"/>
                        </a:rPr>
                        <m:t>=</m:t>
                      </m:r>
                      <m:r>
                        <a:rPr lang="en-US" b="1" i="1">
                          <a:latin typeface="Cambria Math"/>
                        </a:rPr>
                        <m:t>𝐧</m:t>
                      </m:r>
                      <m:r>
                        <a:rPr lang="en-US" i="1">
                          <a:latin typeface="Cambria Math"/>
                        </a:rPr>
                        <m:t>𝑠</m:t>
                      </m:r>
                    </m:oMath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𝐯</m:t>
                      </m:r>
                      <m:r>
                        <m:rPr>
                          <m:aln/>
                        </m:rPr>
                        <a:rPr lang="en-US" b="1" i="1">
                          <a:latin typeface="Cambria Math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b="1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/>
                            </a:rPr>
                            <m:t>𝐫</m:t>
                          </m:r>
                        </m:e>
                      </m:acc>
                    </m:oMath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𝑚</m:t>
                      </m:r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b="1" i="1">
                          <a:latin typeface="Cambria Math"/>
                        </a:rPr>
                        <m:t>𝐟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𝑚</m:t>
                      </m:r>
                      <m:r>
                        <a:rPr lang="en-US" b="1" i="1">
                          <a:latin typeface="Cambria Math"/>
                        </a:rPr>
                        <m:t>𝐠</m:t>
                      </m:r>
                      <m:r>
                        <a:rPr lang="en-US" b="1">
                          <a:latin typeface="Cambria Math"/>
                        </a:rPr>
                        <m:t>+</m:t>
                      </m:r>
                      <m:r>
                        <a:rPr lang="en-US" b="1" i="1">
                          <a:latin typeface="Cambria Math"/>
                        </a:rPr>
                        <m:t>𝐮</m:t>
                      </m:r>
                    </m:oMath>
                    <m:oMath xmlns:m="http://schemas.openxmlformats.org/officeDocument/2006/math">
                      <m:r>
                        <a:rPr lang="en-US" b="0" i="0">
                          <a:latin typeface="Cambria Math"/>
                        </a:rPr>
                        <m:t>0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b="1" i="1">
                          <a:latin typeface="Cambria Math"/>
                        </a:rPr>
                        <m:t>𝐧</m:t>
                      </m:r>
                      <m:r>
                        <a:rPr lang="en-US" b="1">
                          <a:latin typeface="Cambria Math"/>
                        </a:rPr>
                        <m:t>∙</m:t>
                      </m:r>
                      <m:r>
                        <a:rPr lang="en-US" b="1" i="1">
                          <a:latin typeface="Cambria Math"/>
                        </a:rPr>
                        <m:t>𝐟</m:t>
                      </m:r>
                    </m:oMath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𝐮</m:t>
                      </m:r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−(</m:t>
                      </m:r>
                      <m:r>
                        <a:rPr lang="en-US" i="1">
                          <a:latin typeface="Cambria Math"/>
                        </a:rPr>
                        <m:t>𝑐𝑠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𝑑</m:t>
                      </m:r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)</m:t>
                      </m:r>
                      <m:r>
                        <a:rPr lang="en-US" b="1" i="1">
                          <a:latin typeface="Cambria Math"/>
                        </a:rPr>
                        <m:t>𝐧</m:t>
                      </m:r>
                    </m:oMath>
                  </m:oMathPara>
                </a14:m>
                <a:endParaRPr lang="en-US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2836093"/>
                <a:ext cx="1942775" cy="1384995"/>
              </a:xfrm>
              <a:prstGeom prst="rect">
                <a:avLst/>
              </a:prstGeom>
              <a:blipFill rotWithShape="1">
                <a:blip r:embed="rId3"/>
                <a:stretch>
                  <a:fillRect l="-940" r="-1254" b="-6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feld 9"/>
          <p:cNvSpPr txBox="1"/>
          <p:nvPr/>
        </p:nvSpPr>
        <p:spPr>
          <a:xfrm>
            <a:off x="3645143" y="3200998"/>
            <a:ext cx="4690789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400" smtClean="0">
                <a:latin typeface="Arial" pitchFamily="34" charset="0"/>
                <a:cs typeface="Arial" pitchFamily="34" charset="0"/>
              </a:rPr>
              <a:t>Pantelides algorithm:</a:t>
            </a:r>
          </a:p>
          <a:p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Determine, how often every equation must be 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differentiated until the highest </a:t>
            </a:r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derivative 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variables can </a:t>
            </a:r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b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uniquely 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assigned to the highest derivative </a:t>
            </a:r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539552" y="1196752"/>
                <a:ext cx="248882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de-DE" smtClean="0">
                    <a:latin typeface="Arial" pitchFamily="34" charset="0"/>
                    <a:cs typeface="Arial" pitchFamily="34" charset="0"/>
                  </a:rPr>
                  <a:t>parameters: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𝑐</m:t>
                    </m:r>
                    <m:r>
                      <a:rPr lang="de-DE" b="0" i="1" smtClean="0">
                        <a:latin typeface="Cambria Math"/>
                      </a:rPr>
                      <m:t>,</m:t>
                    </m:r>
                    <m:r>
                      <a:rPr lang="de-DE" b="0" i="1" smtClean="0">
                        <a:latin typeface="Cambria Math"/>
                      </a:rPr>
                      <m:t>𝑑</m:t>
                    </m:r>
                    <m:r>
                      <a:rPr lang="de-DE" b="0" i="1" smtClean="0">
                        <a:latin typeface="Cambria Math"/>
                      </a:rPr>
                      <m:t>,</m:t>
                    </m:r>
                    <m:r>
                      <a:rPr lang="de-DE" b="0" i="1" smtClean="0">
                        <a:latin typeface="Cambria Math"/>
                      </a:rPr>
                      <m:t>𝑚</m:t>
                    </m:r>
                    <m:r>
                      <a:rPr lang="de-DE" b="0" i="1" smtClean="0">
                        <a:latin typeface="Cambria Math"/>
                      </a:rPr>
                      <m:t>,</m:t>
                    </m:r>
                    <m:r>
                      <a:rPr lang="en-US" b="1" i="1">
                        <a:latin typeface="Cambria Math"/>
                      </a:rPr>
                      <m:t>𝐧</m:t>
                    </m:r>
                    <m:r>
                      <a:rPr lang="de-DE" b="1" i="1" smtClean="0">
                        <a:latin typeface="Cambria Math"/>
                      </a:rPr>
                      <m:t>,</m:t>
                    </m:r>
                    <m:r>
                      <a:rPr lang="de-DE" b="1" i="0" smtClean="0">
                        <a:latin typeface="Cambria Math"/>
                      </a:rPr>
                      <m:t>𝐠</m:t>
                    </m:r>
                  </m:oMath>
                </a14:m>
                <a:endParaRPr lang="de-DE" b="1" smtClean="0">
                  <a:latin typeface="Arial" pitchFamily="34" charset="0"/>
                </a:endParaRPr>
              </a:p>
              <a:p>
                <a:r>
                  <a:rPr lang="de-DE" smtClean="0">
                    <a:latin typeface="Arial" pitchFamily="34" charset="0"/>
                    <a:cs typeface="Arial" pitchFamily="34" charset="0"/>
                  </a:rPr>
                  <a:t>unknowns: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𝑠</m:t>
                    </m:r>
                    <m:r>
                      <a:rPr lang="de-DE" b="1" i="1" smtClean="0">
                        <a:latin typeface="Cambria Math"/>
                      </a:rPr>
                      <m:t>,</m:t>
                    </m:r>
                    <m:r>
                      <a:rPr lang="en-US" b="1" i="1">
                        <a:latin typeface="Cambria Math"/>
                      </a:rPr>
                      <m:t>𝐫</m:t>
                    </m:r>
                    <m:r>
                      <a:rPr lang="de-DE" b="1" i="1" smtClean="0">
                        <a:latin typeface="Cambria Math"/>
                      </a:rPr>
                      <m:t>,</m:t>
                    </m:r>
                    <m:r>
                      <a:rPr lang="en-US" b="1" i="1">
                        <a:latin typeface="Cambria Math"/>
                      </a:rPr>
                      <m:t>𝐯</m:t>
                    </m:r>
                    <m:r>
                      <a:rPr lang="de-DE" b="1" i="1" smtClean="0">
                        <a:latin typeface="Cambria Math"/>
                      </a:rPr>
                      <m:t>,</m:t>
                    </m:r>
                    <m:r>
                      <a:rPr lang="en-US" b="1" i="1" smtClean="0">
                        <a:latin typeface="Cambria Math"/>
                      </a:rPr>
                      <m:t>𝐟</m:t>
                    </m:r>
                    <m:r>
                      <a:rPr lang="de-DE" b="1" i="1" smtClean="0">
                        <a:latin typeface="Cambria Math"/>
                      </a:rPr>
                      <m:t>,</m:t>
                    </m:r>
                    <m:r>
                      <a:rPr lang="en-US" b="1" i="1">
                        <a:latin typeface="Cambria Math"/>
                      </a:rPr>
                      <m:t>𝐮</m:t>
                    </m:r>
                  </m:oMath>
                </a14:m>
                <a:endParaRPr lang="en-US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196752"/>
                <a:ext cx="2488823" cy="553998"/>
              </a:xfrm>
              <a:prstGeom prst="rect">
                <a:avLst/>
              </a:prstGeom>
              <a:blipFill rotWithShape="1">
                <a:blip r:embed="rId4"/>
                <a:stretch>
                  <a:fillRect l="-5882" t="-13187" r="-2696" b="-25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feld 13"/>
          <p:cNvSpPr txBox="1"/>
          <p:nvPr/>
        </p:nvSpPr>
        <p:spPr>
          <a:xfrm>
            <a:off x="3666405" y="4448145"/>
            <a:ext cx="474495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t>Idea: Assign 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array variables to array </a:t>
            </a:r>
            <a:r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t>equations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" name="Gruppieren 4"/>
          <p:cNvGrpSpPr/>
          <p:nvPr/>
        </p:nvGrpSpPr>
        <p:grpSpPr>
          <a:xfrm>
            <a:off x="251520" y="3788229"/>
            <a:ext cx="8720398" cy="1945028"/>
            <a:chOff x="251520" y="3323081"/>
            <a:chExt cx="8720398" cy="19450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feld 17"/>
                <p:cNvSpPr txBox="1"/>
                <p:nvPr/>
              </p:nvSpPr>
              <p:spPr>
                <a:xfrm>
                  <a:off x="745307" y="4991110"/>
                  <a:ext cx="822661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de-DE" b="1" smtClean="0">
                      <a:solidFill>
                        <a:srgbClr val="3399FF"/>
                      </a:solidFill>
                      <a:latin typeface="Arial" pitchFamily="34" charset="0"/>
                      <a:cs typeface="Arial" pitchFamily="34" charset="0"/>
                    </a:rPr>
                    <a:t>Scalar equation </a:t>
                  </a:r>
                  <a:r>
                    <a:rPr lang="de-DE" smtClean="0">
                      <a:latin typeface="Arial" pitchFamily="34" charset="0"/>
                      <a:cs typeface="Arial" pitchFamily="34" charset="0"/>
                    </a:rPr>
                    <a:t>has </a:t>
                  </a:r>
                  <a:r>
                    <a:rPr lang="de-DE" b="1" smtClean="0">
                      <a:solidFill>
                        <a:srgbClr val="3399FF"/>
                      </a:solidFill>
                      <a:latin typeface="Arial" pitchFamily="34" charset="0"/>
                      <a:cs typeface="Arial" pitchFamily="34" charset="0"/>
                    </a:rPr>
                    <a:t>no scalar </a:t>
                  </a:r>
                  <a:r>
                    <a:rPr lang="de-DE" smtClean="0">
                      <a:latin typeface="Arial" pitchFamily="34" charset="0"/>
                      <a:cs typeface="Arial" pitchFamily="34" charset="0"/>
                    </a:rPr>
                    <a:t>unknown → array unknown </a:t>
                  </a:r>
                  <a14:m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𝐟</m:t>
                      </m:r>
                      <m:r>
                        <a:rPr lang="en-US" b="1" i="1">
                          <a:latin typeface="Cambria Math"/>
                        </a:rPr>
                        <m:t> </m:t>
                      </m:r>
                    </m:oMath>
                  </a14:m>
                  <a:r>
                    <a:rPr lang="de-DE" smtClean="0">
                      <a:latin typeface="Arial" pitchFamily="34" charset="0"/>
                      <a:cs typeface="Arial" pitchFamily="34" charset="0"/>
                    </a:rPr>
                    <a:t>must be scalarized</a:t>
                  </a:r>
                  <a:endParaRPr lang="en-US" dirty="0" smtClean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18" name="Textfeld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307" y="4991110"/>
                  <a:ext cx="8226611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1704" t="-28889" r="-889" b="-5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Freihandform 34"/>
            <p:cNvSpPr/>
            <p:nvPr/>
          </p:nvSpPr>
          <p:spPr>
            <a:xfrm>
              <a:off x="251520" y="3323081"/>
              <a:ext cx="1035170" cy="1805186"/>
            </a:xfrm>
            <a:custGeom>
              <a:avLst/>
              <a:gdLst>
                <a:gd name="connsiteX0" fmla="*/ 353683 w 1035170"/>
                <a:gd name="connsiteY0" fmla="*/ 2053087 h 2061713"/>
                <a:gd name="connsiteX1" fmla="*/ 17253 w 1035170"/>
                <a:gd name="connsiteY1" fmla="*/ 2061713 h 2061713"/>
                <a:gd name="connsiteX2" fmla="*/ 0 w 1035170"/>
                <a:gd name="connsiteY2" fmla="*/ 0 h 2061713"/>
                <a:gd name="connsiteX3" fmla="*/ 1035170 w 1035170"/>
                <a:gd name="connsiteY3" fmla="*/ 0 h 2061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35170" h="2061713">
                  <a:moveTo>
                    <a:pt x="353683" y="2053087"/>
                  </a:moveTo>
                  <a:lnTo>
                    <a:pt x="17253" y="2061713"/>
                  </a:lnTo>
                  <a:lnTo>
                    <a:pt x="0" y="0"/>
                  </a:lnTo>
                  <a:lnTo>
                    <a:pt x="1035170" y="0"/>
                  </a:lnTo>
                </a:path>
              </a:pathLst>
            </a:custGeom>
            <a:noFill/>
            <a:ln w="9525">
              <a:solidFill>
                <a:srgbClr val="FF0000"/>
              </a:solidFill>
              <a:prstDash val="solid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feld 35"/>
          <p:cNvSpPr txBox="1"/>
          <p:nvPr/>
        </p:nvSpPr>
        <p:spPr>
          <a:xfrm>
            <a:off x="3695948" y="5949280"/>
            <a:ext cx="238526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>
                <a:latin typeface="Arial" pitchFamily="34" charset="0"/>
                <a:cs typeface="Arial" pitchFamily="34" charset="0"/>
              </a:rPr>
              <a:t>→ </a:t>
            </a:r>
            <a:r>
              <a:rPr lang="de-DE" b="1" smtClean="0">
                <a:solidFill>
                  <a:srgbClr val="3399FF"/>
                </a:solidFill>
                <a:latin typeface="Arial" pitchFamily="34" charset="0"/>
                <a:cs typeface="Arial" pitchFamily="34" charset="0"/>
              </a:rPr>
              <a:t>Idea does not work</a:t>
            </a:r>
            <a:endParaRPr lang="en-US" b="1" dirty="0" smtClean="0">
              <a:solidFill>
                <a:srgbClr val="3399FF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" name="Gruppieren 3"/>
          <p:cNvGrpSpPr/>
          <p:nvPr/>
        </p:nvGrpSpPr>
        <p:grpSpPr>
          <a:xfrm>
            <a:off x="396814" y="3040083"/>
            <a:ext cx="8078110" cy="2261126"/>
            <a:chOff x="396814" y="2574935"/>
            <a:chExt cx="8078110" cy="22611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feld 16"/>
                <p:cNvSpPr txBox="1"/>
                <p:nvPr/>
              </p:nvSpPr>
              <p:spPr>
                <a:xfrm>
                  <a:off x="745307" y="4559062"/>
                  <a:ext cx="772961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de-DE" b="1" smtClean="0">
                      <a:solidFill>
                        <a:srgbClr val="3399FF"/>
                      </a:solidFill>
                      <a:latin typeface="Arial" pitchFamily="34" charset="0"/>
                      <a:cs typeface="Arial" pitchFamily="34" charset="0"/>
                    </a:rPr>
                    <a:t>No scalar equation </a:t>
                  </a:r>
                  <a:r>
                    <a:rPr lang="de-DE" smtClean="0">
                      <a:latin typeface="Arial" pitchFamily="34" charset="0"/>
                      <a:cs typeface="Arial" pitchFamily="34" charset="0"/>
                    </a:rPr>
                    <a:t>contains </a:t>
                  </a:r>
                  <a:r>
                    <a:rPr lang="de-DE" b="1" smtClean="0">
                      <a:solidFill>
                        <a:srgbClr val="3399FF"/>
                      </a:solidFill>
                      <a:latin typeface="Arial" pitchFamily="34" charset="0"/>
                      <a:cs typeface="Arial" pitchFamily="34" charset="0"/>
                    </a:rPr>
                    <a:t>scalar</a:t>
                  </a:r>
                  <a:r>
                    <a:rPr lang="de-DE" smtClean="0">
                      <a:latin typeface="Arial" pitchFamily="34" charset="0"/>
                      <a:cs typeface="Arial" pitchFamily="34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𝑠</m:t>
                      </m:r>
                    </m:oMath>
                  </a14:m>
                  <a:r>
                    <a:rPr lang="de-DE" smtClean="0">
                      <a:latin typeface="Arial" pitchFamily="34" charset="0"/>
                      <a:cs typeface="Arial" pitchFamily="34" charset="0"/>
                    </a:rPr>
                    <a:t> → array equation must be scalarized </a:t>
                  </a:r>
                  <a:endParaRPr lang="en-US" dirty="0" smtClean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17" name="Textfeld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307" y="4559062"/>
                  <a:ext cx="7729617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1814" t="-28889" r="-1577" b="-5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Freihandform 37"/>
            <p:cNvSpPr/>
            <p:nvPr/>
          </p:nvSpPr>
          <p:spPr>
            <a:xfrm>
              <a:off x="396814" y="2574935"/>
              <a:ext cx="854015" cy="2126460"/>
            </a:xfrm>
            <a:custGeom>
              <a:avLst/>
              <a:gdLst>
                <a:gd name="connsiteX0" fmla="*/ 232913 w 845388"/>
                <a:gd name="connsiteY0" fmla="*/ 2415396 h 2424022"/>
                <a:gd name="connsiteX1" fmla="*/ 0 w 845388"/>
                <a:gd name="connsiteY1" fmla="*/ 2424022 h 2424022"/>
                <a:gd name="connsiteX2" fmla="*/ 0 w 845388"/>
                <a:gd name="connsiteY2" fmla="*/ 8626 h 2424022"/>
                <a:gd name="connsiteX3" fmla="*/ 845388 w 845388"/>
                <a:gd name="connsiteY3" fmla="*/ 0 h 2424022"/>
                <a:gd name="connsiteX0" fmla="*/ 241540 w 854015"/>
                <a:gd name="connsiteY0" fmla="*/ 2415397 h 2424023"/>
                <a:gd name="connsiteX1" fmla="*/ 8627 w 854015"/>
                <a:gd name="connsiteY1" fmla="*/ 2424023 h 2424023"/>
                <a:gd name="connsiteX2" fmla="*/ 0 w 854015"/>
                <a:gd name="connsiteY2" fmla="*/ 0 h 2424023"/>
                <a:gd name="connsiteX3" fmla="*/ 854015 w 854015"/>
                <a:gd name="connsiteY3" fmla="*/ 1 h 2424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4015" h="2424023">
                  <a:moveTo>
                    <a:pt x="241540" y="2415397"/>
                  </a:moveTo>
                  <a:lnTo>
                    <a:pt x="8627" y="2424023"/>
                  </a:lnTo>
                  <a:cubicBezTo>
                    <a:pt x="5751" y="1616015"/>
                    <a:pt x="2876" y="808008"/>
                    <a:pt x="0" y="0"/>
                  </a:cubicBezTo>
                  <a:lnTo>
                    <a:pt x="854015" y="1"/>
                  </a:lnTo>
                </a:path>
              </a:pathLst>
            </a:custGeom>
            <a:noFill/>
            <a:ln w="9525">
              <a:solidFill>
                <a:srgbClr val="3399FF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399FF"/>
                </a:solidFill>
              </a:endParaRPr>
            </a:p>
          </p:txBody>
        </p:sp>
        <p:cxnSp>
          <p:nvCxnSpPr>
            <p:cNvPr id="40" name="Gerade Verbindung 39"/>
            <p:cNvCxnSpPr/>
            <p:nvPr/>
          </p:nvCxnSpPr>
          <p:spPr>
            <a:xfrm>
              <a:off x="396814" y="3602877"/>
              <a:ext cx="889876" cy="0"/>
            </a:xfrm>
            <a:prstGeom prst="line">
              <a:avLst/>
            </a:prstGeom>
            <a:ln>
              <a:solidFill>
                <a:srgbClr val="3399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016" y="910969"/>
            <a:ext cx="1615080" cy="1938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405" y="1138738"/>
            <a:ext cx="2678659" cy="175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Gerade Verbindung mit Pfeil 7"/>
          <p:cNvCxnSpPr/>
          <p:nvPr/>
        </p:nvCxnSpPr>
        <p:spPr>
          <a:xfrm>
            <a:off x="7236296" y="2072723"/>
            <a:ext cx="576064" cy="7162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hteck 11"/>
              <p:cNvSpPr/>
              <p:nvPr/>
            </p:nvSpPr>
            <p:spPr>
              <a:xfrm>
                <a:off x="7100104" y="2317373"/>
                <a:ext cx="3481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𝐫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2" name="Rechteck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0104" y="2317373"/>
                <a:ext cx="348172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hteck 12"/>
              <p:cNvSpPr/>
              <p:nvPr/>
            </p:nvSpPr>
            <p:spPr>
              <a:xfrm>
                <a:off x="7668344" y="2012590"/>
                <a:ext cx="3497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3" name="Rechteck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344" y="2012590"/>
                <a:ext cx="349711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Gerade Verbindung mit Pfeil 23"/>
          <p:cNvCxnSpPr/>
          <p:nvPr/>
        </p:nvCxnSpPr>
        <p:spPr>
          <a:xfrm>
            <a:off x="8075064" y="2723487"/>
            <a:ext cx="261414" cy="2928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15"/>
              <p:cNvSpPr/>
              <p:nvPr/>
            </p:nvSpPr>
            <p:spPr>
              <a:xfrm>
                <a:off x="8268158" y="2831666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𝐧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6" name="Rechteck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158" y="2831666"/>
                <a:ext cx="380232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060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Otter, Elmqvist: Transformation of Differential Algebraic Array Equations to Index One Form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Chart </a:t>
            </a:r>
            <a:fld id="{18C7CB6D-895A-4F21-B0E7-2185F6FE5534}" type="slidenum">
              <a:rPr lang="en-GB" noProof="0" smtClean="0"/>
              <a:pPr>
                <a:defRPr/>
              </a:pPr>
              <a:t>7</a:t>
            </a:fld>
            <a:endParaRPr lang="en-GB" noProof="0" dirty="0"/>
          </a:p>
        </p:txBody>
      </p:sp>
      <p:sp>
        <p:nvSpPr>
          <p:cNvPr id="9" name="Textfeld 8"/>
          <p:cNvSpPr txBox="1"/>
          <p:nvPr/>
        </p:nvSpPr>
        <p:spPr>
          <a:xfrm>
            <a:off x="454223" y="476672"/>
            <a:ext cx="735813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600">
                <a:latin typeface="Arial" pitchFamily="34" charset="0"/>
                <a:cs typeface="Arial" pitchFamily="34" charset="0"/>
              </a:rPr>
              <a:t>1. (Conceptually) scalarize </a:t>
            </a:r>
            <a:r>
              <a:rPr lang="de-DE" sz="1600" smtClean="0">
                <a:latin typeface="Arial" pitchFamily="34" charset="0"/>
                <a:cs typeface="Arial" pitchFamily="34" charset="0"/>
              </a:rPr>
              <a:t>using </a:t>
            </a:r>
            <a:r>
              <a:rPr lang="de-DE" sz="1600" b="1">
                <a:solidFill>
                  <a:srgbClr val="3399FF"/>
                </a:solidFill>
                <a:latin typeface="Arial" pitchFamily="34" charset="0"/>
                <a:cs typeface="Arial" pitchFamily="34" charset="0"/>
              </a:rPr>
              <a:t>incidence of original array </a:t>
            </a:r>
            <a:r>
              <a:rPr lang="de-DE" sz="1600" b="1" smtClean="0">
                <a:solidFill>
                  <a:srgbClr val="3399FF"/>
                </a:solidFill>
                <a:latin typeface="Arial" pitchFamily="34" charset="0"/>
                <a:cs typeface="Arial" pitchFamily="34" charset="0"/>
              </a:rPr>
              <a:t>equations</a:t>
            </a:r>
            <a:endParaRPr lang="de-DE" sz="1600" b="1">
              <a:solidFill>
                <a:srgbClr val="3399FF"/>
              </a:solidFill>
              <a:latin typeface="Arial" pitchFamily="34" charset="0"/>
              <a:cs typeface="Arial" pitchFamily="34" charset="0"/>
            </a:endParaRPr>
          </a:p>
          <a:p>
            <a:r>
              <a:rPr lang="de-DE" sz="1600">
                <a:latin typeface="Arial" pitchFamily="34" charset="0"/>
                <a:cs typeface="Arial" pitchFamily="34" charset="0"/>
              </a:rPr>
              <a:t>2. Apply </a:t>
            </a:r>
            <a:r>
              <a:rPr lang="de-DE" sz="1600" b="1" smtClean="0">
                <a:solidFill>
                  <a:srgbClr val="3399FF"/>
                </a:solidFill>
                <a:latin typeface="Arial" pitchFamily="34" charset="0"/>
                <a:cs typeface="Arial" pitchFamily="34" charset="0"/>
              </a:rPr>
              <a:t>Pantelides</a:t>
            </a:r>
            <a:endParaRPr lang="de-DE" sz="1600" b="1">
              <a:solidFill>
                <a:srgbClr val="3399FF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1" name="Gruppieren 20"/>
          <p:cNvGrpSpPr/>
          <p:nvPr/>
        </p:nvGrpSpPr>
        <p:grpSpPr>
          <a:xfrm>
            <a:off x="2753077" y="764704"/>
            <a:ext cx="3619123" cy="467339"/>
            <a:chOff x="1540058" y="2456444"/>
            <a:chExt cx="3619123" cy="467339"/>
          </a:xfrm>
        </p:grpSpPr>
        <p:sp>
          <p:nvSpPr>
            <p:cNvPr id="15" name="Textfeld 14"/>
            <p:cNvSpPr txBox="1"/>
            <p:nvPr/>
          </p:nvSpPr>
          <p:spPr>
            <a:xfrm>
              <a:off x="1540058" y="2492896"/>
              <a:ext cx="1591782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de-DE" sz="1400" i="1" smtClean="0">
                  <a:latin typeface="Arial" pitchFamily="34" charset="0"/>
                  <a:cs typeface="Arial" pitchFamily="34" charset="0"/>
                </a:rPr>
                <a:t>scalarized, highest</a:t>
              </a:r>
              <a:br>
                <a:rPr lang="de-DE" sz="1400" i="1" smtClean="0">
                  <a:latin typeface="Arial" pitchFamily="34" charset="0"/>
                  <a:cs typeface="Arial" pitchFamily="34" charset="0"/>
                </a:rPr>
              </a:br>
              <a:r>
                <a:rPr lang="de-DE" sz="1400" i="1" smtClean="0">
                  <a:latin typeface="Arial" pitchFamily="34" charset="0"/>
                  <a:cs typeface="Arial" pitchFamily="34" charset="0"/>
                </a:rPr>
                <a:t>derivative equations</a:t>
              </a:r>
              <a:endParaRPr lang="en-US" sz="1400" i="1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3403937" y="2456444"/>
              <a:ext cx="875241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de-DE" sz="1400" i="1" smtClean="0">
                  <a:latin typeface="Arial" pitchFamily="34" charset="0"/>
                  <a:cs typeface="Arial" pitchFamily="34" charset="0"/>
                </a:rPr>
                <a:t>unknowns</a:t>
              </a:r>
              <a:br>
                <a:rPr lang="de-DE" sz="1400" i="1" smtClean="0">
                  <a:latin typeface="Arial" pitchFamily="34" charset="0"/>
                  <a:cs typeface="Arial" pitchFamily="34" charset="0"/>
                </a:rPr>
              </a:br>
              <a:r>
                <a:rPr lang="de-DE" sz="1400" i="1" smtClean="0">
                  <a:latin typeface="Arial" pitchFamily="34" charset="0"/>
                  <a:cs typeface="Arial" pitchFamily="34" charset="0"/>
                </a:rPr>
                <a:t>(incidence)</a:t>
              </a:r>
              <a:endParaRPr lang="en-US" sz="1400" i="1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4340452" y="2460292"/>
              <a:ext cx="818729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DE" sz="1400" i="1" smtClean="0">
                  <a:latin typeface="Arial" pitchFamily="34" charset="0"/>
                  <a:cs typeface="Arial" pitchFamily="34" charset="0"/>
                </a:rPr>
                <a:t>assigned </a:t>
              </a:r>
            </a:p>
            <a:p>
              <a:pPr algn="ctr"/>
              <a:r>
                <a:rPr lang="de-DE" sz="1400" i="1" smtClean="0">
                  <a:latin typeface="Arial" pitchFamily="34" charset="0"/>
                  <a:cs typeface="Arial" pitchFamily="34" charset="0"/>
                </a:rPr>
                <a:t>variables</a:t>
              </a:r>
              <a:endParaRPr lang="en-US" sz="1400" i="1" dirty="0" smtClean="0">
                <a:latin typeface="Arial" pitchFamily="34" charset="0"/>
                <a:cs typeface="Arial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Tabelle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448160"/>
                  </p:ext>
                </p:extLst>
              </p:nvPr>
            </p:nvGraphicFramePr>
            <p:xfrm>
              <a:off x="2485901" y="3334161"/>
              <a:ext cx="3374825" cy="100838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2366714"/>
                    <a:gridCol w="1008111"/>
                  </a:tblGrid>
                  <a:tr h="565785">
                    <a:tc>
                      <a:txBody>
                        <a:bodyPr/>
                        <a:lstStyle/>
                        <a:p>
                          <a:pPr algn="just"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/>
                                        <a:ea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sz="16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/>
                                  </a:rPr>
                                  <m:t>=−(</m:t>
                                </m:r>
                                <m:r>
                                  <a:rPr lang="de-DE" sz="16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/>
                                  </a:rPr>
                                  <m:t>𝑐𝑠</m:t>
                                </m:r>
                                <m:r>
                                  <a:rPr lang="de-DE" sz="16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/>
                                  </a:rPr>
                                  <m:t>+</m:t>
                                </m:r>
                                <m:r>
                                  <a:rPr lang="de-DE" sz="16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/>
                                  </a:rPr>
                                  <m:t>𝑑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sz="1600" i="1">
                                        <a:effectLst/>
                                        <a:latin typeface="Cambria Math"/>
                                        <a:ea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/>
                                      </a:rPr>
                                      <m:t>𝑠</m:t>
                                    </m:r>
                                  </m:e>
                                </m:acc>
                                <m:r>
                                  <a:rPr lang="de-DE" sz="16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/>
                                  </a:rPr>
                                  <m:t>) 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/>
                                        <a:ea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endParaRPr>
                        </a:p>
                        <a:p>
                          <a:pPr algn="just"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/>
                                        <a:ea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sz="16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/>
                                  </a:rPr>
                                  <m:t>=−(</m:t>
                                </m:r>
                                <m:r>
                                  <a:rPr lang="de-DE" sz="16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/>
                                  </a:rPr>
                                  <m:t>𝑐𝑠</m:t>
                                </m:r>
                                <m:r>
                                  <a:rPr lang="de-DE" sz="16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/>
                                  </a:rPr>
                                  <m:t>+</m:t>
                                </m:r>
                                <m:r>
                                  <a:rPr lang="de-DE" sz="16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/>
                                  </a:rPr>
                                  <m:t>𝑑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sz="1600" i="1">
                                        <a:effectLst/>
                                        <a:latin typeface="Cambria Math"/>
                                        <a:ea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/>
                                      </a:rPr>
                                      <m:t>𝑠</m:t>
                                    </m:r>
                                  </m:e>
                                </m:acc>
                                <m:r>
                                  <a:rPr lang="de-DE" sz="16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/>
                                  </a:rPr>
                                  <m:t>) 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/>
                                        <a:ea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endParaRPr>
                        </a:p>
                        <a:p>
                          <a:pPr algn="just"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/>
                                        <a:ea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de-DE" sz="16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/>
                                  </a:rPr>
                                  <m:t>=−(</m:t>
                                </m:r>
                                <m:r>
                                  <a:rPr lang="de-DE" sz="16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/>
                                  </a:rPr>
                                  <m:t>𝑐𝑠</m:t>
                                </m:r>
                                <m:r>
                                  <a:rPr lang="de-DE" sz="16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/>
                                  </a:rPr>
                                  <m:t>+</m:t>
                                </m:r>
                                <m:r>
                                  <a:rPr lang="de-DE" sz="16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/>
                                  </a:rPr>
                                  <m:t>𝑑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sz="1600" i="1">
                                        <a:effectLst/>
                                        <a:latin typeface="Cambria Math"/>
                                        <a:ea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/>
                                      </a:rPr>
                                      <m:t>𝑠</m:t>
                                    </m:r>
                                  </m:e>
                                </m:acc>
                                <m:r>
                                  <a:rPr lang="de-DE" sz="16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/>
                                  </a:rPr>
                                  <m:t>) 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/>
                                        <a:ea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endParaRPr>
                        </a:p>
                      </a:txBody>
                      <a:tcPr marL="36195" marR="36195" marT="0" marB="381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effectLst/>
                                        <a:latin typeface="Cambria Math"/>
                                        <a:ea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sz="16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/>
                                        <a:ea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sz="16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/>
                                        <a:ea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endParaRPr>
                        </a:p>
                      </a:txBody>
                      <a:tcPr marL="36195" marR="36195" marT="0" marB="3810" anchor="ctr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effectLst/>
                                    <a:latin typeface="Cambria Math"/>
                                    <a:ea typeface="Cambria Math" panose="02040503050406030204" pitchFamily="18" charset="0"/>
                                    <a:cs typeface="Times New Roman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6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endParaRPr>
                        </a:p>
                      </a:txBody>
                      <a:tcPr marL="36195" marR="36195" marT="0" marB="381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14605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Cambria Math" panose="02040503050406030204" pitchFamily="18" charset="0"/>
                                    <a:cs typeface="+mn-cs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6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endParaRPr>
                        </a:p>
                      </a:txBody>
                      <a:tcPr marL="36195" marR="36195" marT="0" marB="3810" anchor="ctr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Tabelle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448160"/>
                  </p:ext>
                </p:extLst>
              </p:nvPr>
            </p:nvGraphicFramePr>
            <p:xfrm>
              <a:off x="2485901" y="3334161"/>
              <a:ext cx="3374825" cy="100838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2366714"/>
                    <a:gridCol w="1008111"/>
                  </a:tblGrid>
                  <a:tr h="73533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195" marR="36195" marT="0" marB="381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258" t="-833" r="-42784" b="-3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195" marR="36195" marT="0" marB="3810" anchor="ctr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235758" t="-833" r="-606" b="-38333"/>
                          </a:stretch>
                        </a:blipFill>
                      </a:tcPr>
                    </a:tc>
                  </a:tr>
                  <a:tr h="2730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195" marR="36195" marT="0" marB="381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258" t="-268889" r="-42784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195" marR="36195" marT="0" marB="3810" anchor="ctr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235758" t="-268889" r="-606" b="-222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2" name="Textfeld 21"/>
          <p:cNvSpPr txBox="1"/>
          <p:nvPr/>
        </p:nvSpPr>
        <p:spPr>
          <a:xfrm>
            <a:off x="4790157" y="3074135"/>
            <a:ext cx="112548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600" i="1" smtClean="0">
                <a:latin typeface="Arial" pitchFamily="34" charset="0"/>
                <a:cs typeface="Arial" pitchFamily="34" charset="0"/>
              </a:rPr>
              <a:t>unknowns</a:t>
            </a:r>
            <a:endParaRPr lang="en-US" sz="1600" i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3061965" y="3068960"/>
            <a:ext cx="112548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600" i="1" smtClean="0">
                <a:latin typeface="Arial" pitchFamily="34" charset="0"/>
                <a:cs typeface="Arial" pitchFamily="34" charset="0"/>
              </a:rPr>
              <a:t>BLT block</a:t>
            </a:r>
            <a:endParaRPr lang="en-US" sz="1600" i="1" dirty="0" smtClean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" name="Tabelle 2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27526222"/>
                  </p:ext>
                </p:extLst>
              </p:nvPr>
            </p:nvGraphicFramePr>
            <p:xfrm>
              <a:off x="2429934" y="4810655"/>
              <a:ext cx="3062263" cy="146304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2184029"/>
                    <a:gridCol w="878234"/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1" smtClean="0">
                              <a:effectLst/>
                              <a:latin typeface="Arial" panose="020B0604020202020204" pitchFamily="34" charset="0"/>
                              <a:ea typeface="Times New Roman"/>
                              <a:cs typeface="Arial" panose="020B0604020202020204" pitchFamily="34" charset="0"/>
                            </a:rPr>
                            <a:t>BLT block</a:t>
                          </a:r>
                          <a:endParaRPr lang="en-US" sz="1600">
                            <a:effectLst/>
                            <a:latin typeface="Arial" panose="020B0604020202020204" pitchFamily="34" charset="0"/>
                            <a:ea typeface="Times New Roman"/>
                            <a:cs typeface="Arial" panose="020B0604020202020204" pitchFamily="34" charset="0"/>
                          </a:endParaRPr>
                        </a:p>
                      </a:txBody>
                      <a:tcPr marL="36195" marR="36195" marT="0" marB="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1">
                              <a:effectLst/>
                              <a:latin typeface="Arial" panose="020B0604020202020204" pitchFamily="34" charset="0"/>
                              <a:ea typeface="Times New Roman"/>
                              <a:cs typeface="Arial" panose="020B0604020202020204" pitchFamily="34" charset="0"/>
                            </a:rPr>
                            <a:t>solve for</a:t>
                          </a:r>
                          <a:endParaRPr lang="en-US" sz="1600">
                            <a:effectLst/>
                            <a:latin typeface="Arial" panose="020B0604020202020204" pitchFamily="34" charset="0"/>
                            <a:ea typeface="Times New Roman"/>
                            <a:cs typeface="Arial" panose="020B0604020202020204" pitchFamily="34" charset="0"/>
                          </a:endParaRPr>
                        </a:p>
                      </a:txBody>
                      <a:tcPr marL="36195" marR="36195" marT="0" marB="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1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𝐮</m:t>
                                </m:r>
                                <m:r>
                                  <a:rPr lang="de-DE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=−(</m:t>
                                </m:r>
                                <m:r>
                                  <a:rPr lang="de-DE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𝑐𝑠</m:t>
                                </m:r>
                                <m:r>
                                  <a:rPr lang="de-DE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+</m:t>
                                </m:r>
                                <m:r>
                                  <a:rPr lang="de-DE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𝑑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𝑠</m:t>
                                    </m:r>
                                  </m:e>
                                </m:acc>
                                <m:r>
                                  <a:rPr lang="de-DE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)</m:t>
                                </m:r>
                                <m:r>
                                  <a:rPr lang="de-DE" sz="1600" b="1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𝐧</m:t>
                                </m:r>
                              </m:oMath>
                            </m:oMathPara>
                          </a14:m>
                          <a:endParaRPr lang="en-US" sz="16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36195" marR="36195" marT="0" marB="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1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𝐮</m:t>
                                </m:r>
                              </m:oMath>
                            </m:oMathPara>
                          </a14:m>
                          <a:endParaRPr lang="en-US" sz="16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36195" marR="36195" marT="0" marB="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̈"/>
                                    <m:ctrlPr>
                                      <a:rPr lang="en-US" sz="1600" b="1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sz="1600" b="1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𝐫</m:t>
                                    </m:r>
                                  </m:e>
                                </m:acc>
                                <m:r>
                                  <m:rPr>
                                    <m:aln/>
                                  </m:rPr>
                                  <a:rPr lang="de-DE" sz="1600" b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=</m:t>
                                </m:r>
                                <m:r>
                                  <a:rPr lang="de-DE" sz="1600" b="1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𝐧</m:t>
                                </m:r>
                                <m:acc>
                                  <m:accPr>
                                    <m:chr m:val="̈"/>
                                    <m:ctrlPr>
                                      <a:rPr lang="en-US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𝑠</m:t>
                                    </m:r>
                                  </m:e>
                                </m:acc>
                              </m:oMath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sz="1600" b="1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sz="1600" b="1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𝐯</m:t>
                                    </m:r>
                                  </m:e>
                                </m:acc>
                                <m:r>
                                  <m:rPr>
                                    <m:aln/>
                                  </m:rPr>
                                  <a:rPr lang="de-DE" sz="1600" b="1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=</m:t>
                                </m:r>
                                <m:acc>
                                  <m:accPr>
                                    <m:chr m:val="̈"/>
                                    <m:ctrlPr>
                                      <a:rPr lang="en-US" sz="1600" b="1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sz="1600" b="1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𝐫</m:t>
                                    </m:r>
                                  </m:e>
                                </m:acc>
                              </m:oMath>
                              <m:oMath xmlns:m="http://schemas.openxmlformats.org/officeDocument/2006/math">
                                <m:r>
                                  <a:rPr lang="de-DE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𝑚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sz="1600" b="1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𝐯</m:t>
                                    </m:r>
                                  </m:e>
                                </m:acc>
                                <m:r>
                                  <m:rPr>
                                    <m:aln/>
                                  </m:rPr>
                                  <a:rPr lang="de-DE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=</m:t>
                                </m:r>
                                <m:r>
                                  <a:rPr lang="de-DE" sz="1600" b="1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𝐟</m:t>
                                </m:r>
                                <m:r>
                                  <a:rPr lang="de-DE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+</m:t>
                                </m:r>
                                <m:r>
                                  <a:rPr lang="de-DE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𝑚</m:t>
                                </m:r>
                                <m:r>
                                  <a:rPr lang="de-DE" sz="1600" b="1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𝐠</m:t>
                                </m:r>
                                <m:r>
                                  <a:rPr lang="de-DE" sz="1600" b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+</m:t>
                                </m:r>
                                <m:r>
                                  <a:rPr lang="de-DE" sz="1600" b="1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𝐮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de-DE" sz="1600" b="0" i="0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0</m:t>
                                </m:r>
                                <m:r>
                                  <a:rPr lang="de-DE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=</m:t>
                                </m:r>
                                <m:r>
                                  <a:rPr lang="de-DE" sz="1600" b="1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𝐧</m:t>
                                </m:r>
                                <m:r>
                                  <a:rPr lang="de-DE" sz="1600" b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∙</m:t>
                                </m:r>
                                <m:r>
                                  <a:rPr lang="de-DE" sz="1600" b="1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𝐟</m:t>
                                </m:r>
                              </m:oMath>
                            </m:oMathPara>
                          </a14:m>
                          <a:endParaRPr lang="en-US" sz="16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36195" marR="36195" marT="0" marB="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14605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̈"/>
                                    <m:ctrlPr>
                                      <a:rPr lang="en-US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𝑠</m:t>
                                    </m:r>
                                  </m:e>
                                </m:acc>
                                <m:r>
                                  <a:rPr lang="de-DE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,</m:t>
                                </m:r>
                                <m:acc>
                                  <m:accPr>
                                    <m:chr m:val="̈"/>
                                    <m:ctrlPr>
                                      <a:rPr lang="en-US" sz="1600" b="1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sz="1600" b="1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𝐫</m:t>
                                    </m:r>
                                  </m:e>
                                </m:acc>
                                <m:r>
                                  <a:rPr lang="de-DE" sz="1600" b="1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,</m:t>
                                </m:r>
                                <m:r>
                                  <a:rPr lang="de-DE" sz="1600" b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 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sz="1600" b="1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sz="1600" b="1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𝐯</m:t>
                                    </m:r>
                                  </m:e>
                                </m:acc>
                                <m:r>
                                  <a:rPr lang="de-DE" sz="1600" b="1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,</m:t>
                                </m:r>
                                <m:r>
                                  <a:rPr lang="de-DE" sz="1600" b="1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𝐟</m:t>
                                </m:r>
                              </m:oMath>
                            </m:oMathPara>
                          </a14:m>
                          <a:endParaRPr lang="en-US" sz="16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36195" marR="36195" marT="0" marB="0" anchor="ctr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9" name="Tabelle 2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27526222"/>
                  </p:ext>
                </p:extLst>
              </p:nvPr>
            </p:nvGraphicFramePr>
            <p:xfrm>
              <a:off x="2429934" y="4810655"/>
              <a:ext cx="3062263" cy="146304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2184029"/>
                    <a:gridCol w="878234"/>
                  </a:tblGrid>
                  <a:tr h="24384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1" smtClean="0">
                              <a:effectLst/>
                              <a:latin typeface="Arial" panose="020B0604020202020204" pitchFamily="34" charset="0"/>
                              <a:ea typeface="Times New Roman"/>
                              <a:cs typeface="Arial" panose="020B0604020202020204" pitchFamily="34" charset="0"/>
                            </a:rPr>
                            <a:t>BLT block</a:t>
                          </a:r>
                          <a:endParaRPr lang="en-US" sz="1600">
                            <a:effectLst/>
                            <a:latin typeface="Arial" panose="020B0604020202020204" pitchFamily="34" charset="0"/>
                            <a:ea typeface="Times New Roman"/>
                            <a:cs typeface="Arial" panose="020B0604020202020204" pitchFamily="34" charset="0"/>
                          </a:endParaRPr>
                        </a:p>
                      </a:txBody>
                      <a:tcPr marL="36195" marR="36195" marT="0" marB="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1">
                              <a:effectLst/>
                              <a:latin typeface="Arial" panose="020B0604020202020204" pitchFamily="34" charset="0"/>
                              <a:ea typeface="Times New Roman"/>
                              <a:cs typeface="Arial" panose="020B0604020202020204" pitchFamily="34" charset="0"/>
                            </a:rPr>
                            <a:t>solve for</a:t>
                          </a:r>
                          <a:endParaRPr lang="en-US" sz="1600">
                            <a:effectLst/>
                            <a:latin typeface="Arial" panose="020B0604020202020204" pitchFamily="34" charset="0"/>
                            <a:ea typeface="Times New Roman"/>
                            <a:cs typeface="Arial" panose="020B0604020202020204" pitchFamily="34" charset="0"/>
                          </a:endParaRPr>
                        </a:p>
                      </a:txBody>
                      <a:tcPr marL="36195" marR="36195" marT="0" marB="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195" marR="36195" marT="0" marB="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279" t="-125000" r="-40223" b="-4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195" marR="36195" marT="0" marB="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249306" t="-125000" b="-410000"/>
                          </a:stretch>
                        </a:blipFill>
                      </a:tcPr>
                    </a:tc>
                  </a:tr>
                  <a:tr h="975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195" marR="36195" marT="0" marB="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279" t="-56250" r="-40223" b="-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195" marR="36195" marT="0" marB="0" anchor="ctr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249306" t="-56250" b="-25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4" name="Textfeld 23"/>
          <p:cNvSpPr txBox="1"/>
          <p:nvPr/>
        </p:nvSpPr>
        <p:spPr>
          <a:xfrm>
            <a:off x="517425" y="4528873"/>
            <a:ext cx="3925755" cy="26827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lvl="0">
              <a:lnSpc>
                <a:spcPct val="120000"/>
              </a:lnSpc>
            </a:pPr>
            <a:r>
              <a:rPr lang="de-DE" sz="160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de-DE" sz="16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. (Conceptually) transform </a:t>
            </a:r>
            <a:r>
              <a:rPr lang="de-DE" sz="1600" b="1">
                <a:solidFill>
                  <a:srgbClr val="3399FF"/>
                </a:solidFill>
                <a:latin typeface="Arial" pitchFamily="34" charset="0"/>
                <a:cs typeface="Arial" pitchFamily="34" charset="0"/>
              </a:rPr>
              <a:t>back to </a:t>
            </a:r>
            <a:r>
              <a:rPr lang="de-DE" sz="1600" b="1" smtClean="0">
                <a:solidFill>
                  <a:srgbClr val="3399FF"/>
                </a:solidFill>
                <a:latin typeface="Arial" pitchFamily="34" charset="0"/>
                <a:cs typeface="Arial" pitchFamily="34" charset="0"/>
              </a:rPr>
              <a:t>arrays</a:t>
            </a:r>
            <a:endParaRPr lang="de-DE" sz="1600" b="1">
              <a:solidFill>
                <a:srgbClr val="3399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476240" y="2564904"/>
            <a:ext cx="6154698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lvl="0"/>
            <a:r>
              <a:rPr lang="de-DE" sz="16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3. </a:t>
            </a:r>
            <a:r>
              <a:rPr lang="de-DE" sz="1600" b="1">
                <a:solidFill>
                  <a:srgbClr val="3399FF"/>
                </a:solidFill>
                <a:latin typeface="Arial" pitchFamily="34" charset="0"/>
                <a:cs typeface="Arial" pitchFamily="34" charset="0"/>
              </a:rPr>
              <a:t>Sort</a:t>
            </a:r>
            <a:r>
              <a:rPr lang="de-DE" sz="16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highest derivative equations (</a:t>
            </a:r>
            <a:r>
              <a:rPr lang="de-DE" sz="1600" b="1">
                <a:solidFill>
                  <a:srgbClr val="3399FF"/>
                </a:solidFill>
                <a:latin typeface="Arial" pitchFamily="34" charset="0"/>
                <a:cs typeface="Arial" pitchFamily="34" charset="0"/>
              </a:rPr>
              <a:t>BLT</a:t>
            </a:r>
            <a:r>
              <a:rPr lang="de-DE" sz="16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) </a:t>
            </a:r>
            <a:br>
              <a:rPr lang="de-DE" sz="16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</a:br>
            <a:r>
              <a:rPr lang="de-DE" sz="16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de-DE" sz="1600">
                <a:latin typeface="Arial" pitchFamily="34" charset="0"/>
                <a:cs typeface="Arial" pitchFamily="34" charset="0"/>
              </a:rPr>
              <a:t>→ </a:t>
            </a:r>
            <a:r>
              <a:rPr lang="de-DE" sz="1600" b="1">
                <a:solidFill>
                  <a:srgbClr val="3399FF"/>
                </a:solidFill>
                <a:latin typeface="Arial" pitchFamily="34" charset="0"/>
                <a:cs typeface="Arial" pitchFamily="34" charset="0"/>
              </a:rPr>
              <a:t>array elements </a:t>
            </a:r>
            <a:r>
              <a:rPr lang="de-DE" sz="1600">
                <a:latin typeface="Arial" pitchFamily="34" charset="0"/>
                <a:cs typeface="Arial" pitchFamily="34" charset="0"/>
              </a:rPr>
              <a:t>are in the same algebraic loop (= </a:t>
            </a:r>
            <a:r>
              <a:rPr lang="de-DE" sz="1600" b="1">
                <a:solidFill>
                  <a:srgbClr val="3399FF"/>
                </a:solidFill>
                <a:latin typeface="Arial" pitchFamily="34" charset="0"/>
                <a:cs typeface="Arial" pitchFamily="34" charset="0"/>
              </a:rPr>
              <a:t>BLT block</a:t>
            </a:r>
            <a:r>
              <a:rPr lang="de-DE" sz="1600" smtClean="0">
                <a:latin typeface="Arial" pitchFamily="34" charset="0"/>
                <a:cs typeface="Arial" pitchFamily="34" charset="0"/>
              </a:rPr>
              <a:t>)</a:t>
            </a:r>
            <a:endParaRPr lang="de-DE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4993596" y="6401081"/>
            <a:ext cx="3838551" cy="26827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lvl="0">
              <a:lnSpc>
                <a:spcPct val="120000"/>
              </a:lnSpc>
            </a:pPr>
            <a:r>
              <a:rPr lang="de-DE" sz="16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5. Analytically differentiate array </a:t>
            </a:r>
            <a:r>
              <a:rPr lang="de-DE" sz="160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equations</a:t>
            </a: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Tabelle 3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7969040"/>
                  </p:ext>
                </p:extLst>
              </p:nvPr>
            </p:nvGraphicFramePr>
            <p:xfrm>
              <a:off x="2512941" y="1232043"/>
              <a:ext cx="3499219" cy="1152128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2096747"/>
                    <a:gridCol w="991823"/>
                    <a:gridCol w="410649"/>
                  </a:tblGrid>
                  <a:tr h="288032">
                    <a:tc>
                      <a:txBody>
                        <a:bodyPr/>
                        <a:lstStyle/>
                        <a:p>
                          <a:pPr algn="just"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6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36195" marR="36195" marT="0" marB="381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6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36195" marR="36195" marT="0" marB="3810" anchor="ctr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146050"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6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36195" marR="36195" marT="0" marB="381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88032">
                    <a:tc>
                      <a:txBody>
                        <a:bodyPr/>
                        <a:lstStyle/>
                        <a:p>
                          <a:pPr algn="just"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de-DE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=−(</m:t>
                                </m:r>
                                <m:r>
                                  <a:rPr lang="de-DE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𝑐𝑠</m:t>
                                </m:r>
                                <m:r>
                                  <a:rPr lang="de-DE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+</m:t>
                                </m:r>
                                <m:r>
                                  <a:rPr lang="de-DE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𝑑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𝑠</m:t>
                                    </m:r>
                                  </m:e>
                                </m:acc>
                                <m:r>
                                  <a:rPr lang="de-DE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) 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de-DE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36195" marR="36195" marT="0" marB="381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de-DE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de-DE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de-DE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36195" marR="36195" marT="0" marB="3810" anchor="ctr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146050"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de-DE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36195" marR="36195" marT="0" marB="381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88032">
                    <a:tc>
                      <a:txBody>
                        <a:bodyPr/>
                        <a:lstStyle/>
                        <a:p>
                          <a:pPr algn="just"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de-DE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=−(</m:t>
                                </m:r>
                                <m:r>
                                  <a:rPr lang="de-DE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𝑐𝑠</m:t>
                                </m:r>
                                <m:r>
                                  <a:rPr lang="de-DE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+</m:t>
                                </m:r>
                                <m:r>
                                  <a:rPr lang="de-DE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𝑑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𝑠</m:t>
                                    </m:r>
                                  </m:e>
                                </m:acc>
                                <m:r>
                                  <a:rPr lang="de-DE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) 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de-DE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36195" marR="36195" marT="0" marB="381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de-DE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de-DE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de-DE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36195" marR="36195" marT="0" marB="381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146050"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de-DE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36195" marR="36195" marT="0" marB="381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88032">
                    <a:tc>
                      <a:txBody>
                        <a:bodyPr/>
                        <a:lstStyle/>
                        <a:p>
                          <a:pPr algn="just"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de-DE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de-DE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=−(</m:t>
                                </m:r>
                                <m:r>
                                  <a:rPr lang="de-DE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𝑐𝑠</m:t>
                                </m:r>
                                <m:r>
                                  <a:rPr lang="de-DE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+</m:t>
                                </m:r>
                                <m:r>
                                  <a:rPr lang="de-DE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𝑑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𝑠</m:t>
                                    </m:r>
                                  </m:e>
                                </m:acc>
                                <m:r>
                                  <a:rPr lang="de-DE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) 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de-DE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36195" marR="36195" marT="0" marB="381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de-DE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de-DE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de-DE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36195" marR="36195" marT="0" marB="381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146050"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de-DE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36195" marR="36195" marT="0" marB="381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Tabelle 3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7969040"/>
                  </p:ext>
                </p:extLst>
              </p:nvPr>
            </p:nvGraphicFramePr>
            <p:xfrm>
              <a:off x="2512941" y="1232043"/>
              <a:ext cx="3499219" cy="1152128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2096747"/>
                    <a:gridCol w="991823"/>
                    <a:gridCol w="410649"/>
                  </a:tblGrid>
                  <a:tr h="2880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195" marR="36195" marT="0" marB="381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5"/>
                          <a:stretch>
                            <a:fillRect r="-67151" b="-31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195" marR="36195" marT="0" marB="3810" anchor="ctr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5"/>
                          <a:stretch>
                            <a:fillRect l="-211043" r="-41718" b="-31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195" marR="36195" marT="0" marB="381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5"/>
                          <a:stretch>
                            <a:fillRect l="-756716" r="-1493" b="-317021"/>
                          </a:stretch>
                        </a:blipFill>
                      </a:tcPr>
                    </a:tc>
                  </a:tr>
                  <a:tr h="2880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195" marR="36195" marT="0" marB="381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5"/>
                          <a:stretch>
                            <a:fillRect t="-97917" r="-67151" b="-2104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195" marR="36195" marT="0" marB="3810" anchor="ctr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5"/>
                          <a:stretch>
                            <a:fillRect l="-211043" t="-97917" r="-41718" b="-2104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195" marR="36195" marT="0" marB="381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5"/>
                          <a:stretch>
                            <a:fillRect l="-756716" t="-97917" r="-1493" b="-210417"/>
                          </a:stretch>
                        </a:blipFill>
                      </a:tcPr>
                    </a:tc>
                  </a:tr>
                  <a:tr h="2880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195" marR="36195" marT="0" marB="381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5"/>
                          <a:stretch>
                            <a:fillRect t="-202128" r="-67151" b="-1148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195" marR="36195" marT="0" marB="381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5"/>
                          <a:stretch>
                            <a:fillRect l="-211043" t="-202128" r="-41718" b="-1148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195" marR="36195" marT="0" marB="381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5"/>
                          <a:stretch>
                            <a:fillRect l="-756716" t="-202128" r="-1493" b="-114894"/>
                          </a:stretch>
                        </a:blipFill>
                      </a:tcPr>
                    </a:tc>
                  </a:tr>
                  <a:tr h="2880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195" marR="36195" marT="0" marB="381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5"/>
                          <a:stretch>
                            <a:fillRect t="-302128" r="-67151" b="-148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195" marR="36195" marT="0" marB="381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5"/>
                          <a:stretch>
                            <a:fillRect l="-211043" t="-302128" r="-41718" b="-148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195" marR="36195" marT="0" marB="381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5"/>
                          <a:stretch>
                            <a:fillRect l="-756716" t="-302128" r="-1493" b="-1489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46558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6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Otter, Elmqvist: Transformation of Differential Algebraic Array Equations to Index One Form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Chart </a:t>
            </a:r>
            <a:fld id="{18C7CB6D-895A-4F21-B0E7-2185F6FE5534}" type="slidenum">
              <a:rPr lang="en-GB" noProof="0" smtClean="0"/>
              <a:pPr>
                <a:defRPr/>
              </a:pPr>
              <a:t>8</a:t>
            </a:fld>
            <a:endParaRPr lang="en-GB" noProof="0" dirty="0"/>
          </a:p>
        </p:txBody>
      </p:sp>
      <p:sp>
        <p:nvSpPr>
          <p:cNvPr id="7" name="Textfeld 6"/>
          <p:cNvSpPr txBox="1"/>
          <p:nvPr/>
        </p:nvSpPr>
        <p:spPr>
          <a:xfrm>
            <a:off x="1667619" y="2732147"/>
            <a:ext cx="5580054" cy="9848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3200" b="1" smtClean="0">
                <a:solidFill>
                  <a:srgbClr val="6699FF"/>
                </a:solidFill>
                <a:latin typeface="Arial" pitchFamily="34" charset="0"/>
                <a:cs typeface="Arial" pitchFamily="34" charset="0"/>
              </a:rPr>
              <a:t>Transformation</a:t>
            </a:r>
          </a:p>
          <a:p>
            <a:pPr algn="ctr"/>
            <a:r>
              <a:rPr lang="de-DE" sz="3200" b="1" smtClean="0">
                <a:solidFill>
                  <a:srgbClr val="6699FF"/>
                </a:solidFill>
                <a:latin typeface="Arial" pitchFamily="34" charset="0"/>
                <a:cs typeface="Arial" pitchFamily="34" charset="0"/>
              </a:rPr>
              <a:t>to Special Index 1 DAE Form</a:t>
            </a:r>
          </a:p>
        </p:txBody>
      </p:sp>
      <p:sp>
        <p:nvSpPr>
          <p:cNvPr id="8" name="AutoShape 2" descr="Image result for n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4" descr="Image result for new"/>
          <p:cNvSpPr>
            <a:spLocks noChangeAspect="1" noChangeArrowheads="1"/>
          </p:cNvSpPr>
          <p:nvPr/>
        </p:nvSpPr>
        <p:spPr bwMode="auto">
          <a:xfrm>
            <a:off x="155575" y="-1706563"/>
            <a:ext cx="3562350" cy="3562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feld 11"/>
          <p:cNvSpPr txBox="1"/>
          <p:nvPr/>
        </p:nvSpPr>
        <p:spPr>
          <a:xfrm rot="2707752">
            <a:off x="7202560" y="602588"/>
            <a:ext cx="1935737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66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de-DE" sz="66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ew</a:t>
            </a:r>
            <a:endParaRPr lang="en-US" sz="66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8" name="Gruppieren 17"/>
          <p:cNvGrpSpPr/>
          <p:nvPr/>
        </p:nvGrpSpPr>
        <p:grpSpPr>
          <a:xfrm>
            <a:off x="6350226" y="-1261370"/>
            <a:ext cx="2830286" cy="4865241"/>
            <a:chOff x="6316960" y="-1275569"/>
            <a:chExt cx="2830286" cy="4865241"/>
          </a:xfrm>
        </p:grpSpPr>
        <p:sp>
          <p:nvSpPr>
            <p:cNvPr id="19" name="Freihandform 18"/>
            <p:cNvSpPr/>
            <p:nvPr/>
          </p:nvSpPr>
          <p:spPr>
            <a:xfrm>
              <a:off x="6316960" y="-10886"/>
              <a:ext cx="2830286" cy="2819400"/>
            </a:xfrm>
            <a:custGeom>
              <a:avLst/>
              <a:gdLst>
                <a:gd name="connsiteX0" fmla="*/ 1262743 w 2830286"/>
                <a:gd name="connsiteY0" fmla="*/ 0 h 2819400"/>
                <a:gd name="connsiteX1" fmla="*/ 2830286 w 2830286"/>
                <a:gd name="connsiteY1" fmla="*/ 1556657 h 2819400"/>
                <a:gd name="connsiteX2" fmla="*/ 2819400 w 2830286"/>
                <a:gd name="connsiteY2" fmla="*/ 2819400 h 2819400"/>
                <a:gd name="connsiteX3" fmla="*/ 0 w 2830286"/>
                <a:gd name="connsiteY3" fmla="*/ 0 h 2819400"/>
                <a:gd name="connsiteX4" fmla="*/ 1262743 w 2830286"/>
                <a:gd name="connsiteY4" fmla="*/ 0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30286" h="2819400">
                  <a:moveTo>
                    <a:pt x="1262743" y="0"/>
                  </a:moveTo>
                  <a:lnTo>
                    <a:pt x="2830286" y="1556657"/>
                  </a:lnTo>
                  <a:cubicBezTo>
                    <a:pt x="2826657" y="1977571"/>
                    <a:pt x="2823029" y="2398486"/>
                    <a:pt x="2819400" y="2819400"/>
                  </a:cubicBezTo>
                  <a:lnTo>
                    <a:pt x="0" y="0"/>
                  </a:lnTo>
                  <a:lnTo>
                    <a:pt x="1262743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5B1F9">
                    <a:lumMod val="65000"/>
                    <a:alpha val="83000"/>
                  </a:srgbClr>
                </a:gs>
                <a:gs pos="61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Textfeld 19"/>
            <p:cNvSpPr txBox="1"/>
            <p:nvPr/>
          </p:nvSpPr>
          <p:spPr>
            <a:xfrm rot="2700000">
              <a:off x="5615977" y="910830"/>
              <a:ext cx="4865241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DE" sz="3200" b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new algorithm</a:t>
              </a:r>
              <a:endParaRPr lang="en-US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041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86000" y="476672"/>
            <a:ext cx="8172000" cy="738187"/>
          </a:xfrm>
        </p:spPr>
        <p:txBody>
          <a:bodyPr/>
          <a:lstStyle/>
          <a:p>
            <a:r>
              <a:rPr lang="de-DE" smtClean="0"/>
              <a:t>Example: Multi-Body Systems</a:t>
            </a:r>
            <a:endParaRPr lang="en-US" sz="180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Otter, Elmqvist: Transformation of Differential Algebraic Array Equations to Index One Form</a:t>
            </a:r>
            <a:endParaRPr lang="en-GB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Chart </a:t>
            </a:r>
            <a:fld id="{18C7CB6D-895A-4F21-B0E7-2185F6FE5534}" type="slidenum">
              <a:rPr lang="en-GB" noProof="0" smtClean="0"/>
              <a:pPr>
                <a:defRPr/>
              </a:pPr>
              <a:t>9</a:t>
            </a:fld>
            <a:endParaRPr lang="en-GB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hteck 5"/>
              <p:cNvSpPr/>
              <p:nvPr/>
            </p:nvSpPr>
            <p:spPr>
              <a:xfrm>
                <a:off x="323528" y="1171002"/>
                <a:ext cx="3726160" cy="94756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1" i="0">
                              <a:latin typeface="Cambria Math"/>
                            </a:rPr>
                            <m:t>𝐪</m:t>
                          </m:r>
                        </m:e>
                      </m:acc>
                      <m:r>
                        <m:rPr>
                          <m:aln/>
                        </m:rPr>
                        <a:rPr lang="en-US">
                          <a:latin typeface="Cambria Math"/>
                        </a:rPr>
                        <m:t>=</m:t>
                      </m:r>
                      <m:r>
                        <a:rPr lang="en-US" b="1" i="0">
                          <a:latin typeface="Cambria Math"/>
                        </a:rPr>
                        <m:t>𝐯</m:t>
                      </m:r>
                    </m:oMath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𝐌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0">
                              <a:latin typeface="Cambria Math"/>
                            </a:rPr>
                            <m:t>𝐪</m:t>
                          </m:r>
                          <m:r>
                            <a:rPr lang="en-US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1" i="0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a:rPr lang="en-US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0">
                              <a:latin typeface="Cambria Math"/>
                            </a:rPr>
                            <m:t>𝐆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</a:rPr>
                            <m:t>𝒒</m:t>
                          </m:r>
                          <m:r>
                            <a:rPr lang="en-US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1" i="1">
                          <a:latin typeface="Cambria Math"/>
                        </a:rPr>
                        <m:t>𝝀</m:t>
                      </m:r>
                      <m:r>
                        <m:rPr>
                          <m:aln/>
                        </m:rPr>
                        <a:rPr lang="en-US">
                          <a:latin typeface="Cambria Math"/>
                        </a:rPr>
                        <m:t>=</m:t>
                      </m:r>
                      <m:r>
                        <a:rPr lang="en-US" b="1" i="0">
                          <a:latin typeface="Cambria Math"/>
                        </a:rPr>
                        <m:t>𝐡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</a:rPr>
                            <m:t>𝒒</m:t>
                          </m:r>
                          <m:r>
                            <a:rPr lang="en-US">
                              <a:latin typeface="Cambria Math"/>
                            </a:rPr>
                            <m:t>, </m:t>
                          </m:r>
                          <m:r>
                            <a:rPr lang="en-US" b="1" i="1">
                              <a:latin typeface="Cambria Math"/>
                            </a:rPr>
                            <m:t>𝒗</m:t>
                          </m:r>
                          <m:r>
                            <a:rPr lang="en-US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𝟎</m:t>
                      </m:r>
                      <m:r>
                        <m:rPr>
                          <m:aln/>
                        </m:rPr>
                        <a:rPr lang="en-US">
                          <a:latin typeface="Cambria Math"/>
                        </a:rPr>
                        <m:t>=</m:t>
                      </m:r>
                      <m:r>
                        <a:rPr lang="en-US" b="1" i="0">
                          <a:latin typeface="Cambria Math"/>
                        </a:rPr>
                        <m:t>𝐠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</a:rPr>
                            <m:t>𝒒</m:t>
                          </m:r>
                          <m:r>
                            <a:rPr lang="en-US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" name="Rechteck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171002"/>
                <a:ext cx="3726160" cy="94756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hteck 6"/>
              <p:cNvSpPr/>
              <p:nvPr/>
            </p:nvSpPr>
            <p:spPr>
              <a:xfrm>
                <a:off x="232582" y="2073199"/>
                <a:ext cx="1627497" cy="4746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/>
                        </a:rPr>
                        <m:t>𝐆</m:t>
                      </m:r>
                      <m:r>
                        <a:rPr lang="en-US" sz="12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/>
                            </a:rPr>
                            <m:t>𝜕</m:t>
                          </m:r>
                          <m:r>
                            <a:rPr lang="en-US" sz="1200" b="1" i="0">
                              <a:latin typeface="Cambria Math"/>
                            </a:rPr>
                            <m:t>𝐠</m:t>
                          </m:r>
                        </m:num>
                        <m:den>
                          <m:r>
                            <a:rPr lang="en-US" sz="1200" i="1">
                              <a:latin typeface="Cambria Math"/>
                            </a:rPr>
                            <m:t>𝜕</m:t>
                          </m:r>
                          <m:r>
                            <a:rPr lang="en-US" sz="1200" b="1" i="0">
                              <a:latin typeface="Cambria Math"/>
                            </a:rPr>
                            <m:t>𝐪</m:t>
                          </m:r>
                        </m:den>
                      </m:f>
                      <m:r>
                        <a:rPr lang="de-DE" sz="1200" b="0" i="0" smtClean="0">
                          <a:latin typeface="Cambria Math"/>
                        </a:rPr>
                        <m:t>,</m:t>
                      </m:r>
                      <m:r>
                        <a:rPr lang="en-US" sz="1200">
                          <a:latin typeface="Cambria Math"/>
                        </a:rPr>
                        <m:t> </m:t>
                      </m:r>
                      <m:r>
                        <a:rPr lang="en-US" sz="1200" b="1" i="1">
                          <a:latin typeface="Cambria Math"/>
                        </a:rPr>
                        <m:t>𝐌</m:t>
                      </m:r>
                      <m:r>
                        <a:rPr lang="en-US" sz="1200" b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1200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200" b="1" i="1">
                              <a:latin typeface="Cambria Math"/>
                            </a:rPr>
                            <m:t>𝐌</m:t>
                          </m:r>
                        </m:e>
                        <m:sup>
                          <m:r>
                            <a:rPr lang="en-US" sz="1200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sz="1200" b="1" i="1">
                          <a:latin typeface="Cambria Math"/>
                        </a:rPr>
                        <m:t>&gt;</m:t>
                      </m:r>
                      <m:r>
                        <a:rPr lang="en-US" sz="1200" b="1" i="1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sz="1200"/>
              </a:p>
            </p:txBody>
          </p:sp>
        </mc:Choice>
        <mc:Fallback xmlns="">
          <p:sp>
            <p:nvSpPr>
              <p:cNvPr id="7" name="Rechteck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82" y="2073199"/>
                <a:ext cx="1627497" cy="47461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uppieren 4"/>
          <p:cNvGrpSpPr/>
          <p:nvPr/>
        </p:nvGrpSpPr>
        <p:grpSpPr>
          <a:xfrm>
            <a:off x="223725" y="2118569"/>
            <a:ext cx="3916227" cy="3084882"/>
            <a:chOff x="223725" y="2576366"/>
            <a:chExt cx="3916227" cy="30848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hteck 7"/>
                <p:cNvSpPr/>
                <p:nvPr/>
              </p:nvSpPr>
              <p:spPr>
                <a:xfrm>
                  <a:off x="251520" y="3413447"/>
                  <a:ext cx="3888432" cy="1815753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1" i="0">
                                <a:latin typeface="Cambria Math"/>
                              </a:rPr>
                              <m:t>𝐪</m:t>
                            </m:r>
                          </m:e>
                        </m:acc>
                        <m:r>
                          <m:rPr>
                            <m:aln/>
                          </m:rPr>
                          <a:rPr lang="en-US">
                            <a:latin typeface="Cambria Math"/>
                          </a:rPr>
                          <m:t>=</m:t>
                        </m:r>
                        <m:r>
                          <a:rPr lang="en-US" b="1" i="0">
                            <a:latin typeface="Cambria Math"/>
                          </a:rPr>
                          <m:t>𝐯</m:t>
                        </m:r>
                      </m:oMath>
                      <m:oMath xmlns:m="http://schemas.openxmlformats.org/officeDocument/2006/math">
                        <m:r>
                          <a:rPr lang="en-US" b="1" i="1">
                            <a:latin typeface="Cambria Math"/>
                          </a:rPr>
                          <m:t>𝐌</m:t>
                        </m:r>
                        <m:acc>
                          <m:accPr>
                            <m:chr m:val="̇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1" i="0">
                                <a:latin typeface="Cambria Math"/>
                              </a:rPr>
                              <m:t>𝐯</m:t>
                            </m:r>
                          </m:e>
                        </m:acc>
                        <m:r>
                          <a:rPr lang="en-US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/>
                              </a:rPr>
                              <m:t>𝐆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b="1" i="0">
                            <a:latin typeface="Cambria Math"/>
                          </a:rPr>
                          <m:t>𝛌</m:t>
                        </m:r>
                        <m:r>
                          <m:rPr>
                            <m:aln/>
                          </m:rPr>
                          <a:rPr lang="en-US">
                            <a:latin typeface="Cambria Math"/>
                          </a:rPr>
                          <m:t>=</m:t>
                        </m:r>
                        <m:r>
                          <a:rPr lang="en-US" b="1" i="0">
                            <a:latin typeface="Cambria Math"/>
                          </a:rPr>
                          <m:t>𝐡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0">
                                <a:latin typeface="Cambria Math"/>
                              </a:rPr>
                              <m:t>𝐪</m:t>
                            </m:r>
                            <m:r>
                              <a:rPr lang="en-US">
                                <a:latin typeface="Cambria Math"/>
                              </a:rPr>
                              <m:t>, </m:t>
                            </m:r>
                            <m:r>
                              <a:rPr lang="en-US" b="1" i="0">
                                <a:latin typeface="Cambria Math"/>
                              </a:rPr>
                              <m:t>𝐯</m:t>
                            </m:r>
                            <m:r>
                              <a:rPr lang="en-US"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oMath>
                      <m:oMath xmlns:m="http://schemas.openxmlformats.org/officeDocument/2006/math">
                        <m:r>
                          <a:rPr lang="en-US" b="1" i="1">
                            <a:latin typeface="Cambria Math"/>
                          </a:rPr>
                          <m:t>𝟎</m:t>
                        </m:r>
                        <m:r>
                          <m:rPr>
                            <m:aln/>
                          </m:rPr>
                          <a:rPr lang="en-US">
                            <a:latin typeface="Cambria Math"/>
                          </a:rPr>
                          <m:t>=</m:t>
                        </m:r>
                        <m:r>
                          <a:rPr lang="en-US" b="1" i="0">
                            <a:latin typeface="Cambria Math"/>
                          </a:rPr>
                          <m:t>𝐠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0">
                                <a:latin typeface="Cambria Math"/>
                              </a:rPr>
                              <m:t>𝐪</m:t>
                            </m:r>
                            <m:r>
                              <a:rPr lang="en-US"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oMath>
                      <m:oMath xmlns:m="http://schemas.openxmlformats.org/officeDocument/2006/math">
                        <m:r>
                          <a:rPr lang="en-US" b="1" i="1">
                            <a:latin typeface="Cambria Math"/>
                          </a:rPr>
                          <m:t>𝟎</m:t>
                        </m:r>
                        <m:r>
                          <m:rPr>
                            <m:aln/>
                          </m:rPr>
                          <a:rPr lang="en-US">
                            <a:latin typeface="Cambria Math"/>
                          </a:rPr>
                          <m:t>=</m:t>
                        </m:r>
                        <m:acc>
                          <m:accPr>
                            <m:chr m:val="̇"/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1" i="0">
                                <a:latin typeface="Cambria Math"/>
                              </a:rPr>
                              <m:t>𝐠</m:t>
                            </m:r>
                          </m:e>
                        </m:acc>
                        <m:r>
                          <a:rPr lang="de-DE" b="1" i="1" smtClean="0">
                            <a:latin typeface="Cambria Math"/>
                          </a:rPr>
                          <m:t>=</m:t>
                        </m:r>
                        <m:r>
                          <a:rPr lang="en-US" b="1" i="1">
                            <a:latin typeface="Cambria Math"/>
                          </a:rPr>
                          <m:t>𝐆</m:t>
                        </m:r>
                        <m:r>
                          <a:rPr lang="en-US">
                            <a:latin typeface="Cambria Math"/>
                          </a:rPr>
                          <m:t> </m:t>
                        </m:r>
                        <m:acc>
                          <m:accPr>
                            <m:chr m:val="̇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1" i="0">
                                <a:latin typeface="Cambria Math"/>
                              </a:rPr>
                              <m:t>𝐪</m:t>
                            </m:r>
                          </m:e>
                        </m:acc>
                        <m:r>
                          <a:rPr lang="en-US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0">
                                <a:latin typeface="Cambria Math"/>
                              </a:rPr>
                              <m:t>𝐠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latin typeface="Cambria Math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0">
                                <a:latin typeface="Cambria Math"/>
                              </a:rPr>
                              <m:t>𝐪</m:t>
                            </m:r>
                            <m:r>
                              <a:rPr lang="en-US"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oMath>
                      <m:oMath xmlns:m="http://schemas.openxmlformats.org/officeDocument/2006/math">
                        <m:r>
                          <a:rPr lang="en-US" b="1" i="1">
                            <a:latin typeface="Cambria Math"/>
                          </a:rPr>
                          <m:t>𝟎</m:t>
                        </m:r>
                        <m:r>
                          <m:rPr>
                            <m:aln/>
                          </m:rPr>
                          <a:rPr lang="en-US">
                            <a:latin typeface="Cambria Math"/>
                          </a:rPr>
                          <m:t>=</m:t>
                        </m:r>
                        <m:acc>
                          <m:accPr>
                            <m:chr m:val="̈"/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1" i="0">
                                <a:latin typeface="Cambria Math"/>
                              </a:rPr>
                              <m:t>𝐠</m:t>
                            </m:r>
                          </m:e>
                        </m:acc>
                        <m:r>
                          <a:rPr lang="de-DE" b="1" i="1">
                            <a:latin typeface="Cambria Math"/>
                          </a:rPr>
                          <m:t>=</m:t>
                        </m:r>
                        <m:r>
                          <a:rPr lang="en-US" b="1" i="1">
                            <a:latin typeface="Cambria Math"/>
                          </a:rPr>
                          <m:t>𝐆</m:t>
                        </m:r>
                        <m:r>
                          <a:rPr lang="en-US">
                            <a:latin typeface="Cambria Math"/>
                          </a:rPr>
                          <m:t> </m:t>
                        </m:r>
                        <m:acc>
                          <m:accPr>
                            <m:chr m:val="̈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1" i="0">
                                <a:latin typeface="Cambria Math"/>
                              </a:rPr>
                              <m:t>𝐪</m:t>
                            </m:r>
                          </m:e>
                        </m:acc>
                        <m:r>
                          <a:rPr lang="en-US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0">
                                <a:latin typeface="Cambria Math"/>
                              </a:rPr>
                              <m:t>𝐠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latin typeface="Cambria Math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0">
                                <a:latin typeface="Cambria Math"/>
                              </a:rPr>
                              <m:t>𝐪</m:t>
                            </m:r>
                            <m:r>
                              <a:rPr lang="en-US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̇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1" i="0">
                                    <a:latin typeface="Cambria Math"/>
                                  </a:rPr>
                                  <m:t>𝐪</m:t>
                                </m:r>
                              </m:e>
                            </m:acc>
                            <m:r>
                              <a:rPr lang="en-US"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oMath>
                      <m:oMath xmlns:m="http://schemas.openxmlformats.org/officeDocument/2006/math">
                        <m:acc>
                          <m:accPr>
                            <m:chr m:val="̈"/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1" i="0">
                                <a:latin typeface="Cambria Math"/>
                              </a:rPr>
                              <m:t>𝐪</m:t>
                            </m:r>
                          </m:e>
                        </m:acc>
                        <m:r>
                          <m:rPr>
                            <m:aln/>
                          </m:rPr>
                          <a:rPr lang="en-US">
                            <a:latin typeface="Cambria Math"/>
                          </a:rPr>
                          <m:t>=</m:t>
                        </m:r>
                        <m:r>
                          <a:rPr lang="en-US">
                            <a:latin typeface="Cambria Math"/>
                          </a:rPr>
                          <m:t> </m:t>
                        </m:r>
                        <m:acc>
                          <m:accPr>
                            <m:chr m:val="̇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1" i="0">
                                <a:latin typeface="Cambria Math"/>
                              </a:rPr>
                              <m:t>𝐯</m:t>
                            </m:r>
                          </m:e>
                        </m:acc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8" name="Rechteck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520" y="3413447"/>
                  <a:ext cx="3888432" cy="1815753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Gerade Verbindung mit Pfeil 12"/>
            <p:cNvCxnSpPr>
              <a:stCxn id="6" idx="2"/>
              <a:endCxn id="8" idx="0"/>
            </p:cNvCxnSpPr>
            <p:nvPr/>
          </p:nvCxnSpPr>
          <p:spPr>
            <a:xfrm>
              <a:off x="2186608" y="2576366"/>
              <a:ext cx="9128" cy="837081"/>
            </a:xfrm>
            <a:prstGeom prst="straightConnector1">
              <a:avLst/>
            </a:prstGeom>
            <a:ln w="19050">
              <a:solidFill>
                <a:srgbClr val="3399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hteck 13"/>
                <p:cNvSpPr/>
                <p:nvPr/>
              </p:nvSpPr>
              <p:spPr>
                <a:xfrm>
                  <a:off x="223725" y="5217793"/>
                  <a:ext cx="2019847" cy="4434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200" b="1" i="0">
                                <a:latin typeface="Cambria Math"/>
                              </a:rPr>
                              <m:t>𝐠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2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200">
                                    <a:latin typeface="Cambria Math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m:rPr>
                            <m:aln/>
                          </m:rPr>
                          <a:rPr lang="en-US" sz="120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12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200">
                                <a:latin typeface="Cambria Math"/>
                              </a:rPr>
                              <m:t>𝜕</m:t>
                            </m:r>
                            <m:r>
                              <a:rPr lang="en-US" sz="1200" b="1" i="1">
                                <a:latin typeface="Cambria Math"/>
                              </a:rPr>
                              <m:t>𝐠</m:t>
                            </m:r>
                          </m:num>
                          <m:den>
                            <m:r>
                              <a:rPr lang="en-US" sz="1200">
                                <a:latin typeface="Cambria Math"/>
                              </a:rPr>
                              <m:t>𝜕</m:t>
                            </m:r>
                            <m:r>
                              <m:rPr>
                                <m:sty m:val="p"/>
                              </m:rPr>
                              <a:rPr lang="en-US" sz="1200">
                                <a:latin typeface="Cambria Math"/>
                              </a:rPr>
                              <m:t>t</m:t>
                            </m:r>
                          </m:den>
                        </m:f>
                        <m:r>
                          <a:rPr lang="en-US" sz="1200">
                            <a:latin typeface="Cambria Math"/>
                          </a:rPr>
                          <m:t>, </m:t>
                        </m:r>
                        <m:sSup>
                          <m:sSupPr>
                            <m:ctrlPr>
                              <a:rPr lang="en-US" sz="12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200" b="1" i="0">
                                <a:latin typeface="Cambria Math"/>
                              </a:rPr>
                              <m:t>𝐠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2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200">
                                    <a:latin typeface="Cambria Math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1200">
                            <a:latin typeface="Cambria Math"/>
                          </a:rPr>
                          <m:t>=</m:t>
                        </m:r>
                        <m:acc>
                          <m:accPr>
                            <m:chr m:val="̇"/>
                            <m:ctrlPr>
                              <a:rPr lang="en-US" sz="12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200" b="1" i="1">
                                <a:latin typeface="Cambria Math"/>
                              </a:rPr>
                              <m:t>𝐆</m:t>
                            </m:r>
                          </m:e>
                        </m:acc>
                        <m:r>
                          <a:rPr lang="en-US" sz="1200">
                            <a:latin typeface="Cambria Math"/>
                          </a:rPr>
                          <m:t> </m:t>
                        </m:r>
                        <m:acc>
                          <m:accPr>
                            <m:chr m:val="̇"/>
                            <m:ctrlPr>
                              <a:rPr lang="en-US" sz="12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200" b="1" i="0">
                                <a:latin typeface="Cambria Math"/>
                              </a:rPr>
                              <m:t>𝐪</m:t>
                            </m:r>
                          </m:e>
                        </m:acc>
                        <m:r>
                          <a:rPr lang="en-US" sz="120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1200" i="1">
                                <a:latin typeface="Cambria Math"/>
                              </a:rPr>
                            </m:ctrlPr>
                          </m:sSupPr>
                          <m:e>
                            <m:acc>
                              <m:accPr>
                                <m:chr m:val="̇"/>
                                <m:ctrlPr>
                                  <a:rPr lang="en-US" sz="1200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200" b="1" i="0">
                                    <a:latin typeface="Cambria Math"/>
                                  </a:rPr>
                                  <m:t>𝐠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sz="12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200">
                                    <a:latin typeface="Cambria Math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1200"/>
                </a:p>
              </p:txBody>
            </p:sp>
          </mc:Choice>
          <mc:Fallback xmlns="">
            <p:sp>
              <p:nvSpPr>
                <p:cNvPr id="14" name="Rechteck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725" y="5217793"/>
                  <a:ext cx="2019847" cy="44345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13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feld 14"/>
            <p:cNvSpPr txBox="1"/>
            <p:nvPr/>
          </p:nvSpPr>
          <p:spPr>
            <a:xfrm>
              <a:off x="2267744" y="2856406"/>
              <a:ext cx="1622239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de-DE" sz="1400" smtClean="0">
                  <a:latin typeface="Arial" pitchFamily="34" charset="0"/>
                  <a:cs typeface="Arial" pitchFamily="34" charset="0"/>
                </a:rPr>
                <a:t>Pantelides algorithm</a:t>
              </a:r>
              <a:endParaRPr lang="en-US" sz="1400" dirty="0" smtClean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4139952" y="2805760"/>
            <a:ext cx="4911260" cy="2782900"/>
            <a:chOff x="4139952" y="3263557"/>
            <a:chExt cx="4911260" cy="2782900"/>
          </a:xfrm>
        </p:grpSpPr>
        <p:grpSp>
          <p:nvGrpSpPr>
            <p:cNvPr id="56" name="Gruppieren 55"/>
            <p:cNvGrpSpPr/>
            <p:nvPr/>
          </p:nvGrpSpPr>
          <p:grpSpPr>
            <a:xfrm>
              <a:off x="4139952" y="3263557"/>
              <a:ext cx="4911260" cy="2474690"/>
              <a:chOff x="4161748" y="4005064"/>
              <a:chExt cx="4911260" cy="247469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hteck 8"/>
                  <p:cNvSpPr/>
                  <p:nvPr/>
                </p:nvSpPr>
                <p:spPr>
                  <a:xfrm>
                    <a:off x="4858469" y="4005064"/>
                    <a:ext cx="4176464" cy="2013436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𝟎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1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1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/>
                                          </a:rPr>
                                          <m:t>𝐟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en-US" b="1" i="1">
                                                <a:latin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1" i="1">
                                                <a:latin typeface="Cambria Math"/>
                                              </a:rPr>
                                              <m:t>𝐱</m:t>
                                            </m:r>
                                          </m:e>
                                        </m:acc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US" b="1" i="1">
                                            <a:latin typeface="Cambria Math"/>
                                          </a:rPr>
                                          <m:t>𝐱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1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/>
                                          </a:rPr>
                                          <m:t>𝐟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/>
                                          </a:rPr>
                                          <m:t>𝐱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mr>
                              </m:m>
                            </m:e>
                          </m:d>
                          <m:r>
                            <a:rPr lang="en-US" b="1" i="1">
                              <a:latin typeface="Cambria Math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bar>
                                      <m:bar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bar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acc>
                                                <m:accPr>
                                                  <m:chr m:val="̇"/>
                                                  <m:ctrlP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b="1" i="1">
                                                      <a:latin typeface="Cambria Math"/>
                                                    </a:rPr>
                                                    <m:t>𝐪</m:t>
                                                  </m:r>
                                                </m:e>
                                              </m:acc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b="1" i="1" smtClean="0">
                                                  <a:latin typeface="Cambria Math"/>
                                                </a:rPr>
                                                <m:t>𝐯</m:t>
                                              </m:r>
                                              <m:r>
                                                <a:rPr lang="en-US">
                                                  <a:latin typeface="Cambria Math"/>
                                                </a:rPr>
                                                <m:t>+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i="1" smtClean="0">
                                                      <a:solidFill>
                                                        <a:srgbClr val="3399FF"/>
                                                      </a:solidFill>
                                                      <a:latin typeface="Cambria Math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b="1" i="1">
                                                      <a:solidFill>
                                                        <a:srgbClr val="3399FF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𝐆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>
                                                      <a:solidFill>
                                                        <a:srgbClr val="3399FF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T</m:t>
                                                  </m:r>
                                                </m:sup>
                                              </m:sSup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solidFill>
                                                        <a:srgbClr val="3399FF"/>
                                                      </a:solidFill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̇"/>
                                                      <m:ctrlPr>
                                                        <a:rPr lang="en-US" b="1" i="1">
                                                          <a:solidFill>
                                                            <a:srgbClr val="3399FF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n-US" b="1" i="1">
                                                          <a:solidFill>
                                                            <a:srgbClr val="3399FF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  <m:t>𝛍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solidFill>
                                                        <a:srgbClr val="3399FF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𝑖𝑛𝑡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b="1" i="1">
                                                  <a:latin typeface="Cambria Math"/>
                                                </a:rPr>
                                                <m:t>𝐌</m:t>
                                              </m:r>
                                              <m:r>
                                                <a:rPr lang="en-US">
                                                  <a:latin typeface="Cambria Math"/>
                                                </a:rPr>
                                                <m:t> </m:t>
                                              </m:r>
                                              <m:acc>
                                                <m:accPr>
                                                  <m:chr m:val="̇"/>
                                                  <m:ctrlP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b="1" i="1" smtClean="0">
                                                      <a:latin typeface="Cambria Math"/>
                                                    </a:rPr>
                                                    <m:t>𝐯</m:t>
                                                  </m:r>
                                                </m:e>
                                              </m:acc>
                                              <m:r>
                                                <a:rPr lang="en-US">
                                                  <a:latin typeface="Cambria Math"/>
                                                </a:rPr>
                                                <m:t>+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b="1" i="1">
                                                      <a:latin typeface="Cambria Math"/>
                                                    </a:rPr>
                                                    <m:t>𝐆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>
                                                      <a:latin typeface="Cambria Math"/>
                                                    </a:rPr>
                                                    <m:t>T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en-US">
                                                  <a:latin typeface="Cambria Math"/>
                                                </a:rPr>
                                                <m:t> 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i="1" smtClean="0">
                                                      <a:solidFill>
                                                        <a:srgbClr val="3399FF"/>
                                                      </a:solidFill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̇"/>
                                                      <m:ctrlPr>
                                                        <a:rPr lang="en-US" b="1" i="1">
                                                          <a:solidFill>
                                                            <a:srgbClr val="3399FF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n-US" b="1" i="1">
                                                          <a:solidFill>
                                                            <a:srgbClr val="3399FF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  <m:t>𝛌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solidFill>
                                                        <a:srgbClr val="3399FF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𝑖𝑛𝑡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b="1" i="1">
                                                  <a:latin typeface="Cambria Math"/>
                                                </a:rPr>
                                                <m:t>𝐡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b="1" i="1" smtClean="0">
                                                      <a:latin typeface="Cambria Math"/>
                                                    </a:rPr>
                                                    <m:t>𝐪</m:t>
                                                  </m:r>
                                                  <m:r>
                                                    <a:rPr lang="en-US">
                                                      <a:latin typeface="Cambria Math"/>
                                                    </a:rPr>
                                                    <m:t>, </m:t>
                                                  </m:r>
                                                  <m:r>
                                                    <a:rPr lang="en-US" b="1" i="1">
                                                      <a:latin typeface="Cambria Math"/>
                                                    </a:rPr>
                                                    <m:t>𝐯</m:t>
                                                  </m:r>
                                                  <m:r>
                                                    <a:rPr lang="en-US">
                                                      <a:latin typeface="Cambria Math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</m:d>
                                            </m:e>
                                          </m:mr>
                                        </m:m>
                                      </m:e>
                                    </m:bar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b="1" i="1">
                                              <a:latin typeface="Cambria Math"/>
                                            </a:rPr>
                                            <m:t>𝐠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1" i="1" smtClean="0">
                                                  <a:latin typeface="Cambria Math"/>
                                                </a:rPr>
                                                <m:t>𝐪</m:t>
                                              </m:r>
                                              <m:r>
                                                <a:rPr lang="en-US">
                                                  <a:latin typeface="Cambria Math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</m:mr>
                                      <m:mr>
                                        <m:e>
                                          <m:acc>
                                            <m:accPr>
                                              <m:chr m:val="̇"/>
                                              <m:ctrlPr>
                                                <a:rPr lang="en-US" b="1" i="1">
                                                  <a:latin typeface="Cambria Math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1" i="0">
                                                  <a:latin typeface="Cambria Math"/>
                                                </a:rPr>
                                                <m:t>𝐠</m:t>
                                              </m:r>
                                            </m:e>
                                          </m:acc>
                                          <m:r>
                                            <a:rPr lang="de-DE" b="1" i="1">
                                              <a:latin typeface="Cambria Math"/>
                                            </a:rPr>
                                            <m:t>=</m:t>
                                          </m:r>
                                          <m:r>
                                            <a:rPr lang="en-US" b="1" i="1">
                                              <a:latin typeface="Cambria Math"/>
                                            </a:rPr>
                                            <m:t>𝐆</m:t>
                                          </m:r>
                                          <m:r>
                                            <a:rPr lang="en-US" smtClean="0">
                                              <a:latin typeface="Cambria Math"/>
                                            </a:rPr>
                                            <m:t> </m:t>
                                          </m:r>
                                          <m:r>
                                            <a:rPr lang="en-US" b="1" i="1" smtClean="0">
                                              <a:solidFill>
                                                <a:srgbClr val="3399FF"/>
                                              </a:solidFill>
                                              <a:latin typeface="Cambria Math"/>
                                            </a:rPr>
                                            <m:t>𝐯</m:t>
                                          </m:r>
                                          <m:r>
                                            <a:rPr lang="en-US"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1" i="1">
                                                  <a:latin typeface="Cambria Math"/>
                                                </a:rPr>
                                                <m:t>𝐠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>
                                                      <a:latin typeface="Cambria Math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1" i="1">
                                                  <a:latin typeface="Cambria Math"/>
                                                </a:rPr>
                                                <m:t>𝐪</m:t>
                                              </m:r>
                                              <m:r>
                                                <a:rPr lang="en-US">
                                                  <a:latin typeface="Cambria Math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n-US"/>
                  </a:p>
                </p:txBody>
              </p:sp>
            </mc:Choice>
            <mc:Fallback xmlns="">
              <p:sp>
                <p:nvSpPr>
                  <p:cNvPr id="9" name="Rechteck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58469" y="4005064"/>
                    <a:ext cx="4176464" cy="2013436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echteck 9"/>
                  <p:cNvSpPr/>
                  <p:nvPr/>
                </p:nvSpPr>
                <p:spPr>
                  <a:xfrm>
                    <a:off x="6084168" y="6126131"/>
                    <a:ext cx="2988840" cy="353623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1600" b="1" i="1" smtClean="0">
                            <a:solidFill>
                              <a:srgbClr val="3399FF"/>
                            </a:solidFill>
                            <a:latin typeface="Cambria Math"/>
                          </a:rPr>
                          <m:t>𝐱</m:t>
                        </m:r>
                        <m:r>
                          <a:rPr lang="en-US" sz="1600" i="1">
                            <a:solidFill>
                              <a:srgbClr val="3399FF"/>
                            </a:solidFill>
                            <a:latin typeface="Cambria Math"/>
                          </a:rPr>
                          <m:t>=[</m:t>
                        </m:r>
                        <m:r>
                          <a:rPr lang="en-US" sz="1600" b="1" i="1">
                            <a:solidFill>
                              <a:srgbClr val="3399FF"/>
                            </a:solidFill>
                            <a:latin typeface="Cambria Math"/>
                          </a:rPr>
                          <m:t>𝐪</m:t>
                        </m:r>
                        <m:r>
                          <a:rPr lang="en-US" sz="1600" b="1">
                            <a:solidFill>
                              <a:srgbClr val="3399FF"/>
                            </a:solidFill>
                            <a:latin typeface="Cambria Math"/>
                          </a:rPr>
                          <m:t>;</m:t>
                        </m:r>
                        <m:r>
                          <a:rPr lang="en-US" sz="1600" b="1" i="1">
                            <a:solidFill>
                              <a:srgbClr val="3399FF"/>
                            </a:solidFill>
                            <a:latin typeface="Cambria Math"/>
                          </a:rPr>
                          <m:t>𝐯</m:t>
                        </m:r>
                        <m:r>
                          <a:rPr lang="en-US" sz="1600" b="1">
                            <a:solidFill>
                              <a:srgbClr val="3399FF"/>
                            </a:solidFill>
                            <a:latin typeface="Cambria Math"/>
                          </a:rPr>
                          <m:t>;</m:t>
                        </m:r>
                        <m:sSub>
                          <m:sSubPr>
                            <m:ctrlPr>
                              <a:rPr lang="en-US" sz="1600" b="1" i="1">
                                <a:solidFill>
                                  <a:srgbClr val="3399FF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solidFill>
                                  <a:srgbClr val="3399FF"/>
                                </a:solidFill>
                                <a:latin typeface="Cambria Math"/>
                              </a:rPr>
                              <m:t>𝛌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rgbClr val="3399FF"/>
                                </a:solidFill>
                                <a:latin typeface="Cambria Math"/>
                              </a:rPr>
                              <m:t>𝑖𝑛𝑡</m:t>
                            </m:r>
                          </m:sub>
                        </m:sSub>
                        <m:r>
                          <a:rPr lang="en-US" sz="1600" b="1">
                            <a:solidFill>
                              <a:srgbClr val="3399FF"/>
                            </a:solidFill>
                            <a:latin typeface="Cambria Math"/>
                          </a:rPr>
                          <m:t>;</m:t>
                        </m:r>
                        <m:sSub>
                          <m:sSubPr>
                            <m:ctrlPr>
                              <a:rPr lang="en-US" sz="1600" b="1" i="1">
                                <a:solidFill>
                                  <a:srgbClr val="3399FF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solidFill>
                                  <a:srgbClr val="3399FF"/>
                                </a:solidFill>
                                <a:latin typeface="Cambria Math"/>
                              </a:rPr>
                              <m:t>𝛍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rgbClr val="3399FF"/>
                                </a:solidFill>
                                <a:latin typeface="Cambria Math"/>
                              </a:rPr>
                              <m:t>𝑖𝑛𝑡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rgbClr val="3399FF"/>
                            </a:solidFill>
                            <a:latin typeface="Cambria Math"/>
                          </a:rPr>
                          <m:t>]</m:t>
                        </m:r>
                      </m:oMath>
                    </a14:m>
                    <a:r>
                      <a:rPr lang="en-US" sz="1600" smtClean="0">
                        <a:solidFill>
                          <a:srgbClr val="3399FF"/>
                        </a:solidFill>
                      </a:rPr>
                      <a:t>,</a:t>
                    </a:r>
                    <a14:m>
                      <m:oMath xmlns:m="http://schemas.openxmlformats.org/officeDocument/2006/math">
                        <m:r>
                          <a:rPr lang="de-DE" sz="1600" b="0" i="0" smtClean="0">
                            <a:solidFill>
                              <a:srgbClr val="3399FF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de-DE" sz="1600" b="1" i="1" smtClean="0">
                            <a:solidFill>
                              <a:srgbClr val="3399FF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sz="1600" b="1" i="1">
                            <a:solidFill>
                              <a:srgbClr val="3399FF"/>
                            </a:solidFill>
                            <a:latin typeface="Cambria Math"/>
                          </a:rPr>
                          <m:t>𝛌</m:t>
                        </m:r>
                        <m:r>
                          <a:rPr lang="de-DE" sz="1600" b="1" i="1" smtClean="0">
                            <a:solidFill>
                              <a:srgbClr val="3399FF"/>
                            </a:solidFill>
                            <a:latin typeface="Cambria Math"/>
                          </a:rPr>
                          <m:t> :</m:t>
                        </m:r>
                        <m:r>
                          <a:rPr lang="en-US" sz="1600">
                            <a:solidFill>
                              <a:srgbClr val="3399FF"/>
                            </a:solidFill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rgbClr val="3399FF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sz="1600" b="1" i="1">
                                    <a:solidFill>
                                      <a:srgbClr val="3399FF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600" b="1" i="1">
                                    <a:solidFill>
                                      <a:srgbClr val="3399FF"/>
                                    </a:solidFill>
                                    <a:latin typeface="Cambria Math"/>
                                  </a:rPr>
                                  <m:t>𝛌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i="1">
                                <a:solidFill>
                                  <a:srgbClr val="3399FF"/>
                                </a:solidFill>
                                <a:latin typeface="Cambria Math"/>
                              </a:rPr>
                              <m:t>𝑖𝑛𝑡</m:t>
                            </m:r>
                          </m:sub>
                        </m:sSub>
                      </m:oMath>
                    </a14:m>
                    <a:endParaRPr lang="en-US" sz="1600">
                      <a:solidFill>
                        <a:srgbClr val="3399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Rechteck 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84168" y="6126131"/>
                    <a:ext cx="2988840" cy="353623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b="-2241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Gerade Verbindung mit Pfeil 15"/>
              <p:cNvCxnSpPr>
                <a:endCxn id="9" idx="1"/>
              </p:cNvCxnSpPr>
              <p:nvPr/>
            </p:nvCxnSpPr>
            <p:spPr>
              <a:xfrm>
                <a:off x="4161748" y="5011782"/>
                <a:ext cx="696721" cy="0"/>
              </a:xfrm>
              <a:prstGeom prst="straightConnector1">
                <a:avLst/>
              </a:prstGeom>
              <a:ln w="19050">
                <a:solidFill>
                  <a:srgbClr val="3399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feld 10"/>
            <p:cNvSpPr txBox="1"/>
            <p:nvPr/>
          </p:nvSpPr>
          <p:spPr>
            <a:xfrm>
              <a:off x="5925516" y="5831013"/>
              <a:ext cx="3110980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de-DE" sz="1400"/>
                <a:t>(Gear/Gupta/Leimkuhler 1985; </a:t>
              </a:r>
              <a:r>
                <a:rPr lang="de-DE" sz="1400" smtClean="0"/>
                <a:t>Gear </a:t>
              </a:r>
              <a:r>
                <a:rPr lang="de-DE" sz="1400"/>
                <a:t>1988)</a:t>
              </a:r>
              <a:endParaRPr lang="en-US" sz="1400" dirty="0" smtClean="0">
                <a:latin typeface="Arial" pitchFamily="34" charset="0"/>
                <a:cs typeface="Arial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hteck 30"/>
              <p:cNvSpPr/>
              <p:nvPr/>
            </p:nvSpPr>
            <p:spPr>
              <a:xfrm>
                <a:off x="7411689" y="1356751"/>
                <a:ext cx="1602426" cy="10641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16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600" b="1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latin typeface="Cambria Math"/>
                                          </a:rPr>
                                          <m:t>𝐟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̇"/>
                                        <m:ctrlPr>
                                          <a:rPr lang="en-US" sz="1600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b="1" i="1">
                                            <a:latin typeface="Cambria Math"/>
                                          </a:rPr>
                                          <m:t>𝐱</m:t>
                                        </m:r>
                                      </m:e>
                                    </m:acc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6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600" b="1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latin typeface="Cambria Math"/>
                                          </a:rPr>
                                          <m:t>𝐟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𝜕</m:t>
                                    </m:r>
                                    <m:r>
                                      <a:rPr lang="en-US" sz="1600" b="1" i="1">
                                        <a:latin typeface="Cambria Math"/>
                                      </a:rPr>
                                      <m:t>𝐱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sz="1600" i="1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/>
                        </a:rPr>
                        <m:t>is</m:t>
                      </m:r>
                      <m:r>
                        <a:rPr lang="en-US" sz="160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/>
                        </a:rPr>
                        <m:t>regular</m:t>
                      </m:r>
                    </m:oMath>
                  </m:oMathPara>
                </a14:m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1" name="Rechteck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1689" y="1356751"/>
                <a:ext cx="1602426" cy="106413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5624668" y="1552959"/>
                <a:ext cx="1598643" cy="550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latin typeface="Cambria Math"/>
                              <a:cs typeface="Arial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b="0" i="1" smtClean="0">
                                  <a:latin typeface="Cambria Math"/>
                                  <a:cs typeface="Arial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𝑑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b="1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1">
                                            <a:latin typeface="Cambria Math"/>
                                          </a:rPr>
                                          <m:t>𝐱</m:t>
                                        </m:r>
                                      </m:e>
                                    </m:acc>
                                    <m:r>
                                      <a:rPr lang="en-US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𝐱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𝐱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de-DE" b="0" i="1" smtClean="0">
                          <a:latin typeface="Cambria Math"/>
                        </a:rPr>
                        <m:t>=</m:t>
                      </m:r>
                      <m:r>
                        <a:rPr lang="de-DE" b="1" i="0" smtClean="0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b="1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4668" y="1552959"/>
                <a:ext cx="1598643" cy="55021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feld 11"/>
          <p:cNvSpPr txBox="1"/>
          <p:nvPr/>
        </p:nvSpPr>
        <p:spPr>
          <a:xfrm>
            <a:off x="5148064" y="1085474"/>
            <a:ext cx="170566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mtClean="0">
                <a:latin typeface="Arial" pitchFamily="34" charset="0"/>
                <a:cs typeface="Arial" pitchFamily="34" charset="0"/>
              </a:rPr>
              <a:t>Target equations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395536" y="5733256"/>
            <a:ext cx="75137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smtClean="0">
                <a:solidFill>
                  <a:srgbClr val="3399FF"/>
                </a:solidFill>
              </a:rPr>
              <a:t>Can be generalized </a:t>
            </a:r>
            <a:r>
              <a:rPr lang="de-DE" b="1">
                <a:solidFill>
                  <a:srgbClr val="3399FF"/>
                </a:solidFill>
              </a:rPr>
              <a:t>to any </a:t>
            </a:r>
            <a:r>
              <a:rPr lang="de-DE" b="1" smtClean="0">
                <a:solidFill>
                  <a:srgbClr val="3399FF"/>
                </a:solidFill>
              </a:rPr>
              <a:t>DAE </a:t>
            </a:r>
            <a:r>
              <a:rPr lang="de-DE" smtClean="0"/>
              <a:t>(where Pantelides </a:t>
            </a:r>
            <a:r>
              <a:rPr lang="de-DE"/>
              <a:t>algorithm </a:t>
            </a:r>
            <a:r>
              <a:rPr lang="de-DE" smtClean="0"/>
              <a:t>can be </a:t>
            </a:r>
            <a:r>
              <a:rPr lang="de-DE" smtClean="0"/>
              <a:t>applied,</a:t>
            </a:r>
            <a:br>
              <a:rPr lang="de-DE" smtClean="0"/>
            </a:br>
            <a:r>
              <a:rPr lang="de-DE" smtClean="0"/>
              <a:t>                                                         details see paper)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5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theme/theme1.xml><?xml version="1.0" encoding="utf-8"?>
<a:theme xmlns:a="http://schemas.openxmlformats.org/drawingml/2006/main" name="DLR-Präsentation 4:3 Englisch + Dassault Systemes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</a:ln>
      </a:spPr>
      <a:bodyPr rtlCol="0" anchor="ctr">
        <a:spAutoFit/>
      </a:bodyPr>
      <a:lstStyle>
        <a:defPPr algn="ctr">
          <a:defRPr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tns:customPropertyEditors xmlns:tns="http://schemas.microsoft.com/office/2006/customDocumentInformationPanel">
  <tns:showOnOpen>false</tns:showOnOpen>
  <tns:defaultPropertyEditorNamespace>Standardeigenschaften</tns:defaultPropertyEditorNamespace>
</tns:customPropertyEditors>
</file>

<file path=customXml/itemProps1.xml><?xml version="1.0" encoding="utf-8"?>
<ds:datastoreItem xmlns:ds="http://schemas.openxmlformats.org/officeDocument/2006/customXml" ds:itemID="{84F15573-F1C9-4F86-B645-9414221BA1F2}">
  <ds:schemaRefs>
    <ds:schemaRef ds:uri="http://schemas.microsoft.com/office/2006/customDocumentInformationPan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1382</Words>
  <Application>Microsoft Office PowerPoint</Application>
  <PresentationFormat>Bildschirmpräsentation (4:3)</PresentationFormat>
  <Paragraphs>229</Paragraphs>
  <Slides>13</Slides>
  <Notes>13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DLR-Präsentation 4:3 Englisch + Dassault Systemes</vt:lpstr>
      <vt:lpstr>Transformation of Differential Algebraic Array Equations to Index One Form </vt:lpstr>
      <vt:lpstr>Goal: Model and Simulate Large Systems           (upto 104..106 differential equations)</vt:lpstr>
      <vt:lpstr>How to reach the Goal?</vt:lpstr>
      <vt:lpstr>PowerPoint-Präsentation</vt:lpstr>
      <vt:lpstr>PowerPoint-Präsentation</vt:lpstr>
      <vt:lpstr>Example: Array equations of a sliding mass </vt:lpstr>
      <vt:lpstr>PowerPoint-Präsentation</vt:lpstr>
      <vt:lpstr>PowerPoint-Präsentation</vt:lpstr>
      <vt:lpstr>Example: Multi-Body Systems</vt:lpstr>
      <vt:lpstr>Variant of dummy derivative method → Index 1 DAE (Mattsson/Söderlind 1993)</vt:lpstr>
      <vt:lpstr>PowerPoint-Präsentation</vt:lpstr>
      <vt:lpstr>Tearing with retained solution space (Elmqvist/Otter 1999 (unpublished), Bender/Fineman/Gilbert/Tarjan 2016)</vt:lpstr>
      <vt:lpstr>Conclusions and Future Work</vt:lpstr>
    </vt:vector>
  </TitlesOfParts>
  <Company>DLR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 4:3 Englisch</dc:title>
  <dc:creator>Otter, Martin</dc:creator>
  <cp:lastModifiedBy>Otter, Martin</cp:lastModifiedBy>
  <cp:revision>261</cp:revision>
  <cp:lastPrinted>2015-09-18T09:15:36Z</cp:lastPrinted>
  <dcterms:created xsi:type="dcterms:W3CDTF">2012-06-19T06:51:55Z</dcterms:created>
  <dcterms:modified xsi:type="dcterms:W3CDTF">2017-05-28T12:22:59Z</dcterms:modified>
</cp:coreProperties>
</file>