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53AFD-F114-4DBB-91D3-65D205E34B86}" type="datetimeFigureOut">
              <a:rPr lang="en-NZ" smtClean="0"/>
              <a:t>13/03/2017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9FAF8-5DC1-47B2-B124-06F28D86A9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96974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BBCE-8E8B-4DCA-AACF-8D113504FFF4}" type="datetimeFigureOut">
              <a:rPr lang="en-NZ" smtClean="0"/>
              <a:t>13/03/2017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E2BCE-437B-4135-BEDC-BC02D1C2D6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12231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BBCE-8E8B-4DCA-AACF-8D113504FFF4}" type="datetimeFigureOut">
              <a:rPr lang="en-NZ" smtClean="0"/>
              <a:t>13/03/2017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E2BCE-437B-4135-BEDC-BC02D1C2D6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89299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BBCE-8E8B-4DCA-AACF-8D113504FFF4}" type="datetimeFigureOut">
              <a:rPr lang="en-NZ" smtClean="0"/>
              <a:t>13/03/2017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E2BCE-437B-4135-BEDC-BC02D1C2D6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62760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BBCE-8E8B-4DCA-AACF-8D113504FFF4}" type="datetimeFigureOut">
              <a:rPr lang="en-NZ" smtClean="0"/>
              <a:t>13/03/2017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E2BCE-437B-4135-BEDC-BC02D1C2D6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02595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BBCE-8E8B-4DCA-AACF-8D113504FFF4}" type="datetimeFigureOut">
              <a:rPr lang="en-NZ" smtClean="0"/>
              <a:t>13/03/2017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E2BCE-437B-4135-BEDC-BC02D1C2D6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5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BBCE-8E8B-4DCA-AACF-8D113504FFF4}" type="datetimeFigureOut">
              <a:rPr lang="en-NZ" smtClean="0"/>
              <a:t>13/03/2017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E2BCE-437B-4135-BEDC-BC02D1C2D6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2828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BBCE-8E8B-4DCA-AACF-8D113504FFF4}" type="datetimeFigureOut">
              <a:rPr lang="en-NZ" smtClean="0"/>
              <a:t>13/03/2017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E2BCE-437B-4135-BEDC-BC02D1C2D6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84565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BBCE-8E8B-4DCA-AACF-8D113504FFF4}" type="datetimeFigureOut">
              <a:rPr lang="en-NZ" smtClean="0"/>
              <a:t>13/03/2017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E2BCE-437B-4135-BEDC-BC02D1C2D6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64831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BBCE-8E8B-4DCA-AACF-8D113504FFF4}" type="datetimeFigureOut">
              <a:rPr lang="en-NZ" smtClean="0"/>
              <a:t>13/03/2017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E2BCE-437B-4135-BEDC-BC02D1C2D6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6839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BBCE-8E8B-4DCA-AACF-8D113504FFF4}" type="datetimeFigureOut">
              <a:rPr lang="en-NZ" smtClean="0"/>
              <a:t>13/03/2017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E2BCE-437B-4135-BEDC-BC02D1C2D6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69063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BBCE-8E8B-4DCA-AACF-8D113504FFF4}" type="datetimeFigureOut">
              <a:rPr lang="en-NZ" smtClean="0"/>
              <a:t>13/03/2017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E2BCE-437B-4135-BEDC-BC02D1C2D6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5399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BBCE-8E8B-4DCA-AACF-8D113504FFF4}" type="datetimeFigureOut">
              <a:rPr lang="en-NZ" smtClean="0"/>
              <a:t>13/03/2017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E2BCE-437B-4135-BEDC-BC02D1C2D6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2798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New reserve model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51057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88640"/>
            <a:ext cx="8229600" cy="504056"/>
          </a:xfrm>
        </p:spPr>
        <p:txBody>
          <a:bodyPr>
            <a:noAutofit/>
          </a:bodyPr>
          <a:lstStyle/>
          <a:p>
            <a:r>
              <a:rPr lang="en-NZ" sz="2800" dirty="0" smtClean="0"/>
              <a:t>SPD risk equations/constraints	Appendix (Cont.)</a:t>
            </a:r>
            <a:endParaRPr lang="en-NZ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611560" y="692696"/>
            <a:ext cx="8085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Equation 3.4.1.1 to 3.4.1.10 remain same as status quo with reserve class has extra element LIR (for 15 minutes reserve).</a:t>
            </a:r>
            <a:endParaRPr lang="en-NZ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67544" y="1484784"/>
            <a:ext cx="822960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2800" dirty="0" smtClean="0"/>
              <a:t>SPD reserve sharing equations/constraints</a:t>
            </a:r>
            <a:endParaRPr lang="en-NZ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11560" y="1990581"/>
            <a:ext cx="8085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Equation 3.4.2.1 to 3.4.2.31 remain same as status quo with reserve class has extra element LIR (for 15 minutes reserve).</a:t>
            </a:r>
            <a:endParaRPr lang="en-NZ" dirty="0"/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467544" y="2708920"/>
            <a:ext cx="822960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2800" dirty="0" smtClean="0"/>
              <a:t>SPD reserve requirement and availability constraints</a:t>
            </a:r>
            <a:endParaRPr lang="en-NZ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611560" y="3214717"/>
            <a:ext cx="8085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Equation 3.4.2.1 to 3.4.2.31 remain same as status quo with reserve class has extra element LIR (for 15 minutes reserve).</a:t>
            </a:r>
            <a:endParaRPr lang="en-NZ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861047"/>
            <a:ext cx="7394900" cy="2973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0454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88640"/>
            <a:ext cx="8229600" cy="504056"/>
          </a:xfrm>
        </p:spPr>
        <p:txBody>
          <a:bodyPr>
            <a:noAutofit/>
          </a:bodyPr>
          <a:lstStyle/>
          <a:p>
            <a:r>
              <a:rPr lang="en-NZ" sz="2800" dirty="0" smtClean="0"/>
              <a:t>SPD reserve equations/constraints	Appendix (Cont.)</a:t>
            </a:r>
            <a:endParaRPr lang="en-NZ" sz="28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987425"/>
            <a:ext cx="8905875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9376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Comments on original design</a:t>
            </a:r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4005064"/>
            <a:ext cx="8229600" cy="2121099"/>
          </a:xfrm>
        </p:spPr>
        <p:txBody>
          <a:bodyPr>
            <a:normAutofit fontScale="92500" lnSpcReduction="10000"/>
          </a:bodyPr>
          <a:lstStyle/>
          <a:p>
            <a:r>
              <a:rPr lang="en-NZ" sz="2400" dirty="0" smtClean="0"/>
              <a:t>The binding risks for different reserve classes (6s, 60s and 15mins) can be from different risk classes.</a:t>
            </a:r>
          </a:p>
          <a:p>
            <a:r>
              <a:rPr lang="en-NZ" sz="2400" dirty="0" smtClean="0"/>
              <a:t>The amount of reserve provided by a risk setting generator can be different for </a:t>
            </a:r>
            <a:r>
              <a:rPr lang="en-NZ" sz="2400" dirty="0" smtClean="0"/>
              <a:t>each reserve class.</a:t>
            </a:r>
          </a:p>
          <a:p>
            <a:r>
              <a:rPr lang="en-NZ" sz="2400" dirty="0" smtClean="0"/>
              <a:t>These issues make it very complicated to model risk as above proposal.</a:t>
            </a:r>
          </a:p>
          <a:p>
            <a:pPr marL="0" indent="0">
              <a:buNone/>
            </a:pPr>
            <a:endParaRPr lang="en-NZ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2846387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63888" y="1556792"/>
            <a:ext cx="51845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smtClean="0"/>
              <a:t>SPD would calculate X as normal (binding risk) and procure reserve from providers with new offer form that ensures:</a:t>
            </a:r>
          </a:p>
          <a:p>
            <a:pPr marL="342900" indent="-342900">
              <a:buAutoNum type="arabicPeriod"/>
            </a:pPr>
            <a:r>
              <a:rPr lang="en-NZ" sz="1400" dirty="0" smtClean="0"/>
              <a:t>∑Reserve offers in timeframe A ≥ </a:t>
            </a:r>
            <a:r>
              <a:rPr lang="en-NZ" sz="1400" dirty="0" err="1" smtClean="0"/>
              <a:t>mX</a:t>
            </a:r>
            <a:r>
              <a:rPr lang="en-NZ" sz="1400" dirty="0" smtClean="0"/>
              <a:t> (where m = 0.5 or another fraction representing an allowance for ramping)</a:t>
            </a:r>
          </a:p>
          <a:p>
            <a:pPr marL="342900" indent="-342900">
              <a:buAutoNum type="arabicPeriod"/>
            </a:pPr>
            <a:r>
              <a:rPr lang="en-NZ" sz="1400" dirty="0" smtClean="0"/>
              <a:t>∑Reserve offers in timeframe B ≥ X</a:t>
            </a:r>
          </a:p>
          <a:p>
            <a:pPr marL="342900" indent="-342900">
              <a:buAutoNum type="arabicPeriod"/>
            </a:pPr>
            <a:r>
              <a:rPr lang="en-NZ" sz="1400" dirty="0" smtClean="0"/>
              <a:t>∑Reserve offers in timeframe C ≥ X</a:t>
            </a:r>
          </a:p>
          <a:p>
            <a:endParaRPr lang="en-NZ" sz="1400" dirty="0" smtClean="0"/>
          </a:p>
          <a:p>
            <a:r>
              <a:rPr lang="en-NZ" sz="1400" dirty="0" smtClean="0"/>
              <a:t>Price of reserve = ∑Shadow prices from constraints 1-3</a:t>
            </a:r>
          </a:p>
          <a:p>
            <a:r>
              <a:rPr lang="en-NZ" sz="1400" dirty="0" smtClean="0"/>
              <a:t>At least the first of these constraints would be adjusted by the NFR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9660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NZ" dirty="0" smtClean="0"/>
              <a:t>Comments on original design</a:t>
            </a:r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5013176"/>
            <a:ext cx="8229600" cy="1112987"/>
          </a:xfrm>
        </p:spPr>
        <p:txBody>
          <a:bodyPr>
            <a:normAutofit fontScale="77500" lnSpcReduction="20000"/>
          </a:bodyPr>
          <a:lstStyle/>
          <a:p>
            <a:r>
              <a:rPr lang="en-NZ" sz="2400" dirty="0" smtClean="0"/>
              <a:t>There is </a:t>
            </a:r>
            <a:r>
              <a:rPr lang="en-NZ" sz="2400" b="1" u="sng" dirty="0" smtClean="0"/>
              <a:t>one</a:t>
            </a:r>
            <a:r>
              <a:rPr lang="en-NZ" sz="2400" dirty="0" smtClean="0"/>
              <a:t> set of reserve offer from each offer.</a:t>
            </a:r>
          </a:p>
          <a:p>
            <a:r>
              <a:rPr lang="en-NZ" sz="2400" dirty="0" smtClean="0"/>
              <a:t>The quantity of provided reserve class will be defined by the fraction of the area A, B or C (</a:t>
            </a:r>
            <a:r>
              <a:rPr lang="en-NZ" sz="2400" u="sng" dirty="0" smtClean="0"/>
              <a:t>reserve class factors</a:t>
            </a:r>
            <a:r>
              <a:rPr lang="en-NZ" sz="2400" dirty="0" smtClean="0"/>
              <a:t>) and the cleared quantity of reserve.</a:t>
            </a:r>
            <a:endParaRPr lang="en-NZ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3259019"/>
            <a:ext cx="8136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smtClean="0"/>
              <a:t>Reserve offer would contain five values:</a:t>
            </a:r>
          </a:p>
          <a:p>
            <a:pPr marL="342900" indent="-342900">
              <a:buAutoNum type="arabicPeriod"/>
            </a:pPr>
            <a:r>
              <a:rPr lang="en-NZ" sz="1400" dirty="0" smtClean="0"/>
              <a:t>X quantity (MW) </a:t>
            </a:r>
          </a:p>
          <a:p>
            <a:pPr marL="342900" indent="-342900">
              <a:buAutoNum type="arabicPeriod"/>
            </a:pPr>
            <a:r>
              <a:rPr lang="en-NZ" sz="1400" dirty="0" smtClean="0"/>
              <a:t>Y price ($/MWh)</a:t>
            </a:r>
          </a:p>
          <a:p>
            <a:pPr marL="342900" indent="-342900">
              <a:buAutoNum type="arabicPeriod"/>
            </a:pPr>
            <a:r>
              <a:rPr lang="en-NZ" sz="1400" dirty="0" smtClean="0"/>
              <a:t>Fraction of area A under curve (</a:t>
            </a:r>
            <a:r>
              <a:rPr lang="en-NZ" sz="1400" dirty="0" err="1" smtClean="0"/>
              <a:t>eg</a:t>
            </a:r>
            <a:r>
              <a:rPr lang="en-NZ" sz="1400" dirty="0" smtClean="0"/>
              <a:t> 0.42, 0.55  and  0.25)</a:t>
            </a:r>
          </a:p>
          <a:p>
            <a:pPr marL="342900" indent="-342900">
              <a:buAutoNum type="arabicPeriod"/>
            </a:pPr>
            <a:r>
              <a:rPr lang="en-NZ" sz="1400" dirty="0" smtClean="0"/>
              <a:t>Fraction of area B under curve (</a:t>
            </a:r>
            <a:r>
              <a:rPr lang="en-NZ" sz="1400" dirty="0" err="1" smtClean="0"/>
              <a:t>eg</a:t>
            </a:r>
            <a:r>
              <a:rPr lang="en-NZ" sz="1400" dirty="0" smtClean="0"/>
              <a:t> 0.93, 1.00 and 0.93)</a:t>
            </a:r>
          </a:p>
          <a:p>
            <a:pPr marL="342900" indent="-342900">
              <a:buAutoNum type="arabicPeriod"/>
            </a:pPr>
            <a:r>
              <a:rPr lang="en-NZ" sz="1400" dirty="0" smtClean="0"/>
              <a:t>Fraction of area C under curve (</a:t>
            </a:r>
            <a:r>
              <a:rPr lang="en-NZ" sz="1400" dirty="0" err="1" smtClean="0"/>
              <a:t>eg</a:t>
            </a:r>
            <a:r>
              <a:rPr lang="en-NZ" sz="1400" dirty="0" smtClean="0"/>
              <a:t> 1.00, 1.00 and 1.00)</a:t>
            </a:r>
            <a:endParaRPr lang="en-NZ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1459019"/>
            <a:ext cx="2178504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608" y="1459019"/>
            <a:ext cx="2178504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910" y="1459019"/>
            <a:ext cx="2178506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95536" y="1124744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smtClean="0"/>
              <a:t>Example of proportional response</a:t>
            </a:r>
            <a:endParaRPr lang="en-NZ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347864" y="1151242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smtClean="0"/>
              <a:t>Example of fixed response</a:t>
            </a:r>
            <a:endParaRPr lang="en-NZ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012160" y="1164302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smtClean="0"/>
              <a:t>Example of mixed response</a:t>
            </a:r>
            <a:endParaRPr lang="en-NZ" sz="1400" dirty="0"/>
          </a:p>
        </p:txBody>
      </p:sp>
    </p:spTree>
    <p:extLst>
      <p:ext uri="{BB962C8B-B14F-4D97-AF65-F5344CB8AC3E}">
        <p14:creationId xmlns:p14="http://schemas.microsoft.com/office/powerpoint/2010/main" val="532282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NZ" dirty="0" smtClean="0"/>
              <a:t>SPD formulation design summary</a:t>
            </a:r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r>
              <a:rPr lang="en-NZ" sz="2400" dirty="0" smtClean="0"/>
              <a:t>One extra class of reserve (15 min) is added into the system.</a:t>
            </a:r>
          </a:p>
          <a:p>
            <a:r>
              <a:rPr lang="en-NZ" sz="2400" dirty="0" smtClean="0"/>
              <a:t>All </a:t>
            </a:r>
            <a:r>
              <a:rPr lang="en-NZ" sz="2400" b="1" dirty="0" smtClean="0"/>
              <a:t>risk and NMIR equations </a:t>
            </a:r>
            <a:r>
              <a:rPr lang="en-NZ" sz="2400" dirty="0" smtClean="0"/>
              <a:t>stay the same and are also applied for new reserve class.</a:t>
            </a:r>
          </a:p>
          <a:p>
            <a:r>
              <a:rPr lang="en-NZ" sz="2400" dirty="0" smtClean="0"/>
              <a:t>Since there is one set of reserve from each offer, all the </a:t>
            </a:r>
            <a:r>
              <a:rPr lang="en-NZ" sz="2400" b="1" dirty="0" smtClean="0"/>
              <a:t>current reserve equations </a:t>
            </a:r>
            <a:r>
              <a:rPr lang="en-NZ" sz="2400" dirty="0" smtClean="0"/>
              <a:t>are modified to remove to reserve class set.</a:t>
            </a:r>
          </a:p>
          <a:p>
            <a:r>
              <a:rPr lang="en-NZ" sz="2400" dirty="0" smtClean="0"/>
              <a:t>A </a:t>
            </a:r>
            <a:r>
              <a:rPr lang="en-NZ" sz="2400" b="1" dirty="0" smtClean="0"/>
              <a:t>new reserve equation</a:t>
            </a:r>
            <a:r>
              <a:rPr lang="en-NZ" sz="2400" dirty="0" smtClean="0"/>
              <a:t> is required to calculate the effective quantity for each reserve class from a cleared reserve offer.</a:t>
            </a:r>
          </a:p>
          <a:p>
            <a:r>
              <a:rPr lang="en-NZ" sz="2400" b="1" dirty="0" smtClean="0"/>
              <a:t>Pricing for each reserve class</a:t>
            </a:r>
            <a:r>
              <a:rPr lang="en-NZ" sz="2400" dirty="0" smtClean="0"/>
              <a:t> remains the same.</a:t>
            </a:r>
          </a:p>
          <a:p>
            <a:r>
              <a:rPr lang="en-NZ" sz="2400" dirty="0" smtClean="0"/>
              <a:t>The </a:t>
            </a:r>
            <a:r>
              <a:rPr lang="en-NZ" sz="2400" b="1" dirty="0" smtClean="0"/>
              <a:t>effective pricing at each offer </a:t>
            </a:r>
            <a:r>
              <a:rPr lang="en-NZ" sz="2400" dirty="0" smtClean="0"/>
              <a:t>will be a sum product of  reserve class prices and </a:t>
            </a:r>
            <a:r>
              <a:rPr lang="en-NZ" sz="2400" dirty="0" smtClean="0"/>
              <a:t>reserve class factors</a:t>
            </a:r>
            <a:endParaRPr lang="en-NZ" sz="2400" dirty="0" smtClean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01573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NZ" dirty="0" smtClean="0"/>
              <a:t>Example of reserve offer</a:t>
            </a:r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3789041"/>
            <a:ext cx="8229600" cy="1944216"/>
          </a:xfrm>
        </p:spPr>
        <p:txBody>
          <a:bodyPr>
            <a:normAutofit/>
          </a:bodyPr>
          <a:lstStyle/>
          <a:p>
            <a:r>
              <a:rPr lang="en-NZ" sz="2400" dirty="0" smtClean="0"/>
              <a:t>PLSR proportion only applied for partial loaded spinning reserve.</a:t>
            </a:r>
          </a:p>
          <a:p>
            <a:r>
              <a:rPr lang="en-NZ" sz="2400" dirty="0"/>
              <a:t>Effective </a:t>
            </a:r>
            <a:r>
              <a:rPr lang="en-NZ" sz="2400" dirty="0" smtClean="0"/>
              <a:t>reserve class factor (6s, 60s and 15 min) can be different for different offer blocks. </a:t>
            </a:r>
            <a:endParaRPr lang="en-NZ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98776"/>
              </p:ext>
            </p:extLst>
          </p:nvPr>
        </p:nvGraphicFramePr>
        <p:xfrm>
          <a:off x="1331640" y="1268760"/>
          <a:ext cx="6552727" cy="220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9"/>
                <a:gridCol w="792088"/>
                <a:gridCol w="1080120"/>
                <a:gridCol w="1224136"/>
                <a:gridCol w="792088"/>
                <a:gridCol w="864096"/>
                <a:gridCol w="1008110"/>
              </a:tblGrid>
              <a:tr h="720080">
                <a:tc>
                  <a:txBody>
                    <a:bodyPr/>
                    <a:lstStyle/>
                    <a:p>
                      <a:pPr algn="r"/>
                      <a:r>
                        <a:rPr lang="en-NZ" dirty="0" smtClean="0"/>
                        <a:t>Offer</a:t>
                      </a:r>
                      <a:r>
                        <a:rPr lang="en-NZ" baseline="0" dirty="0" smtClean="0"/>
                        <a:t> block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 smtClean="0"/>
                        <a:t>Max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 smtClean="0"/>
                        <a:t>(MW)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Z" dirty="0" smtClean="0"/>
                        <a:t>Price ($/MWh)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Z" dirty="0" smtClean="0"/>
                        <a:t>PLSR proportion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Z" dirty="0" smtClean="0"/>
                        <a:t>6s</a:t>
                      </a:r>
                      <a:r>
                        <a:rPr lang="en-NZ" baseline="0" dirty="0" smtClean="0"/>
                        <a:t> </a:t>
                      </a:r>
                    </a:p>
                    <a:p>
                      <a:pPr algn="r"/>
                      <a:r>
                        <a:rPr lang="en-NZ" baseline="0" dirty="0" smtClean="0"/>
                        <a:t>factor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Z" dirty="0" smtClean="0"/>
                        <a:t>60s </a:t>
                      </a:r>
                    </a:p>
                    <a:p>
                      <a:pPr algn="r"/>
                      <a:r>
                        <a:rPr lang="en-NZ" dirty="0" smtClean="0"/>
                        <a:t>factor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Z" dirty="0" smtClean="0"/>
                        <a:t>15 min factor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NZ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Z" dirty="0" smtClean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Z" dirty="0" smtClean="0"/>
                        <a:t>0.01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Z" dirty="0" smtClean="0"/>
                        <a:t>50%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Z" dirty="0" smtClean="0"/>
                        <a:t>0.7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Z" dirty="0" smtClean="0"/>
                        <a:t>0.95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Z" dirty="0" smtClean="0"/>
                        <a:t>1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NZ" dirty="0" smtClean="0"/>
                        <a:t>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Z" dirty="0" smtClean="0"/>
                        <a:t>15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Z" dirty="0" smtClean="0"/>
                        <a:t>10.00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Z" dirty="0" smtClean="0"/>
                        <a:t>100%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Z" dirty="0" smtClean="0"/>
                        <a:t>0.7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Z" dirty="0" smtClean="0"/>
                        <a:t>0.95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Z" dirty="0" smtClean="0"/>
                        <a:t>1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NZ" dirty="0" smtClean="0"/>
                        <a:t>3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Z" dirty="0" smtClean="0"/>
                        <a:t>10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Z" dirty="0" smtClean="0"/>
                        <a:t>100.00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Z" dirty="0" smtClean="0"/>
                        <a:t>150%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Z" dirty="0" smtClean="0"/>
                        <a:t>0.7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Z" dirty="0" smtClean="0"/>
                        <a:t>0.95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Z" dirty="0" smtClean="0"/>
                        <a:t>1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311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NZ" dirty="0" smtClean="0"/>
              <a:t>Advantages of new reserve model</a:t>
            </a:r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36505"/>
          </a:xfrm>
        </p:spPr>
        <p:txBody>
          <a:bodyPr>
            <a:normAutofit/>
          </a:bodyPr>
          <a:lstStyle/>
          <a:p>
            <a:r>
              <a:rPr lang="en-NZ" sz="2400" dirty="0" smtClean="0"/>
              <a:t>Only one set of reserve offer.</a:t>
            </a:r>
          </a:p>
          <a:p>
            <a:r>
              <a:rPr lang="en-NZ" sz="2400" dirty="0" smtClean="0"/>
              <a:t>Reserve pricing for each provider is dependent on reserve quality (reserve class effectiveness)</a:t>
            </a:r>
          </a:p>
          <a:p>
            <a:r>
              <a:rPr lang="en-NZ" sz="2400" dirty="0" smtClean="0"/>
              <a:t>  </a:t>
            </a: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2210212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NZ" dirty="0" smtClean="0"/>
              <a:t>Foreseeable challenges</a:t>
            </a:r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36505"/>
          </a:xfrm>
        </p:spPr>
        <p:txBody>
          <a:bodyPr>
            <a:normAutofit/>
          </a:bodyPr>
          <a:lstStyle/>
          <a:p>
            <a:r>
              <a:rPr lang="en-NZ" sz="2400" dirty="0" smtClean="0"/>
              <a:t>Change of reserve offer structure/parameters may put more cost onto system operators and participants’ IT system.</a:t>
            </a:r>
          </a:p>
          <a:p>
            <a:r>
              <a:rPr lang="en-NZ" sz="2400" dirty="0" smtClean="0"/>
              <a:t>RMT need to be modified to accommodate new reserve class and calculate NFR.</a:t>
            </a:r>
          </a:p>
          <a:p>
            <a:r>
              <a:rPr lang="en-NZ" sz="2400" dirty="0" smtClean="0"/>
              <a:t>Reserve pricing is more complex.  </a:t>
            </a: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1687362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NZ" dirty="0" smtClean="0"/>
              <a:t>Appendix</a:t>
            </a:r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04056"/>
          </a:xfrm>
        </p:spPr>
        <p:txBody>
          <a:bodyPr>
            <a:noAutofit/>
          </a:bodyPr>
          <a:lstStyle/>
          <a:p>
            <a:r>
              <a:rPr lang="en-NZ" sz="2800" dirty="0" smtClean="0"/>
              <a:t>Fundamental sets and indices</a:t>
            </a:r>
            <a:endParaRPr lang="en-NZ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507998"/>
              </p:ext>
            </p:extLst>
          </p:nvPr>
        </p:nvGraphicFramePr>
        <p:xfrm>
          <a:off x="539552" y="1550191"/>
          <a:ext cx="8064896" cy="33189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3491"/>
                <a:gridCol w="6661405"/>
              </a:tblGrid>
              <a:tr h="294147">
                <a:tc>
                  <a:txBody>
                    <a:bodyPr/>
                    <a:lstStyle/>
                    <a:p>
                      <a:pPr marL="180000"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NZ" sz="1400" dirty="0">
                          <a:effectLst/>
                        </a:rPr>
                        <a:t>Item</a:t>
                      </a:r>
                      <a:endParaRPr lang="en-NZ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36195" marB="36195"/>
                </a:tc>
                <a:tc>
                  <a:txBody>
                    <a:bodyPr/>
                    <a:lstStyle/>
                    <a:p>
                      <a:pPr marL="18000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NZ" sz="1400" dirty="0">
                          <a:effectLst/>
                        </a:rPr>
                        <a:t>Definition</a:t>
                      </a:r>
                      <a:endParaRPr lang="en-NZ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36195" marB="36195"/>
                </a:tc>
              </a:tr>
              <a:tr h="417101">
                <a:tc>
                  <a:txBody>
                    <a:bodyPr/>
                    <a:lstStyle/>
                    <a:p>
                      <a:pPr marL="18000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NZ" sz="1400" dirty="0" smtClean="0">
                          <a:effectLst/>
                        </a:rPr>
                        <a:t>Generation </a:t>
                      </a:r>
                      <a:r>
                        <a:rPr lang="en-NZ" sz="1400" dirty="0">
                          <a:effectLst/>
                        </a:rPr>
                        <a:t>Offers</a:t>
                      </a:r>
                      <a:endParaRPr lang="en-NZ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36195" marB="36195"/>
                </a:tc>
                <a:tc>
                  <a:txBody>
                    <a:bodyPr/>
                    <a:lstStyle/>
                    <a:p>
                      <a:pPr marL="18000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NZ" sz="1400" dirty="0">
                          <a:effectLst/>
                        </a:rPr>
                        <a:t>A generation offer is represented by an element of the set OFFERS and is indexed by g</a:t>
                      </a:r>
                      <a:endParaRPr lang="en-NZ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36195" marB="36195"/>
                </a:tc>
              </a:tr>
              <a:tr h="932966">
                <a:tc>
                  <a:txBody>
                    <a:bodyPr/>
                    <a:lstStyle/>
                    <a:p>
                      <a:pPr marL="18000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NZ" sz="1400" dirty="0">
                          <a:effectLst/>
                        </a:rPr>
                        <a:t>Reserve </a:t>
                      </a:r>
                      <a:endParaRPr lang="en-NZ" sz="1400" dirty="0" smtClean="0">
                        <a:effectLst/>
                      </a:endParaRPr>
                    </a:p>
                    <a:p>
                      <a:pPr marL="18000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NZ" sz="1400" dirty="0" smtClean="0">
                          <a:effectLst/>
                        </a:rPr>
                        <a:t>Offers</a:t>
                      </a:r>
                      <a:endParaRPr lang="en-NZ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36195" marB="36195"/>
                </a:tc>
                <a:tc>
                  <a:txBody>
                    <a:bodyPr/>
                    <a:lstStyle/>
                    <a:p>
                      <a:pPr marL="18000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NZ" sz="1400" dirty="0">
                          <a:effectLst/>
                        </a:rPr>
                        <a:t>A reserve offer from a generator or interruptible load provider is represented by an element of the set RESERVEOFFERS and is indexed by r. Reserve offers are not class-specific. One reserve offer can provide for different reserve classes based on reserve class effective factors of the reserve offer.</a:t>
                      </a:r>
                      <a:endParaRPr lang="en-NZ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36195" marB="36195"/>
                </a:tc>
              </a:tr>
              <a:tr h="576064">
                <a:tc>
                  <a:txBody>
                    <a:bodyPr/>
                    <a:lstStyle/>
                    <a:p>
                      <a:pPr marL="18000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NZ" sz="1400" dirty="0">
                          <a:effectLst/>
                        </a:rPr>
                        <a:t>Reserve </a:t>
                      </a:r>
                      <a:endParaRPr lang="en-NZ" sz="1400" dirty="0" smtClean="0">
                        <a:effectLst/>
                      </a:endParaRPr>
                    </a:p>
                    <a:p>
                      <a:pPr marL="18000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NZ" sz="1400" dirty="0" smtClean="0">
                          <a:effectLst/>
                        </a:rPr>
                        <a:t>Classes</a:t>
                      </a:r>
                      <a:endParaRPr lang="en-NZ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36195" marB="36195"/>
                </a:tc>
                <a:tc>
                  <a:txBody>
                    <a:bodyPr/>
                    <a:lstStyle/>
                    <a:p>
                      <a:pPr marL="18000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NZ" sz="1400" dirty="0">
                          <a:effectLst/>
                        </a:rPr>
                        <a:t>A reserve class is represented by an element of the set RESERVECLASSES and is indexed by c. RESERVECLASSES = {Fast</a:t>
                      </a:r>
                      <a:r>
                        <a:rPr lang="en-NZ" sz="1400" dirty="0" smtClean="0">
                          <a:effectLst/>
                        </a:rPr>
                        <a:t>, Sustained, Lasting} or {6s, 60s , 15 min}</a:t>
                      </a:r>
                      <a:endParaRPr lang="en-NZ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36195" marB="36195"/>
                </a:tc>
              </a:tr>
              <a:tr h="576064">
                <a:tc>
                  <a:txBody>
                    <a:bodyPr/>
                    <a:lstStyle/>
                    <a:p>
                      <a:pPr marL="18000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NZ" sz="1400" dirty="0">
                          <a:effectLst/>
                        </a:rPr>
                        <a:t>Reserve</a:t>
                      </a:r>
                    </a:p>
                    <a:p>
                      <a:pPr marL="18000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NZ" sz="1400" dirty="0">
                          <a:effectLst/>
                        </a:rPr>
                        <a:t>Types</a:t>
                      </a:r>
                      <a:endParaRPr lang="en-NZ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36195" marB="36195"/>
                </a:tc>
                <a:tc>
                  <a:txBody>
                    <a:bodyPr/>
                    <a:lstStyle/>
                    <a:p>
                      <a:pPr marL="18000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NZ" sz="1400" dirty="0">
                          <a:effectLst/>
                        </a:rPr>
                        <a:t>A reserve type is represented by an element of the set RESERVETYPES and is indexed by element s. RESERVETYPES = {PLSR</a:t>
                      </a:r>
                      <a:r>
                        <a:rPr lang="en-NZ" sz="1400" dirty="0" smtClean="0">
                          <a:effectLst/>
                        </a:rPr>
                        <a:t>, TWD, IL</a:t>
                      </a:r>
                      <a:r>
                        <a:rPr lang="en-NZ" sz="1400" dirty="0">
                          <a:effectLst/>
                        </a:rPr>
                        <a:t>}</a:t>
                      </a:r>
                      <a:endParaRPr lang="en-NZ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36195" marB="36195"/>
                </a:tc>
              </a:tr>
              <a:tr h="510658">
                <a:tc>
                  <a:txBody>
                    <a:bodyPr/>
                    <a:lstStyle/>
                    <a:p>
                      <a:pPr marL="18000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NZ" sz="1400" dirty="0">
                          <a:effectLst/>
                        </a:rPr>
                        <a:t>Risk </a:t>
                      </a:r>
                      <a:endParaRPr lang="en-NZ" sz="1400" dirty="0" smtClean="0">
                        <a:effectLst/>
                      </a:endParaRPr>
                    </a:p>
                    <a:p>
                      <a:pPr marL="18000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NZ" sz="1400" dirty="0" smtClean="0">
                          <a:effectLst/>
                        </a:rPr>
                        <a:t>Classes</a:t>
                      </a:r>
                      <a:endParaRPr lang="en-NZ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36195" marB="36195"/>
                </a:tc>
                <a:tc>
                  <a:txBody>
                    <a:bodyPr/>
                    <a:lstStyle/>
                    <a:p>
                      <a:pPr marL="18000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NZ" sz="1400" dirty="0">
                          <a:effectLst/>
                        </a:rPr>
                        <a:t>A risk class is represented by an element of the set RISKCLASSES  and indexed by </a:t>
                      </a:r>
                      <a:r>
                        <a:rPr lang="en-NZ" sz="1400" dirty="0" err="1">
                          <a:effectLst/>
                        </a:rPr>
                        <a:t>rc</a:t>
                      </a:r>
                      <a:r>
                        <a:rPr lang="en-NZ" sz="1400" dirty="0">
                          <a:effectLst/>
                        </a:rPr>
                        <a:t>.</a:t>
                      </a:r>
                      <a:endParaRPr lang="en-NZ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36195" marB="36195"/>
                </a:tc>
              </a:tr>
            </a:tbl>
          </a:graphicData>
        </a:graphic>
      </p:graphicFrame>
      <p:sp>
        <p:nvSpPr>
          <p:cNvPr id="8" name="Content Placeholder 3"/>
          <p:cNvSpPr txBox="1">
            <a:spLocks/>
          </p:cNvSpPr>
          <p:nvPr/>
        </p:nvSpPr>
        <p:spPr>
          <a:xfrm>
            <a:off x="539552" y="5013176"/>
            <a:ext cx="8229600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2800" dirty="0" smtClean="0"/>
              <a:t>Derived sets</a:t>
            </a:r>
            <a:endParaRPr lang="en-NZ" sz="28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922413"/>
              </p:ext>
            </p:extLst>
          </p:nvPr>
        </p:nvGraphicFramePr>
        <p:xfrm>
          <a:off x="539552" y="5589240"/>
          <a:ext cx="8064896" cy="9832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8232"/>
                <a:gridCol w="5976664"/>
              </a:tblGrid>
              <a:tr h="204152">
                <a:tc>
                  <a:txBody>
                    <a:bodyPr/>
                    <a:lstStyle/>
                    <a:p>
                      <a:pPr marL="180000"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NZ" sz="1400" dirty="0">
                          <a:effectLst/>
                        </a:rPr>
                        <a:t>Item</a:t>
                      </a:r>
                      <a:endParaRPr lang="en-NZ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36195" marB="36195"/>
                </a:tc>
                <a:tc>
                  <a:txBody>
                    <a:bodyPr/>
                    <a:lstStyle/>
                    <a:p>
                      <a:pPr marL="18000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NZ" sz="1400" dirty="0">
                          <a:effectLst/>
                        </a:rPr>
                        <a:t>Definition</a:t>
                      </a:r>
                      <a:endParaRPr lang="en-NZ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36195" marB="36195"/>
                </a:tc>
              </a:tr>
              <a:tr h="322394">
                <a:tc>
                  <a:txBody>
                    <a:bodyPr/>
                    <a:lstStyle/>
                    <a:p>
                      <a:pPr marL="10800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NZ" sz="1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OFFERS</a:t>
                      </a:r>
                      <a:r>
                        <a:rPr lang="en-NZ" sz="1400" baseline="-250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</a:t>
                      </a:r>
                      <a:endParaRPr lang="en-NZ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marL="18000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NZ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is the set of all generation offers belonging to island </a:t>
                      </a:r>
                      <a:r>
                        <a:rPr lang="en-NZ" sz="1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NZ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.</a:t>
                      </a:r>
                    </a:p>
                  </a:txBody>
                  <a:tcPr marL="68580" marR="68580" marT="36195" marB="36195"/>
                </a:tc>
              </a:tr>
              <a:tr h="409557">
                <a:tc>
                  <a:txBody>
                    <a:bodyPr/>
                    <a:lstStyle/>
                    <a:p>
                      <a:pPr marL="10800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NZ" sz="1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RESERVEOFFERS</a:t>
                      </a:r>
                      <a:r>
                        <a:rPr lang="en-NZ" sz="1400" baseline="-250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</a:t>
                      </a:r>
                      <a:endParaRPr lang="en-NZ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marL="18000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NZ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is the set of all reserve offers in island </a:t>
                      </a:r>
                      <a:r>
                        <a:rPr lang="en-NZ" sz="1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NZ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.</a:t>
                      </a:r>
                    </a:p>
                  </a:txBody>
                  <a:tcPr marL="68580" marR="68580" marT="36195" marB="3619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39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88640"/>
            <a:ext cx="8229600" cy="504056"/>
          </a:xfrm>
        </p:spPr>
        <p:txBody>
          <a:bodyPr>
            <a:noAutofit/>
          </a:bodyPr>
          <a:lstStyle/>
          <a:p>
            <a:r>
              <a:rPr lang="en-NZ" sz="2800" dirty="0" smtClean="0"/>
              <a:t>Parameters				Appendix (Cont.)</a:t>
            </a:r>
            <a:endParaRPr lang="en-NZ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396443"/>
              </p:ext>
            </p:extLst>
          </p:nvPr>
        </p:nvGraphicFramePr>
        <p:xfrm>
          <a:off x="539552" y="692696"/>
          <a:ext cx="8064896" cy="25988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92288"/>
                <a:gridCol w="5472608"/>
              </a:tblGrid>
              <a:tr h="294147">
                <a:tc>
                  <a:txBody>
                    <a:bodyPr/>
                    <a:lstStyle/>
                    <a:p>
                      <a:pPr marL="180000"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NZ" sz="1400" dirty="0">
                          <a:effectLst/>
                        </a:rPr>
                        <a:t>Item</a:t>
                      </a:r>
                      <a:endParaRPr lang="en-NZ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36195" marB="36195"/>
                </a:tc>
                <a:tc>
                  <a:txBody>
                    <a:bodyPr/>
                    <a:lstStyle/>
                    <a:p>
                      <a:pPr marL="18000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NZ" sz="1400" dirty="0">
                          <a:effectLst/>
                        </a:rPr>
                        <a:t>Definition</a:t>
                      </a:r>
                      <a:endParaRPr lang="en-NZ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36195" marB="36195"/>
                </a:tc>
              </a:tr>
              <a:tr h="417101">
                <a:tc>
                  <a:txBody>
                    <a:bodyPr/>
                    <a:lstStyle/>
                    <a:p>
                      <a:pPr marL="10800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NZ" sz="1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ReserveOfferBlocks</a:t>
                      </a:r>
                      <a:r>
                        <a:rPr lang="en-NZ" sz="1400" baseline="-250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r</a:t>
                      </a:r>
                      <a:endParaRPr lang="en-NZ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marL="18000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NZ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The number of blocks in reserve offer </a:t>
                      </a:r>
                      <a:r>
                        <a:rPr lang="en-NZ" sz="1400">
                          <a:effectLst/>
                          <a:latin typeface="+mn-lt"/>
                          <a:ea typeface="Times New Roman"/>
                          <a:cs typeface="Cambria Math"/>
                        </a:rPr>
                        <a:t>r </a:t>
                      </a:r>
                      <a:r>
                        <a:rPr lang="en-NZ" sz="1400">
                          <a:effectLst/>
                          <a:latin typeface="+mn-lt"/>
                          <a:ea typeface="Times New Roman"/>
                          <a:cs typeface="Cambria Math"/>
                          <a:sym typeface="Symbol"/>
                        </a:rPr>
                        <a:t></a:t>
                      </a:r>
                      <a:r>
                        <a:rPr lang="en-NZ" sz="1400">
                          <a:effectLst/>
                          <a:latin typeface="+mn-lt"/>
                          <a:ea typeface="Times New Roman"/>
                          <a:cs typeface="Cambria Math"/>
                        </a:rPr>
                        <a:t> </a:t>
                      </a:r>
                      <a:r>
                        <a:rPr lang="en-NZ" sz="140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RESERVEOFFERS</a:t>
                      </a:r>
                    </a:p>
                  </a:txBody>
                  <a:tcPr marL="68580" marR="68580" marT="36195" marB="36195"/>
                </a:tc>
              </a:tr>
              <a:tr h="519489">
                <a:tc>
                  <a:txBody>
                    <a:bodyPr/>
                    <a:lstStyle/>
                    <a:p>
                      <a:pPr marL="10800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NZ" sz="1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ReserveOfferProportion</a:t>
                      </a:r>
                      <a:r>
                        <a:rPr lang="en-NZ" sz="1400" baseline="-250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NZ" sz="1400" baseline="-250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, j</a:t>
                      </a:r>
                      <a:endParaRPr lang="en-NZ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marL="18000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NZ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The incremental MW percentage of the </a:t>
                      </a:r>
                      <a:r>
                        <a:rPr lang="en-NZ" sz="1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j</a:t>
                      </a:r>
                      <a:r>
                        <a:rPr lang="en-NZ" sz="1400" baseline="300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th</a:t>
                      </a:r>
                      <a:r>
                        <a:rPr lang="en-NZ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block of offer </a:t>
                      </a:r>
                      <a:r>
                        <a:rPr lang="en-NZ" sz="1400" dirty="0">
                          <a:effectLst/>
                          <a:latin typeface="+mn-lt"/>
                          <a:ea typeface="Times New Roman"/>
                          <a:cs typeface="Cambria Math"/>
                        </a:rPr>
                        <a:t>r </a:t>
                      </a:r>
                      <a:r>
                        <a:rPr lang="en-NZ" sz="1400" dirty="0">
                          <a:effectLst/>
                          <a:latin typeface="+mn-lt"/>
                          <a:ea typeface="Times New Roman"/>
                          <a:cs typeface="Cambria Math"/>
                          <a:sym typeface="Symbol"/>
                        </a:rPr>
                        <a:t></a:t>
                      </a:r>
                      <a:r>
                        <a:rPr lang="en-NZ" sz="1400" dirty="0">
                          <a:effectLst/>
                          <a:latin typeface="+mn-lt"/>
                          <a:ea typeface="Times New Roman"/>
                          <a:cs typeface="Cambria Math"/>
                        </a:rPr>
                        <a:t> </a:t>
                      </a:r>
                      <a:r>
                        <a:rPr lang="en-NZ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RESERVEOFFERS</a:t>
                      </a:r>
                      <a:r>
                        <a:rPr lang="en-NZ" sz="1400" baseline="-250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PLSR</a:t>
                      </a:r>
                      <a:r>
                        <a:rPr lang="en-NZ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.</a:t>
                      </a:r>
                    </a:p>
                  </a:txBody>
                  <a:tcPr marL="68580" marR="68580" marT="36195" marB="36195"/>
                </a:tc>
              </a:tr>
              <a:tr h="504056">
                <a:tc>
                  <a:txBody>
                    <a:bodyPr/>
                    <a:lstStyle/>
                    <a:p>
                      <a:pPr marL="10800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NZ" sz="1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ReserveOfferMaximum</a:t>
                      </a:r>
                      <a:r>
                        <a:rPr lang="en-NZ" sz="1400" baseline="-250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NZ" sz="1400" baseline="-250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, j </a:t>
                      </a:r>
                      <a:endParaRPr lang="en-NZ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marL="18000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NZ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The maximum MW reserve available from the j </a:t>
                      </a:r>
                      <a:r>
                        <a:rPr lang="en-NZ" sz="1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th</a:t>
                      </a:r>
                      <a:r>
                        <a:rPr lang="en-NZ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block of the reserve offer r. </a:t>
                      </a:r>
                    </a:p>
                  </a:txBody>
                  <a:tcPr marL="68580" marR="68580" marT="36195" marB="36195"/>
                </a:tc>
              </a:tr>
              <a:tr h="504056">
                <a:tc>
                  <a:txBody>
                    <a:bodyPr/>
                    <a:lstStyle/>
                    <a:p>
                      <a:pPr marL="10800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NZ" sz="1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ReserveGenerationMaximum</a:t>
                      </a:r>
                      <a:r>
                        <a:rPr lang="en-NZ" sz="1400" baseline="-250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g</a:t>
                      </a:r>
                      <a:endParaRPr lang="en-NZ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marL="18000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NZ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The maximum MW generation and reserve capability associated with generation offer g </a:t>
                      </a:r>
                      <a:r>
                        <a:rPr lang="en-NZ" sz="1400" dirty="0">
                          <a:effectLst/>
                          <a:latin typeface="+mn-lt"/>
                          <a:ea typeface="Times New Roman"/>
                          <a:cs typeface="Cambria Math"/>
                          <a:sym typeface="Symbol"/>
                        </a:rPr>
                        <a:t></a:t>
                      </a:r>
                      <a:r>
                        <a:rPr lang="en-NZ" sz="1400" dirty="0">
                          <a:effectLst/>
                          <a:latin typeface="+mn-lt"/>
                          <a:ea typeface="Times New Roman"/>
                          <a:cs typeface="Cambria Math"/>
                        </a:rPr>
                        <a:t> </a:t>
                      </a:r>
                      <a:r>
                        <a:rPr lang="en-NZ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OFFERS</a:t>
                      </a:r>
                    </a:p>
                  </a:txBody>
                  <a:tcPr marL="68580" marR="68580" marT="36195" marB="36195"/>
                </a:tc>
              </a:tr>
              <a:tr h="360040">
                <a:tc>
                  <a:txBody>
                    <a:bodyPr/>
                    <a:lstStyle/>
                    <a:p>
                      <a:pPr marL="10800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NZ" sz="1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ReserveClassFactor</a:t>
                      </a:r>
                      <a:r>
                        <a:rPr lang="en-NZ" sz="1400" baseline="-250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NZ" sz="1400" baseline="-250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NZ" sz="1400" baseline="-25000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j,c</a:t>
                      </a:r>
                      <a:r>
                        <a:rPr lang="en-NZ" sz="1400" baseline="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NZ" sz="14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(New)</a:t>
                      </a:r>
                      <a:endParaRPr lang="en-NZ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marL="18000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NZ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Effective factor of each block j of reserve offer r for reserve class c.</a:t>
                      </a:r>
                    </a:p>
                  </a:txBody>
                  <a:tcPr marL="68580" marR="68580" marT="36195" marB="36195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860403"/>
              </p:ext>
            </p:extLst>
          </p:nvPr>
        </p:nvGraphicFramePr>
        <p:xfrm>
          <a:off x="539552" y="4077072"/>
          <a:ext cx="8064896" cy="25948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76264"/>
                <a:gridCol w="5688632"/>
              </a:tblGrid>
              <a:tr h="294147">
                <a:tc>
                  <a:txBody>
                    <a:bodyPr/>
                    <a:lstStyle/>
                    <a:p>
                      <a:pPr marL="180000"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NZ" sz="1400" dirty="0">
                          <a:effectLst/>
                        </a:rPr>
                        <a:t>Item</a:t>
                      </a:r>
                      <a:endParaRPr lang="en-NZ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36195" marB="36195"/>
                </a:tc>
                <a:tc>
                  <a:txBody>
                    <a:bodyPr/>
                    <a:lstStyle/>
                    <a:p>
                      <a:pPr marL="18000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NZ" sz="1400" dirty="0">
                          <a:effectLst/>
                        </a:rPr>
                        <a:t>Definition</a:t>
                      </a:r>
                      <a:endParaRPr lang="en-NZ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36195" marB="36195"/>
                </a:tc>
              </a:tr>
              <a:tr h="417101">
                <a:tc>
                  <a:txBody>
                    <a:bodyPr/>
                    <a:lstStyle/>
                    <a:p>
                      <a:pPr marL="10800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NZ" sz="1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GENERATION</a:t>
                      </a:r>
                      <a:r>
                        <a:rPr lang="en-NZ" sz="1400" baseline="-250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g</a:t>
                      </a:r>
                      <a:endParaRPr lang="en-NZ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marL="18000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NZ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The scheduled part of MW generation corresponding to offer </a:t>
                      </a:r>
                      <a:r>
                        <a:rPr lang="en-NZ" sz="1400" dirty="0">
                          <a:effectLst/>
                          <a:latin typeface="+mn-lt"/>
                          <a:ea typeface="Times New Roman"/>
                          <a:cs typeface="Cambria Math"/>
                        </a:rPr>
                        <a:t>g</a:t>
                      </a:r>
                      <a:r>
                        <a:rPr lang="en-NZ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.</a:t>
                      </a:r>
                    </a:p>
                  </a:txBody>
                  <a:tcPr marL="68580" marR="68580" marT="36195" marB="36195"/>
                </a:tc>
              </a:tr>
              <a:tr h="447481">
                <a:tc>
                  <a:txBody>
                    <a:bodyPr/>
                    <a:lstStyle/>
                    <a:p>
                      <a:pPr marL="10800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NZ" sz="1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RESERVE</a:t>
                      </a:r>
                      <a:r>
                        <a:rPr lang="en-NZ" sz="1400" baseline="-250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r</a:t>
                      </a:r>
                      <a:endParaRPr lang="en-NZ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marL="18000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NZ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The reserve scheduled corresponding to reserve offer </a:t>
                      </a:r>
                      <a:r>
                        <a:rPr lang="en-NZ" sz="1400" dirty="0">
                          <a:effectLst/>
                          <a:latin typeface="+mn-lt"/>
                          <a:ea typeface="Times New Roman"/>
                          <a:cs typeface="Cambria Math"/>
                        </a:rPr>
                        <a:t>r </a:t>
                      </a:r>
                      <a:r>
                        <a:rPr lang="en-NZ" sz="1400" dirty="0">
                          <a:effectLst/>
                          <a:latin typeface="+mn-lt"/>
                          <a:ea typeface="Times New Roman"/>
                          <a:cs typeface="Cambria Math"/>
                          <a:sym typeface="Symbol"/>
                        </a:rPr>
                        <a:t></a:t>
                      </a:r>
                      <a:r>
                        <a:rPr lang="en-NZ" sz="1400" dirty="0">
                          <a:effectLst/>
                          <a:latin typeface="+mn-lt"/>
                          <a:ea typeface="Times New Roman"/>
                          <a:cs typeface="Cambria Math"/>
                        </a:rPr>
                        <a:t> </a:t>
                      </a:r>
                      <a:r>
                        <a:rPr lang="en-NZ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RESERVEOFFERS</a:t>
                      </a:r>
                    </a:p>
                  </a:txBody>
                  <a:tcPr marL="68580" marR="68580" marT="36195" marB="36195"/>
                </a:tc>
              </a:tr>
              <a:tr h="504056">
                <a:tc>
                  <a:txBody>
                    <a:bodyPr/>
                    <a:lstStyle/>
                    <a:p>
                      <a:pPr marL="10800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NZ" sz="1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RESERVEBLOCK</a:t>
                      </a:r>
                      <a:r>
                        <a:rPr lang="en-NZ" sz="1400" baseline="-250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r,j</a:t>
                      </a:r>
                      <a:endParaRPr lang="en-NZ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marL="18000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NZ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The reserve scheduled corresponding to </a:t>
                      </a:r>
                      <a:r>
                        <a:rPr lang="en-NZ" sz="1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j</a:t>
                      </a:r>
                      <a:r>
                        <a:rPr lang="en-NZ" sz="1400" baseline="300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th</a:t>
                      </a:r>
                      <a:r>
                        <a:rPr lang="en-NZ" sz="1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block</a:t>
                      </a:r>
                      <a:r>
                        <a:rPr lang="en-NZ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of the reserve offer r.</a:t>
                      </a:r>
                    </a:p>
                  </a:txBody>
                  <a:tcPr marL="68580" marR="68580" marT="36195" marB="36195"/>
                </a:tc>
              </a:tr>
              <a:tr h="504056">
                <a:tc>
                  <a:txBody>
                    <a:bodyPr/>
                    <a:lstStyle/>
                    <a:p>
                      <a:pPr marL="10800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NZ" sz="1400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RESERVECLASSMW</a:t>
                      </a:r>
                      <a:r>
                        <a:rPr lang="en-NZ" sz="1400" baseline="-25000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r,c</a:t>
                      </a:r>
                      <a:r>
                        <a:rPr lang="en-NZ" sz="1400" baseline="-250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NZ" sz="14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(New )</a:t>
                      </a:r>
                      <a:endParaRPr lang="en-NZ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marL="18000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NZ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The effective factor of the reserve scheduled corresponding reserve offer r for reserve class c</a:t>
                      </a:r>
                    </a:p>
                  </a:txBody>
                  <a:tcPr marL="68580" marR="68580" marT="36195" marB="36195"/>
                </a:tc>
              </a:tr>
              <a:tr h="360040">
                <a:tc>
                  <a:txBody>
                    <a:bodyPr/>
                    <a:lstStyle/>
                    <a:p>
                      <a:pPr marL="10800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NZ" sz="1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ISLANDRISK</a:t>
                      </a:r>
                      <a:r>
                        <a:rPr lang="en-NZ" sz="1400" baseline="-250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i,c,rc</a:t>
                      </a:r>
                      <a:endParaRPr lang="en-NZ" sz="1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marL="18000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NZ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The MW risk for island </a:t>
                      </a:r>
                      <a:r>
                        <a:rPr lang="en-NZ" sz="1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NZ" sz="1400" dirty="0" err="1">
                          <a:effectLst/>
                          <a:latin typeface="+mn-lt"/>
                          <a:ea typeface="Times New Roman"/>
                          <a:cs typeface="Times New Roman"/>
                          <a:sym typeface="Symbol"/>
                        </a:rPr>
                        <a:t></a:t>
                      </a:r>
                      <a:r>
                        <a:rPr lang="en-NZ" sz="1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ISLANDS</a:t>
                      </a:r>
                      <a:r>
                        <a:rPr lang="en-NZ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, reserve class </a:t>
                      </a:r>
                      <a:r>
                        <a:rPr lang="en-NZ" sz="1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c</a:t>
                      </a:r>
                      <a:r>
                        <a:rPr lang="en-NZ" sz="1400" dirty="0" err="1">
                          <a:effectLst/>
                          <a:latin typeface="+mn-lt"/>
                          <a:ea typeface="Times New Roman"/>
                          <a:cs typeface="Times New Roman"/>
                          <a:sym typeface="Symbol"/>
                        </a:rPr>
                        <a:t></a:t>
                      </a:r>
                      <a:r>
                        <a:rPr lang="en-NZ" sz="1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RESERVECLASSES</a:t>
                      </a:r>
                      <a:r>
                        <a:rPr lang="en-NZ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and risk class </a:t>
                      </a:r>
                      <a:r>
                        <a:rPr lang="en-NZ" sz="1400" dirty="0" err="1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rc</a:t>
                      </a:r>
                      <a:r>
                        <a:rPr lang="en-NZ" sz="1400" dirty="0">
                          <a:effectLst/>
                          <a:latin typeface="+mn-lt"/>
                          <a:ea typeface="Times New Roman"/>
                          <a:cs typeface="Times New Roman"/>
                          <a:sym typeface="Symbol"/>
                        </a:rPr>
                        <a:t></a:t>
                      </a:r>
                      <a:r>
                        <a:rPr lang="en-NZ" sz="1400" dirty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 RISKCLASSES. The variable is unrestricted.</a:t>
                      </a:r>
                    </a:p>
                  </a:txBody>
                  <a:tcPr marL="68580" marR="68580" marT="36195" marB="36195"/>
                </a:tc>
              </a:tr>
            </a:tbl>
          </a:graphicData>
        </a:graphic>
      </p:graphicFrame>
      <p:sp>
        <p:nvSpPr>
          <p:cNvPr id="10" name="Content Placeholder 3"/>
          <p:cNvSpPr txBox="1">
            <a:spLocks/>
          </p:cNvSpPr>
          <p:nvPr/>
        </p:nvSpPr>
        <p:spPr>
          <a:xfrm>
            <a:off x="467544" y="3573016"/>
            <a:ext cx="822960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2800" smtClean="0"/>
              <a:t>Variables</a:t>
            </a:r>
            <a:endParaRPr lang="en-NZ" sz="2800" dirty="0"/>
          </a:p>
        </p:txBody>
      </p:sp>
    </p:spTree>
    <p:extLst>
      <p:ext uri="{BB962C8B-B14F-4D97-AF65-F5344CB8AC3E}">
        <p14:creationId xmlns:p14="http://schemas.microsoft.com/office/powerpoint/2010/main" val="3724600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963</Words>
  <Application>Microsoft Office PowerPoint</Application>
  <PresentationFormat>On-screen Show (4:3)</PresentationFormat>
  <Paragraphs>131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New reserve model</vt:lpstr>
      <vt:lpstr>Comments on original design</vt:lpstr>
      <vt:lpstr>Comments on original design</vt:lpstr>
      <vt:lpstr>SPD formulation design summary</vt:lpstr>
      <vt:lpstr>Example of reserve offer</vt:lpstr>
      <vt:lpstr>Advantages of new reserve model</vt:lpstr>
      <vt:lpstr>Foreseeable challenges</vt:lpstr>
      <vt:lpstr>Appendix</vt:lpstr>
      <vt:lpstr>PowerPoint Presentation</vt:lpstr>
      <vt:lpstr>PowerPoint Presentation</vt:lpstr>
      <vt:lpstr>PowerPoint Presentation</vt:lpstr>
    </vt:vector>
  </TitlesOfParts>
  <Company>Electricity Authority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reserve model</dc:title>
  <dc:creator>Tuong Nguyen</dc:creator>
  <cp:lastModifiedBy>Tuong Nguyen</cp:lastModifiedBy>
  <cp:revision>11</cp:revision>
  <dcterms:created xsi:type="dcterms:W3CDTF">2017-03-12T19:42:26Z</dcterms:created>
  <dcterms:modified xsi:type="dcterms:W3CDTF">2017-03-12T22:18:06Z</dcterms:modified>
</cp:coreProperties>
</file>