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6"/>
  </p:notesMasterIdLst>
  <p:handoutMasterIdLst>
    <p:handoutMasterId r:id="rId7"/>
  </p:handoutMasterIdLst>
  <p:sldIdLst>
    <p:sldId id="256" r:id="rId2"/>
    <p:sldId id="393" r:id="rId3"/>
    <p:sldId id="258" r:id="rId4"/>
    <p:sldId id="305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393"/>
            <p14:sldId id="258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9644" autoAdjust="0"/>
  </p:normalViewPr>
  <p:slideViewPr>
    <p:cSldViewPr>
      <p:cViewPr varScale="1">
        <p:scale>
          <a:sx n="72" d="100"/>
          <a:sy n="72" d="100"/>
        </p:scale>
        <p:origin x="14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14/03/2019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14/03/2019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</p:spTree>
    <p:extLst>
      <p:ext uri="{BB962C8B-B14F-4D97-AF65-F5344CB8AC3E}">
        <p14:creationId xmlns:p14="http://schemas.microsoft.com/office/powerpoint/2010/main" val="256809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Power Flow</a:t>
            </a:r>
            <a:endParaRPr lang="es-ES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04988" y="334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775625" y="355303"/>
            <a:ext cx="17379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latin typeface="Old English Text MT" panose="03040902040508030806" pitchFamily="66" charset="0"/>
              </a:rPr>
              <a:t>Tópico</a:t>
            </a:r>
            <a:endParaRPr lang="en-US" sz="4400" dirty="0">
              <a:latin typeface="Old English Text MT" panose="03040902040508030806" pitchFamily="66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580524" y="3485282"/>
            <a:ext cx="1238250" cy="869315"/>
            <a:chOff x="0" y="0"/>
            <a:chExt cx="1848025" cy="1248861"/>
          </a:xfrm>
        </p:grpSpPr>
        <p:pic>
          <p:nvPicPr>
            <p:cNvPr id="15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Image result for open source symbo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0" y="3701375"/>
            <a:ext cx="1234440" cy="12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7" y="4778810"/>
            <a:ext cx="2811083" cy="909601"/>
          </a:xfrm>
          <a:prstGeom prst="rect">
            <a:avLst/>
          </a:prstGeom>
        </p:spPr>
      </p:pic>
      <p:sp>
        <p:nvSpPr>
          <p:cNvPr id="18" name="21 Rectángulo"/>
          <p:cNvSpPr/>
          <p:nvPr/>
        </p:nvSpPr>
        <p:spPr>
          <a:xfrm>
            <a:off x="2465754" y="4444370"/>
            <a:ext cx="435771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b="1" cap="small" dirty="0"/>
              <a:t>Autores:</a:t>
            </a:r>
            <a:endParaRPr lang="es-ES" sz="1500" cap="small" dirty="0"/>
          </a:p>
          <a:p>
            <a:pPr lvl="0" algn="ctr"/>
            <a:r>
              <a:rPr lang="es-ES" sz="1500" cap="small" dirty="0"/>
              <a:t>Erik Alvarez</a:t>
            </a:r>
          </a:p>
          <a:p>
            <a:pPr lvl="0" algn="ctr"/>
            <a:r>
              <a:rPr lang="es-ES" sz="1500" cap="small" dirty="0"/>
              <a:t>Jefferson Chávez</a:t>
            </a:r>
          </a:p>
        </p:txBody>
      </p:sp>
      <p:sp>
        <p:nvSpPr>
          <p:cNvPr id="20" name="12 Rectángulo"/>
          <p:cNvSpPr/>
          <p:nvPr/>
        </p:nvSpPr>
        <p:spPr>
          <a:xfrm>
            <a:off x="2313475" y="5374957"/>
            <a:ext cx="4662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b="1" cap="small" dirty="0" err="1"/>
              <a:t>U</a:t>
            </a:r>
            <a:r>
              <a:rPr lang="es-ES" sz="1200" cap="small" dirty="0" err="1"/>
              <a:t>niversidade</a:t>
            </a:r>
            <a:r>
              <a:rPr lang="es-ES" sz="1200" cap="small" dirty="0"/>
              <a:t> </a:t>
            </a:r>
            <a:r>
              <a:rPr lang="es-ES" sz="1200" b="1" cap="small" dirty="0"/>
              <a:t>E</a:t>
            </a:r>
            <a:r>
              <a:rPr lang="es-ES" sz="1200" cap="small" dirty="0"/>
              <a:t>stadual de </a:t>
            </a:r>
            <a:r>
              <a:rPr lang="es-ES" sz="1200" b="1" cap="small" dirty="0" err="1"/>
              <a:t>C</a:t>
            </a:r>
            <a:r>
              <a:rPr lang="es-ES" sz="1200" cap="small" dirty="0" err="1"/>
              <a:t>ampinas</a:t>
            </a:r>
            <a:endParaRPr lang="es-ES" sz="1200" cap="small" dirty="0"/>
          </a:p>
          <a:p>
            <a:pPr algn="ctr"/>
            <a:r>
              <a:rPr lang="pt-BR" sz="1200" b="1" dirty="0"/>
              <a:t>DSEE</a:t>
            </a:r>
            <a:r>
              <a:rPr lang="pt-BR" sz="1200" dirty="0"/>
              <a:t> – </a:t>
            </a:r>
            <a:r>
              <a:rPr lang="pt-BR" sz="1200" b="1" dirty="0"/>
              <a:t>D</a:t>
            </a:r>
            <a:r>
              <a:rPr lang="pt-BR" sz="1200" dirty="0"/>
              <a:t>epartamento de </a:t>
            </a:r>
            <a:r>
              <a:rPr lang="pt-BR" sz="1200" b="1" dirty="0"/>
              <a:t>S</a:t>
            </a:r>
            <a:r>
              <a:rPr lang="pt-BR" sz="1200" dirty="0"/>
              <a:t>istemas de </a:t>
            </a:r>
            <a:r>
              <a:rPr lang="pt-BR" sz="1200" b="1" dirty="0"/>
              <a:t>E</a:t>
            </a:r>
            <a:r>
              <a:rPr lang="pt-BR" sz="1200" dirty="0"/>
              <a:t>nergia </a:t>
            </a:r>
            <a:r>
              <a:rPr lang="pt-BR" sz="1200" b="1" dirty="0"/>
              <a:t>E</a:t>
            </a:r>
            <a:r>
              <a:rPr lang="pt-BR" sz="1200" dirty="0"/>
              <a:t>létrica</a:t>
            </a:r>
            <a:endParaRPr lang="pt-BR" sz="12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err="1"/>
              <a:t>Tema</a:t>
            </a:r>
            <a:r>
              <a:rPr lang="en-US" alt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40509852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6" name="Rectangle 3"/>
          <p:cNvSpPr/>
          <p:nvPr/>
        </p:nvSpPr>
        <p:spPr>
          <a:xfrm>
            <a:off x="3461473" y="2996818"/>
            <a:ext cx="1429392" cy="872476"/>
          </a:xfrm>
          <a:prstGeom prst="rect">
            <a:avLst/>
          </a:prstGeom>
          <a:solidFill>
            <a:schemeClr val="tx2">
              <a:lumMod val="40000"/>
              <a:lumOff val="60000"/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9"/>
          <p:cNvSpPr/>
          <p:nvPr/>
        </p:nvSpPr>
        <p:spPr>
          <a:xfrm>
            <a:off x="4887766" y="2996818"/>
            <a:ext cx="1475975" cy="872476"/>
          </a:xfrm>
          <a:prstGeom prst="rect">
            <a:avLst/>
          </a:prstGeom>
          <a:solidFill>
            <a:schemeClr val="tx2">
              <a:lumMod val="40000"/>
              <a:lumOff val="60000"/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9"/>
          <p:cNvSpPr/>
          <p:nvPr/>
        </p:nvSpPr>
        <p:spPr>
          <a:xfrm>
            <a:off x="2295478" y="1358596"/>
            <a:ext cx="1802054" cy="1463387"/>
          </a:xfrm>
          <a:prstGeom prst="hexago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Power System Optimization</a:t>
            </a:r>
            <a:endParaRPr lang="en-US" sz="900" dirty="0">
              <a:solidFill>
                <a:schemeClr val="tx1"/>
              </a:solidFill>
              <a:latin typeface="Oswald" panose="02000506000000020004" pitchFamily="50"/>
            </a:endParaRPr>
          </a:p>
        </p:txBody>
      </p:sp>
      <p:sp>
        <p:nvSpPr>
          <p:cNvPr id="30" name="Hexagon 9"/>
          <p:cNvSpPr/>
          <p:nvPr/>
        </p:nvSpPr>
        <p:spPr>
          <a:xfrm>
            <a:off x="3793779" y="2158930"/>
            <a:ext cx="1802054" cy="1463387"/>
          </a:xfrm>
          <a:prstGeom prst="hexago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Oswald" panose="02000506000000020004" pitchFamily="50"/>
              </a:rPr>
              <a:t>Outline</a:t>
            </a:r>
            <a:endParaRPr lang="en-US" sz="1400" dirty="0">
              <a:solidFill>
                <a:schemeClr val="tx1"/>
              </a:solidFill>
              <a:latin typeface="Oswald" panose="02000506000000020004" pitchFamily="50"/>
            </a:endParaRPr>
          </a:p>
        </p:txBody>
      </p:sp>
      <p:sp>
        <p:nvSpPr>
          <p:cNvPr id="31" name="Hexagon 9"/>
          <p:cNvSpPr/>
          <p:nvPr/>
        </p:nvSpPr>
        <p:spPr>
          <a:xfrm>
            <a:off x="2293624" y="2927791"/>
            <a:ext cx="1802054" cy="1463387"/>
          </a:xfrm>
          <a:prstGeom prst="hexag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Semidefinite Relaxation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 (SDP)</a:t>
            </a:r>
          </a:p>
        </p:txBody>
      </p:sp>
      <p:sp>
        <p:nvSpPr>
          <p:cNvPr id="33" name="Hexagon 9"/>
          <p:cNvSpPr/>
          <p:nvPr/>
        </p:nvSpPr>
        <p:spPr>
          <a:xfrm>
            <a:off x="5292080" y="1358596"/>
            <a:ext cx="1802054" cy="1463387"/>
          </a:xfrm>
          <a:prstGeom prst="hexago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Results</a:t>
            </a:r>
          </a:p>
        </p:txBody>
      </p:sp>
      <p:sp>
        <p:nvSpPr>
          <p:cNvPr id="34" name="Hexagon 9"/>
          <p:cNvSpPr/>
          <p:nvPr/>
        </p:nvSpPr>
        <p:spPr>
          <a:xfrm>
            <a:off x="3793779" y="3690957"/>
            <a:ext cx="1802054" cy="1463387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A SDP Formulation for the AC-OPF</a:t>
            </a:r>
          </a:p>
        </p:txBody>
      </p:sp>
      <p:sp>
        <p:nvSpPr>
          <p:cNvPr id="37" name="Hexagon 9"/>
          <p:cNvSpPr/>
          <p:nvPr/>
        </p:nvSpPr>
        <p:spPr>
          <a:xfrm>
            <a:off x="5292080" y="2924944"/>
            <a:ext cx="1802054" cy="1463387"/>
          </a:xfrm>
          <a:prstGeom prst="hexag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ACTNEP &amp; RPP</a:t>
            </a:r>
          </a:p>
        </p:txBody>
      </p:sp>
    </p:spTree>
    <p:extLst>
      <p:ext uri="{BB962C8B-B14F-4D97-AF65-F5344CB8AC3E}">
        <p14:creationId xmlns:p14="http://schemas.microsoft.com/office/powerpoint/2010/main" val="187016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7" name="TextBox 3"/>
          <p:cNvSpPr txBox="1"/>
          <p:nvPr/>
        </p:nvSpPr>
        <p:spPr>
          <a:xfrm>
            <a:off x="755576" y="1138137"/>
            <a:ext cx="6459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200" i="1" dirty="0">
                <a:solidFill>
                  <a:srgbClr val="E7E6E6">
                    <a:lumMod val="50000"/>
                  </a:srgb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“The new becomes old, and the old becomes new…a life cycle”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564904"/>
            <a:ext cx="4980435" cy="351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18343</TotalTime>
  <Words>68</Words>
  <Application>Microsoft Office PowerPoint</Application>
  <PresentationFormat>Presentación en pantalla (4:3)</PresentationFormat>
  <Paragraphs>25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4" baseType="lpstr">
      <vt:lpstr>Adobe Hebrew</vt:lpstr>
      <vt:lpstr>Arial</vt:lpstr>
      <vt:lpstr>Bookman Old Style</vt:lpstr>
      <vt:lpstr>Calibri</vt:lpstr>
      <vt:lpstr>Franklin Gothic Book</vt:lpstr>
      <vt:lpstr>Old English Text MT</vt:lpstr>
      <vt:lpstr>Oswald</vt:lpstr>
      <vt:lpstr>Perpetua</vt:lpstr>
      <vt:lpstr>Wingdings 2</vt:lpstr>
      <vt:lpstr>Equidad</vt:lpstr>
      <vt:lpstr>Power Flow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Erik AQ</cp:lastModifiedBy>
  <cp:revision>937</cp:revision>
  <dcterms:created xsi:type="dcterms:W3CDTF">2012-02-15T19:20:03Z</dcterms:created>
  <dcterms:modified xsi:type="dcterms:W3CDTF">2019-03-15T01:16:03Z</dcterms:modified>
</cp:coreProperties>
</file>