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5" r:id="rId3"/>
    <p:sldId id="422" r:id="rId4"/>
    <p:sldId id="42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9" r:id="rId18"/>
    <p:sldId id="438" r:id="rId19"/>
    <p:sldId id="30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9"/>
            <p14:sldId id="43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3" d="100"/>
          <a:sy n="73" d="100"/>
        </p:scale>
        <p:origin x="14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16/03/2019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>
                <a:solidFill>
                  <a:schemeClr val="bg1"/>
                </a:solidFill>
                <a:latin typeface="Bookman Old Style" panose="02050604050505020204" pitchFamily="18" charset="0"/>
              </a:rPr>
              <a:t>LP &amp; MIP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Paso 1: resolver el problema de programación lineal relajado (P0)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405DCB-2EF9-41DB-A8B5-5F57501F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3" y="1900583"/>
            <a:ext cx="7740352" cy="4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8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29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MX" sz="2000" dirty="0"/>
                  <a:t>, por ejemplo, no es entera,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  enteros no negativos consecutivos;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err="1"/>
                  <a:t>Creanse</a:t>
                </a:r>
                <a:r>
                  <a:rPr lang="es-MX" sz="2000" dirty="0"/>
                  <a:t> dos nuevos problemas incluyendo el problema entero las restricciones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 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Se elimina la solución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  no entera y se preserva las soluciones viables enteras del problema original;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Si mas de una variable es no entera, se ramifica la que presenta parte fraccionaria mas próxima de 0,5.</a:t>
                </a:r>
              </a:p>
              <a:p>
                <a:pPr lvl="1"/>
                <a:r>
                  <a:rPr lang="es-MX" sz="2000" dirty="0"/>
                  <a:t>.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2971391"/>
              </a:xfrm>
              <a:prstGeom prst="rect">
                <a:avLst/>
              </a:prstGeom>
              <a:blipFill>
                <a:blip r:embed="rId2"/>
                <a:stretch>
                  <a:fillRect l="-656" t="-410" r="-875" b="-26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74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2: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0+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0+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6CC03F-E11F-4164-8EDD-A9E17308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79" y="2172576"/>
            <a:ext cx="7205241" cy="38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08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(P1)</a:t>
                </a:r>
                <a:r>
                  <a:rPr lang="es-MX" sz="2000" dirty="0"/>
                  <a:t> y (P2) 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=7,5</m:t>
                    </m:r>
                  </m:oMath>
                </a14:m>
                <a:endParaRPr lang="es-P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proceso de ramificación prosigue hasta que una aproximación presente la solución entera.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valor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PE" sz="2000" dirty="0"/>
                  <a:t> asociado a soluciones enteras se torna una limitante inferior, LI. Así LI=6.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Los problemas cuyas aproximaciones (integrales o no) poseen valores inferiores a LI son descartados;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Se actualiza LI siempre que una aproximación presente solución entera con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E" sz="2000" dirty="0"/>
                  <a:t> mayor;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método Branch &amp; </a:t>
                </a:r>
                <a:r>
                  <a:rPr lang="es-PE" sz="2000" dirty="0" err="1"/>
                  <a:t>Bound</a:t>
                </a:r>
                <a:r>
                  <a:rPr lang="es-PE" sz="2000" dirty="0"/>
                  <a:t> termina cuando no existen mas problemas ramificados;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En el ejemplo, la ramificación prosigue con (P2)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E" sz="2000" dirty="0"/>
                  <a:t>, del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s-PE" sz="2000" dirty="0"/>
                  <a:t> </a:t>
                </a:r>
              </a:p>
              <a:p>
                <a:pPr lvl="1"/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4093428"/>
              </a:xfrm>
              <a:prstGeom prst="rect">
                <a:avLst/>
              </a:prstGeom>
              <a:blipFill>
                <a:blip r:embed="rId2"/>
                <a:stretch>
                  <a:fillRect l="-656" t="-8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541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3: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3 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 xmlns="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3B7CAB-0219-4435-AB62-717D8CCB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79" y="1753256"/>
            <a:ext cx="8145842" cy="42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8752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(P3)</a:t>
                </a:r>
                <a:r>
                  <a:rPr lang="es-MX" sz="2000" dirty="0"/>
                  <a:t> y (P4) 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=3,17,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=7,33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(P4) </a:t>
                </a:r>
                <a:r>
                  <a:rPr lang="es-MX" sz="2000" dirty="0" smtClean="0"/>
                  <a:t>Inviable</a:t>
                </a: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ramificación, algún problema puede no ser viable, ramificaciones de este problema no son posibles;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Pero todavía no es posible descartar el problema P3.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aproximación (P3)´no es integral. Una nueva ramificación es necesaria;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Note que: si existen mas de una aproximación no integrales. Una nueva ramificación es necesaria; se ramifica el problema cuyo valor óptimo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/>
                  <a:t> este mas próximo de LS;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656" t="-1277" r="-219" b="-31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481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4: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5 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3+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338B32-4AC8-4E1D-894B-16720707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92" y="1852375"/>
            <a:ext cx="7865494" cy="41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96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="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</a:t>
                </a:r>
                <a:r>
                  <a:rPr lang="es-PE" sz="2000" dirty="0" smtClean="0"/>
                  <a:t>P5)</a:t>
                </a:r>
                <a:r>
                  <a:rPr lang="es-MX" sz="2000" dirty="0" smtClean="0"/>
                  <a:t> </a:t>
                </a:r>
                <a:r>
                  <a:rPr lang="es-MX" sz="2000" dirty="0"/>
                  <a:t>y (</a:t>
                </a:r>
                <a:r>
                  <a:rPr lang="es-MX" sz="2000" dirty="0" smtClean="0"/>
                  <a:t>P6) </a:t>
                </a:r>
                <a:r>
                  <a:rPr lang="es-MX" sz="2000" dirty="0"/>
                  <a:t>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</a:t>
                </a:r>
                <a:r>
                  <a:rPr lang="es-MX" sz="2000" dirty="0" smtClean="0"/>
                  <a:t>P5)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</a:t>
                </a:r>
                <a:r>
                  <a:rPr lang="es-MX" sz="2000" dirty="0" smtClean="0"/>
                  <a:t>P6) Inviable</a:t>
                </a:r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/>
                  <a:t>Se actualiza el limitante inferior para LI = 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smtClean="0"/>
                  <a:t>Como no existen mas problemas a ser ramificados, la solución óptima del problema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s-MX" sz="2000" dirty="0"/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656" t="-1887" r="-875" b="-534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2926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Árbol </a:t>
            </a:r>
            <a:r>
              <a:rPr lang="es-PE" sz="2000" dirty="0" err="1" smtClean="0"/>
              <a:t>Branch</a:t>
            </a:r>
            <a:r>
              <a:rPr lang="es-PE" sz="2000" dirty="0" smtClean="0"/>
              <a:t> and </a:t>
            </a:r>
            <a:r>
              <a:rPr lang="es-PE" sz="2000" dirty="0" err="1" smtClean="0"/>
              <a:t>Bound</a:t>
            </a:r>
            <a:r>
              <a:rPr lang="es-PE" sz="2000" dirty="0" smtClean="0"/>
              <a:t> (B&amp;B)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00" y="1236822"/>
            <a:ext cx="3197144" cy="3274030"/>
          </a:xfrm>
          <a:prstGeom prst="rect">
            <a:avLst/>
          </a:prstGeom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0EE2E59A-EFC5-4F7D-8B1B-CDE02E4D869C}"/>
              </a:ext>
            </a:extLst>
          </p:cNvPr>
          <p:cNvSpPr txBox="1"/>
          <p:nvPr/>
        </p:nvSpPr>
        <p:spPr>
          <a:xfrm>
            <a:off x="611560" y="4622726"/>
            <a:ext cx="83622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Enumeración implícita de las soluciones enteras factibles.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Utiliza el principio divide y </a:t>
            </a:r>
            <a:r>
              <a:rPr lang="es-PE" dirty="0" err="1" smtClean="0"/>
              <a:t>venceras</a:t>
            </a:r>
            <a:r>
              <a:rPr lang="es-PE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Divide (ramifica) el conjunto de soluciones en subconjuntos disyuntos cada vez menores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Determina (limita) el valor de la mejor solución de cada subconjunto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dirty="0" smtClean="0"/>
              <a:t>Poda (elimina) la rama del árbol se acota indica que no puede contener la solución óptima</a:t>
            </a:r>
          </a:p>
        </p:txBody>
      </p:sp>
    </p:spTree>
    <p:extLst>
      <p:ext uri="{BB962C8B-B14F-4D97-AF65-F5344CB8AC3E}">
        <p14:creationId xmlns:p14="http://schemas.microsoft.com/office/powerpoint/2010/main" val="230824519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xmlns="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xmlns="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4160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xmlns="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799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043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solución óptima entera de un problema, por medio de partición de espacio de soluciones y evaluaciones progresivas de las soluciones.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Entrega tres procedimientos: aproximación, ramificación (</a:t>
            </a:r>
            <a:r>
              <a:rPr lang="es-MX" sz="2000" dirty="0" err="1"/>
              <a:t>branching</a:t>
            </a:r>
            <a:r>
              <a:rPr lang="es-MX" sz="2000" dirty="0"/>
              <a:t>) y limitación (</a:t>
            </a:r>
            <a:r>
              <a:rPr lang="es-MX" sz="2000" dirty="0" err="1"/>
              <a:t>bouding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término Branch se refiere a las particiones hechas por el método y el término </a:t>
            </a:r>
            <a:r>
              <a:rPr lang="es-MX" sz="2000" dirty="0" err="1"/>
              <a:t>bound</a:t>
            </a:r>
            <a:r>
              <a:rPr lang="es-MX" sz="2000" dirty="0"/>
              <a:t> a las nuevas restricciones adicionadas.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Utiliza el método simplex de forma recurrente en el </a:t>
            </a:r>
            <a:r>
              <a:rPr lang="es-MX" sz="2000" dirty="0" err="1"/>
              <a:t>preceso</a:t>
            </a:r>
            <a:r>
              <a:rPr lang="es-MX" sz="2000" dirty="0"/>
              <a:t> de obtener la solución óptima.</a:t>
            </a:r>
          </a:p>
        </p:txBody>
      </p:sp>
    </p:spTree>
    <p:extLst>
      <p:ext uri="{BB962C8B-B14F-4D97-AF65-F5344CB8AC3E}">
        <p14:creationId xmlns:p14="http://schemas.microsoft.com/office/powerpoint/2010/main" val="2602025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21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xmlns="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Ignore las restricciones de integralidad y resuelva el problema de programación lineal relajado (PLIR)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 la solución es óptima integral, entonces el problema entero también habrá sido resuelto. El algoritmo termina.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Sino, el valor v encontrado se transforma en un limitante superior, LS, para el valor óptimo del problema entero.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lvl="1"/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9550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18847</TotalTime>
  <Words>693</Words>
  <Application>Microsoft Office PowerPoint</Application>
  <PresentationFormat>Presentación en pantalla (4:3)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LP &amp; MIP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 Arias</cp:lastModifiedBy>
  <cp:revision>964</cp:revision>
  <dcterms:created xsi:type="dcterms:W3CDTF">2012-02-15T19:20:03Z</dcterms:created>
  <dcterms:modified xsi:type="dcterms:W3CDTF">2019-03-16T13:30:24Z</dcterms:modified>
</cp:coreProperties>
</file>