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256" r:id="rId2"/>
    <p:sldId id="393" r:id="rId3"/>
    <p:sldId id="394" r:id="rId4"/>
    <p:sldId id="397" r:id="rId5"/>
    <p:sldId id="396" r:id="rId6"/>
    <p:sldId id="395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394"/>
            <p14:sldId id="397"/>
            <p14:sldId id="396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72" d="100"/>
          <a:sy n="72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e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1: Importación de petróleo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Una refinería puede comprar petróleo crudo ligero y petróleo crudo pesado.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coste por barril de estos tipos de petróleo es de 11 y 9 euros, respectivamente.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 cada tipo de petróleo se producen por barril las siguientes cantidades de gasolina, kerosene y combustible para reactores</a:t>
            </a:r>
            <a:r>
              <a:rPr lang="es-PE" sz="2000" dirty="0"/>
              <a:t> 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5554"/>
              </p:ext>
            </p:extLst>
          </p:nvPr>
        </p:nvGraphicFramePr>
        <p:xfrm>
          <a:off x="1323954" y="2351103"/>
          <a:ext cx="6558729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9609">
                  <a:extLst>
                    <a:ext uri="{9D8B030D-6E8A-4147-A177-3AD203B41FA5}">
                      <a16:colId xmlns:a16="http://schemas.microsoft.com/office/drawing/2014/main" val="13877851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86236770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9843849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8083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Kerosene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Combustible</a:t>
                      </a:r>
                      <a:r>
                        <a:rPr lang="es-PE" baseline="0" dirty="0"/>
                        <a:t> Reactores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ligero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0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Petróleo</a:t>
                      </a:r>
                      <a:r>
                        <a:rPr lang="es-PE" baseline="0" dirty="0"/>
                        <a:t> crudo pesado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10549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02191" y="4030032"/>
            <a:ext cx="80022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refinería tiene un contrato para entregar un millón de barriles de gasolina, cuatrocientos mil barriles de kerosene, y doscientos cincuenta mil barriles de combustible para reactores.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Determine el número de barriles de cada tipo de petróleo crudo que satisfacen la demanda y minimizan el coste.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2 : Modelo para fabricación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desean construir mesas y sillas.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El recurso disponible es 30 m</a:t>
            </a:r>
            <a:r>
              <a:rPr lang="es-MX" sz="2000" baseline="30000" dirty="0"/>
              <a:t>2</a:t>
            </a:r>
            <a:r>
              <a:rPr lang="es-MX" sz="2000" dirty="0"/>
              <a:t> de madera por semana, 48 horas por semana.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demanda de las sillas es de 5 unidades y la de mesas de 10 unidades.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La utilidad que se obtiene por las mesas es de $10 y por las sillas de $8, además para construir la mesa utiliza lo siguiente: 4.5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unidad, 6 horas por unidad.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Para la silla se ocupan: 1.5 m</a:t>
            </a:r>
            <a:r>
              <a:rPr lang="es-MX" sz="2000" baseline="30000" dirty="0"/>
              <a:t>2</a:t>
            </a:r>
            <a:r>
              <a:rPr lang="es-MX" sz="2000" dirty="0"/>
              <a:t> de madera por unidad y 3 horas por cada unidad fabricada.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¿Cuántas sillas y mesas construyo con el fin de obtener la máxima </a:t>
            </a:r>
            <a:r>
              <a:rPr lang="es-MX" sz="2000"/>
              <a:t>utilidad por semana?  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7899372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Ejemplo 3 : Despacho económico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Abastecer la demanda de energía</a:t>
                </a:r>
                <a:r>
                  <a:rPr lang="es-PE" sz="2000" dirty="0"/>
                  <a:t> eléctrica. </a:t>
                </a:r>
                <a14:m>
                  <m:oMath xmlns:m="http://schemas.openxmlformats.org/officeDocument/2006/math"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PE" sz="2000" b="0" i="1" smtClean="0">
                        <a:latin typeface="Cambria Math" panose="02040503050406030204" pitchFamily="18" charset="0"/>
                      </a:rPr>
                      <m:t>=1500</m:t>
                    </m:r>
                  </m:oMath>
                </a14:m>
                <a:endParaRPr lang="es-MX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2 generadores termoeléctricos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1 generador eólico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sz="2000" dirty="0"/>
                  <a:t>¿Minimizar el costo de producción de energía eléctrica?  </a:t>
                </a:r>
                <a:endParaRPr lang="es-PE" sz="2000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91" y="1025441"/>
                <a:ext cx="8002257" cy="1323439"/>
              </a:xfrm>
              <a:prstGeom prst="rect">
                <a:avLst/>
              </a:prstGeom>
              <a:blipFill>
                <a:blip r:embed="rId2"/>
                <a:stretch>
                  <a:fillRect l="-686" t="-2765" b="-783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356992"/>
            <a:ext cx="2057005" cy="1800200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36833"/>
              </p:ext>
            </p:extLst>
          </p:nvPr>
        </p:nvGraphicFramePr>
        <p:xfrm>
          <a:off x="1475656" y="3515412"/>
          <a:ext cx="29789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34">
                  <a:extLst>
                    <a:ext uri="{9D8B030D-6E8A-4147-A177-3AD203B41FA5}">
                      <a16:colId xmlns:a16="http://schemas.microsoft.com/office/drawing/2014/main" val="360144978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587792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70400843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8740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PE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noProof="0" dirty="0"/>
                        <a:t>Costo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92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56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G2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9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  <a:endParaRPr lang="es-P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52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9536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Modelamiento matemático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Definición: Proceso de abstracción de la realidad hacia formas matemáticas para representar partes de 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971600" y="3389095"/>
            <a:ext cx="1440160" cy="72008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51920" y="3425099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 asumida</a:t>
            </a:r>
            <a:endParaRPr lang="es-PE" dirty="0"/>
          </a:p>
        </p:txBody>
      </p:sp>
      <p:sp>
        <p:nvSpPr>
          <p:cNvPr id="8" name="Rectángulo redondeado 7"/>
          <p:cNvSpPr/>
          <p:nvPr/>
        </p:nvSpPr>
        <p:spPr>
          <a:xfrm>
            <a:off x="6660232" y="3425099"/>
            <a:ext cx="1368152" cy="6480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</a:t>
            </a:r>
            <a:endParaRPr lang="es-PE" dirty="0"/>
          </a:p>
        </p:txBody>
      </p:sp>
      <p:sp>
        <p:nvSpPr>
          <p:cNvPr id="9" name="Rectángulo redondeado 8"/>
          <p:cNvSpPr/>
          <p:nvPr/>
        </p:nvSpPr>
        <p:spPr>
          <a:xfrm>
            <a:off x="971600" y="5085184"/>
            <a:ext cx="1440160" cy="72008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</a:t>
            </a:r>
            <a:r>
              <a:rPr lang="es-PE" dirty="0"/>
              <a:t> al problema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3851920" y="5121188"/>
            <a:ext cx="1368152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Juicios y experiencias</a:t>
            </a:r>
            <a:endParaRPr lang="es-PE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660232" y="5121188"/>
            <a:ext cx="1368152" cy="64807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Solución al Modelo</a:t>
            </a:r>
            <a:endParaRPr lang="es-PE" dirty="0"/>
          </a:p>
        </p:txBody>
      </p:sp>
      <p:cxnSp>
        <p:nvCxnSpPr>
          <p:cNvPr id="12" name="Conector recto de flecha 11"/>
          <p:cNvCxnSpPr>
            <a:stCxn id="7" idx="3"/>
            <a:endCxn id="6" idx="1"/>
          </p:cNvCxnSpPr>
          <p:nvPr/>
        </p:nvCxnSpPr>
        <p:spPr>
          <a:xfrm>
            <a:off x="2411760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  <a:endCxn id="8" idx="1"/>
          </p:cNvCxnSpPr>
          <p:nvPr/>
        </p:nvCxnSpPr>
        <p:spPr>
          <a:xfrm>
            <a:off x="5220072" y="3749135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2729742" y="3487525"/>
            <a:ext cx="80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Variables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5482334" y="3487525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Relaciones </a:t>
            </a:r>
          </a:p>
          <a:p>
            <a:pPr algn="ctr"/>
            <a:r>
              <a:rPr lang="es-PE" sz="1400" dirty="0"/>
              <a:t>relevante</a:t>
            </a:r>
          </a:p>
        </p:txBody>
      </p:sp>
      <p:cxnSp>
        <p:nvCxnSpPr>
          <p:cNvPr id="18" name="Conector recto de flecha 17"/>
          <p:cNvCxnSpPr>
            <a:stCxn id="8" idx="2"/>
            <a:endCxn id="11" idx="0"/>
          </p:cNvCxnSpPr>
          <p:nvPr/>
        </p:nvCxnSpPr>
        <p:spPr>
          <a:xfrm>
            <a:off x="7344308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1" idx="1"/>
            <a:endCxn id="10" idx="3"/>
          </p:cNvCxnSpPr>
          <p:nvPr/>
        </p:nvCxnSpPr>
        <p:spPr>
          <a:xfrm flipH="1">
            <a:off x="5220072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0" idx="1"/>
            <a:endCxn id="9" idx="3"/>
          </p:cNvCxnSpPr>
          <p:nvPr/>
        </p:nvCxnSpPr>
        <p:spPr>
          <a:xfrm flipH="1">
            <a:off x="2411760" y="5445224"/>
            <a:ext cx="14401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9" idx="0"/>
            <a:endCxn id="7" idx="2"/>
          </p:cNvCxnSpPr>
          <p:nvPr/>
        </p:nvCxnSpPr>
        <p:spPr>
          <a:xfrm flipV="1">
            <a:off x="1691680" y="4109175"/>
            <a:ext cx="0" cy="976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0" idx="0"/>
            <a:endCxn id="6" idx="2"/>
          </p:cNvCxnSpPr>
          <p:nvPr/>
        </p:nvCxnSpPr>
        <p:spPr>
          <a:xfrm flipV="1">
            <a:off x="4535996" y="4073171"/>
            <a:ext cx="0" cy="1048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 rot="5400000">
            <a:off x="7153249" y="4366347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Método</a:t>
            </a:r>
          </a:p>
          <a:p>
            <a:pPr algn="ctr"/>
            <a:r>
              <a:rPr lang="es-PE" sz="1200" dirty="0"/>
              <a:t>de solución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384426" y="5183614"/>
            <a:ext cx="1111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Interpretación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2693257" y="5183614"/>
            <a:ext cx="877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400" dirty="0"/>
              <a:t>Decisiones</a:t>
            </a:r>
          </a:p>
        </p:txBody>
      </p:sp>
      <p:sp>
        <p:nvSpPr>
          <p:cNvPr id="31" name="CuadroTexto 30"/>
          <p:cNvSpPr txBox="1"/>
          <p:nvPr/>
        </p:nvSpPr>
        <p:spPr>
          <a:xfrm rot="5400000">
            <a:off x="1287402" y="4458681"/>
            <a:ext cx="108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dirty="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386084817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altLang="en-US" dirty="0"/>
              <a:t>Modelo vs Realidad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2191" y="836712"/>
            <a:ext cx="8002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Menos datos y más hipótesis para obtención rápida de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Definición defectuosa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dirty="0"/>
              <a:t>Falta de experiencia </a:t>
            </a:r>
            <a:r>
              <a:rPr lang="es-PE" sz="2000"/>
              <a:t>y capacitación del </a:t>
            </a:r>
            <a:r>
              <a:rPr lang="es-PE" sz="2000" dirty="0"/>
              <a:t>modelador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Entonces: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Representación simplificada de una realidad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Herramienta ayuda para la toma de decisiones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Modelador: desarrollo del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Experto: conocimiento de la realidad del problema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11560" y="5517232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Lucida Calligraphy" panose="03010101010101010101" pitchFamily="66" charset="0"/>
              </a:rPr>
              <a:t>La relación entre el modelo y la método de solución es relativo y depende de la tecnología de la época.</a:t>
            </a:r>
          </a:p>
          <a:p>
            <a:pPr algn="ctr"/>
            <a:endParaRPr lang="es-PE" sz="2000" dirty="0">
              <a:latin typeface="Lucida Calligraphy" panose="03010101010101010101" pitchFamily="66" charset="0"/>
            </a:endParaRPr>
          </a:p>
        </p:txBody>
      </p:sp>
      <p:sp>
        <p:nvSpPr>
          <p:cNvPr id="7" name="Nube 6"/>
          <p:cNvSpPr/>
          <p:nvPr/>
        </p:nvSpPr>
        <p:spPr>
          <a:xfrm>
            <a:off x="1187624" y="3212976"/>
            <a:ext cx="1440160" cy="7200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Realidad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7473549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19486</TotalTime>
  <Words>471</Words>
  <Application>Microsoft Office PowerPoint</Application>
  <PresentationFormat>Presentación en pantalla (4:3)</PresentationFormat>
  <Paragraphs>94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Arial</vt:lpstr>
      <vt:lpstr>Bookman Old Style</vt:lpstr>
      <vt:lpstr>Calibri</vt:lpstr>
      <vt:lpstr>Cambria Math</vt:lpstr>
      <vt:lpstr>Franklin Gothic Book</vt:lpstr>
      <vt:lpstr>Lucida Calligraphy</vt:lpstr>
      <vt:lpstr>Old English Text MT</vt:lpstr>
      <vt:lpstr>Perpetua</vt:lpstr>
      <vt:lpstr>Wingdings 2</vt:lpstr>
      <vt:lpstr>Equidad</vt:lpstr>
      <vt:lpstr>Modelamiento e Optimización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964</cp:revision>
  <dcterms:created xsi:type="dcterms:W3CDTF">2012-02-15T19:20:03Z</dcterms:created>
  <dcterms:modified xsi:type="dcterms:W3CDTF">2019-03-12T17:19:47Z</dcterms:modified>
</cp:coreProperties>
</file>