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3" r:id="rId3"/>
    <p:sldId id="394" r:id="rId4"/>
    <p:sldId id="397" r:id="rId5"/>
    <p:sldId id="396" r:id="rId6"/>
    <p:sldId id="399" r:id="rId7"/>
    <p:sldId id="416" r:id="rId8"/>
    <p:sldId id="395" r:id="rId9"/>
    <p:sldId id="398" r:id="rId10"/>
    <p:sldId id="400" r:id="rId11"/>
    <p:sldId id="401" r:id="rId12"/>
    <p:sldId id="402" r:id="rId13"/>
    <p:sldId id="417" r:id="rId14"/>
    <p:sldId id="418" r:id="rId15"/>
    <p:sldId id="419" r:id="rId16"/>
    <p:sldId id="404" r:id="rId17"/>
    <p:sldId id="420" r:id="rId18"/>
    <p:sldId id="421" r:id="rId19"/>
    <p:sldId id="403" r:id="rId20"/>
    <p:sldId id="405" r:id="rId21"/>
    <p:sldId id="406" r:id="rId22"/>
    <p:sldId id="410" r:id="rId23"/>
    <p:sldId id="407" r:id="rId24"/>
    <p:sldId id="408" r:id="rId25"/>
    <p:sldId id="409" r:id="rId26"/>
    <p:sldId id="411" r:id="rId27"/>
    <p:sldId id="412" r:id="rId28"/>
    <p:sldId id="413" r:id="rId29"/>
    <p:sldId id="414" r:id="rId30"/>
    <p:sldId id="41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416"/>
            <p14:sldId id="395"/>
            <p14:sldId id="398"/>
            <p14:sldId id="400"/>
            <p14:sldId id="401"/>
            <p14:sldId id="402"/>
            <p14:sldId id="417"/>
            <p14:sldId id="418"/>
            <p14:sldId id="419"/>
            <p14:sldId id="404"/>
            <p14:sldId id="420"/>
            <p14:sldId id="421"/>
            <p14:sldId id="403"/>
            <p14:sldId id="405"/>
            <p14:sldId id="406"/>
            <p14:sldId id="410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7550011-C62B-4C6A-94A1-D17ADCFF3C2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02093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Componentes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0D995E0-B0E2-4689-AFB0-538B62970FC2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038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Forma general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9E1F19F-6FF0-435C-925E-E0E8A110D23D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831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Definición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Definición 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Función objetivo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Restricciones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Parámetros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 importante tener en cuenta la </a:t>
            </a:r>
            <a:r>
              <a:rPr lang="es-PE" sz="2400" b="1" dirty="0"/>
              <a:t>delimitación del problema</a:t>
            </a:r>
            <a:r>
              <a:rPr lang="es-PE" sz="2400" dirty="0"/>
              <a:t> en orden de mantener la complejidad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del tipo de problema de optimización: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no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cuadrática con restricciones cuadráticas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cónica de segundo orden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semidefinida</a:t>
            </a:r>
          </a:p>
        </p:txBody>
      </p:sp>
    </p:spTree>
    <p:extLst>
      <p:ext uri="{BB962C8B-B14F-4D97-AF65-F5344CB8AC3E}">
        <p14:creationId xmlns:p14="http://schemas.microsoft.com/office/powerpoint/2010/main" val="391793764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Implementación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El espíritu del modelo es la </a:t>
            </a:r>
            <a:r>
              <a:rPr lang="es-PE" sz="2400" b="1" dirty="0"/>
              <a:t>precisión</a:t>
            </a:r>
            <a:r>
              <a:rPr lang="es-PE" sz="2400" dirty="0"/>
              <a:t> y </a:t>
            </a:r>
            <a:r>
              <a:rPr lang="es-PE" sz="2400" b="1" dirty="0"/>
              <a:t>elegancia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la estructura del modelo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La implementación se debe adecuar a las expectativas, necesidades y recursos del cliente (por ejemplo, tiempo real, a gran escala, </a:t>
            </a:r>
            <a:r>
              <a:rPr lang="es-PE" sz="2400" dirty="0" err="1"/>
              <a:t>etc</a:t>
            </a:r>
            <a:r>
              <a:rPr lang="es-PE" sz="2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Por ejemplo, un problema de programación lineal se puede clasificar según su tamaño: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835696" y="3785448"/>
          <a:ext cx="59070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402">
                  <a:extLst>
                    <a:ext uri="{9D8B030D-6E8A-4147-A177-3AD203B41FA5}">
                      <a16:colId xmlns:a16="http://schemas.microsoft.com/office/drawing/2014/main" val="1351932006"/>
                    </a:ext>
                  </a:extLst>
                </a:gridCol>
                <a:gridCol w="1656848">
                  <a:extLst>
                    <a:ext uri="{9D8B030D-6E8A-4147-A177-3AD203B41FA5}">
                      <a16:colId xmlns:a16="http://schemas.microsoft.com/office/drawing/2014/main" val="2951592562"/>
                    </a:ext>
                  </a:extLst>
                </a:gridCol>
                <a:gridCol w="1512774">
                  <a:extLst>
                    <a:ext uri="{9D8B030D-6E8A-4147-A177-3AD203B41FA5}">
                      <a16:colId xmlns:a16="http://schemas.microsoft.com/office/drawing/2014/main" val="180760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Restricciones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Ejemplo demostrativo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4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medio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7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grande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97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a gran escala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6206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necesita de un método de solución, el cual se traduce en un algoritmo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diferentes métodos de solución (por ejemplo, para programación lineal normalmente se emplea el método simplex o método de puntos interiores)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</a:t>
            </a:r>
            <a:r>
              <a:rPr lang="es-PE" sz="2400" b="1" dirty="0"/>
              <a:t>diferentes versiones</a:t>
            </a:r>
            <a:r>
              <a:rPr lang="es-PE" sz="2400" dirty="0"/>
              <a:t> de un mismo método de solución o del algoritmo desarrollado que puede incluir heurística y/o meta-heurística, como ejemplo.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puede obtener una </a:t>
            </a:r>
            <a:r>
              <a:rPr lang="es-PE" sz="2400" b="1" dirty="0"/>
              <a:t>solución óptima</a:t>
            </a:r>
            <a:r>
              <a:rPr lang="es-PE" sz="2400" dirty="0"/>
              <a:t>, </a:t>
            </a:r>
            <a:r>
              <a:rPr lang="es-PE" sz="2400" b="1" dirty="0"/>
              <a:t>cuasi-óptima</a:t>
            </a:r>
            <a:r>
              <a:rPr lang="es-PE" sz="2400" dirty="0"/>
              <a:t> o por lo menos, </a:t>
            </a:r>
            <a:r>
              <a:rPr lang="es-PE" sz="2400" b="1" dirty="0"/>
              <a:t>factible</a:t>
            </a:r>
            <a:r>
              <a:rPr lang="es-PE" sz="2400" dirty="0"/>
              <a:t> para el problema de optimización planteado.</a:t>
            </a:r>
          </a:p>
        </p:txBody>
      </p:sp>
    </p:spTree>
    <p:extLst>
      <p:ext uri="{BB962C8B-B14F-4D97-AF65-F5344CB8AC3E}">
        <p14:creationId xmlns:p14="http://schemas.microsoft.com/office/powerpoint/2010/main" val="28739136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Validación de la 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Primero, verificar la </a:t>
            </a:r>
            <a:r>
              <a:rPr lang="es-PE" sz="2400" b="1" dirty="0"/>
              <a:t>codificación</a:t>
            </a:r>
            <a:r>
              <a:rPr lang="es-PE" sz="2400" dirty="0"/>
              <a:t> del modelo matemático. Eliminar errores en la codificación.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Comprobar las </a:t>
            </a:r>
            <a:r>
              <a:rPr lang="es-PE" sz="2400" b="1" dirty="0"/>
              <a:t>linealizaciones</a:t>
            </a:r>
            <a:r>
              <a:rPr lang="es-PE" sz="2400" dirty="0"/>
              <a:t>, </a:t>
            </a:r>
            <a:r>
              <a:rPr lang="es-PE" sz="2400" b="1" dirty="0"/>
              <a:t>aproximaciones</a:t>
            </a:r>
            <a:r>
              <a:rPr lang="es-PE" sz="2400" dirty="0"/>
              <a:t> o </a:t>
            </a:r>
            <a:r>
              <a:rPr lang="es-PE" sz="2400" b="1" dirty="0"/>
              <a:t>simplificaciones</a:t>
            </a:r>
            <a:r>
              <a:rPr lang="es-PE" sz="2400" dirty="0"/>
              <a:t> adoptadas mediante la representación de los resultados (comparación de la solución obtenida con una solución real conocida).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sensibilidad de los </a:t>
            </a:r>
            <a:r>
              <a:rPr lang="es-PE" sz="2400" b="1" dirty="0"/>
              <a:t>datos de entrada </a:t>
            </a:r>
            <a:r>
              <a:rPr lang="es-PE" sz="2400" dirty="0"/>
              <a:t>(parámetros)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Modificar el modelo con nuevas necesidades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 otras soluciones y determinar la </a:t>
            </a:r>
            <a:r>
              <a:rPr lang="es-PE" sz="2400" b="1" dirty="0"/>
              <a:t>robustez</a:t>
            </a:r>
            <a:r>
              <a:rPr lang="es-PE" sz="2400" dirty="0"/>
              <a:t> de la solución a través de sensibilidades. (como ejemplo, se puede adoptar salida de líneas si es un problema de planificación de la expansión de la transmisión de energía eléctrica o de salida de operación de algún generador de energía eléctrica)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923875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Standard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Etapa cumbre, donde un modelo alcanza el </a:t>
            </a:r>
            <a:r>
              <a:rPr lang="es-PE" sz="2400" b="1" dirty="0"/>
              <a:t>éxito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En esta etapa se realiza la documentación sobre el modelo de forma </a:t>
            </a:r>
            <a:r>
              <a:rPr lang="es-PE" sz="2400" b="1" dirty="0"/>
              <a:t>clara</a:t>
            </a:r>
            <a:r>
              <a:rPr lang="es-PE" sz="2400" dirty="0"/>
              <a:t>, </a:t>
            </a:r>
            <a:r>
              <a:rPr lang="es-PE" sz="2400" b="1" dirty="0"/>
              <a:t>precisa</a:t>
            </a:r>
            <a:r>
              <a:rPr lang="es-PE" sz="2400" dirty="0"/>
              <a:t> y </a:t>
            </a:r>
            <a:r>
              <a:rPr lang="es-PE" sz="2400" b="1" dirty="0"/>
              <a:t>completa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Puede incluir un </a:t>
            </a:r>
            <a:r>
              <a:rPr lang="es-PE" sz="2400" b="1" dirty="0"/>
              <a:t>manual de usuario</a:t>
            </a:r>
            <a:r>
              <a:rPr lang="es-PE" sz="2400" dirty="0"/>
              <a:t> con especificaciones técnicas funcionales, parte del fundamento matemático e informático.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Esto sirve, para posible capacitaciones, curso o entrenamientos a usuarios del respectivo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8003127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Optimización???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1"/>
          <a:stretch/>
        </p:blipFill>
        <p:spPr>
          <a:xfrm>
            <a:off x="3203848" y="1916832"/>
            <a:ext cx="25922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082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A9A2-4697-4D61-8140-FA6B2C4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45991"/>
            <a:ext cx="8892480" cy="36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1259632" y="15766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4139952" y="15766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7020272" y="15766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función objetivo puede ser: </a:t>
            </a:r>
          </a:p>
        </p:txBody>
      </p:sp>
    </p:spTree>
    <p:extLst>
      <p:ext uri="{BB962C8B-B14F-4D97-AF65-F5344CB8AC3E}">
        <p14:creationId xmlns:p14="http://schemas.microsoft.com/office/powerpoint/2010/main" val="286715481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915816" y="119241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3981737" y="14267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Forma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6660232" y="12357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02301-893E-4FD6-B8C5-8EA7A89A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7" y="1783472"/>
            <a:ext cx="8253184" cy="4005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77B43-4B67-4BCC-B591-1CA917FBF0F6}"/>
              </a:ext>
            </a:extLst>
          </p:cNvPr>
          <p:cNvSpPr txBox="1"/>
          <p:nvPr/>
        </p:nvSpPr>
        <p:spPr>
          <a:xfrm>
            <a:off x="1431543" y="142673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Acotado</a:t>
            </a:r>
          </a:p>
        </p:txBody>
      </p:sp>
    </p:spTree>
    <p:extLst>
      <p:ext uri="{BB962C8B-B14F-4D97-AF65-F5344CB8AC3E}">
        <p14:creationId xmlns:p14="http://schemas.microsoft.com/office/powerpoint/2010/main" val="246598439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Cónicas de segundo orden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42D5-6F5F-45B6-BA82-B307DEA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286"/>
            <a:ext cx="7344816" cy="45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31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Semidefinidas</a:t>
            </a:r>
            <a:r>
              <a:rPr lang="es-PE" dirty="0"/>
              <a:t> positivas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F8F4E-037E-4B3D-8F99-3F7972A3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" y="1592520"/>
            <a:ext cx="8273175" cy="42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4048519" y="11924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lineales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2E5B-69DE-4DF8-A502-9CB19F6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670761"/>
            <a:ext cx="7143328" cy="4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67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195736" y="119241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Continuas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variables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3994-9355-4B6E-B67B-BBC36E3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374284" cy="4058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78E8D-9A97-4BFA-840C-2C21D9AD90FD}"/>
              </a:ext>
            </a:extLst>
          </p:cNvPr>
          <p:cNvSpPr txBox="1"/>
          <p:nvPr/>
        </p:nvSpPr>
        <p:spPr>
          <a:xfrm>
            <a:off x="5580112" y="119241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Discretas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2D17B-39C2-4880-9835-263446DA2D3C}"/>
              </a:ext>
            </a:extLst>
          </p:cNvPr>
          <p:cNvSpPr txBox="1"/>
          <p:nvPr/>
        </p:nvSpPr>
        <p:spPr>
          <a:xfrm>
            <a:off x="5173611" y="1426736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(binarias o enteras)</a:t>
            </a:r>
          </a:p>
        </p:txBody>
      </p:sp>
    </p:spTree>
    <p:extLst>
      <p:ext uri="{BB962C8B-B14F-4D97-AF65-F5344CB8AC3E}">
        <p14:creationId xmlns:p14="http://schemas.microsoft.com/office/powerpoint/2010/main" val="129810676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lineal (LP) (PL)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lineal, las variables son continuas y el conjunto de restricciones son lineales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(QP) (PQ)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(QCQP) (PQRQ)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(SOCP)  (PCSO)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21511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</a:t>
            </a:r>
            <a:r>
              <a:rPr lang="es-MX" sz="2000" dirty="0" err="1"/>
              <a:t>semidefinida</a:t>
            </a:r>
            <a:r>
              <a:rPr lang="es-MX" sz="2000" dirty="0"/>
              <a:t> (SDP) (PSD)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una función lineal de una matriz simétrica X, la cual es optimizada sujeto a un conjunto de restricciones lineales de los elementos de la matriz X. La restricción adicional es que la solución tiene que ser </a:t>
            </a:r>
            <a:r>
              <a:rPr lang="es-MX" sz="2000" dirty="0" err="1"/>
              <a:t>semidefinida</a:t>
            </a:r>
            <a:r>
              <a:rPr lang="es-MX" sz="2000" dirty="0"/>
              <a:t> 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no lineal (NLP) (PNL)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o las restricciones, o ambos, contienen términos no lineales y las variables son continuas.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56366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33487"/>
            <a:ext cx="7419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403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Óptimo local vs óptimo local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8944" y="2420888"/>
            <a:ext cx="8183591" cy="35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local si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local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686" t="-1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446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Funciones convexas y cóncavas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convexa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dirty="0" err="1"/>
                  <a:t>concava</a:t>
                </a:r>
                <a:r>
                  <a:rPr lang="es-MX" sz="2000" dirty="0"/>
                  <a:t>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686" t="-962" r="-4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81733" cy="25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3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Región convexa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región es llamada región convexa si, y solamente si todo segmento de recta cuyas extremidades pertenecen a la región solo tienen puntos en la misma región.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576"/>
          <a:stretch/>
        </p:blipFill>
        <p:spPr>
          <a:xfrm>
            <a:off x="755576" y="1556807"/>
            <a:ext cx="7403731" cy="26236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91680" y="4193794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convexa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64418" y="418044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no convexa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67698FEC-C72B-4574-8E9A-352947CC8399}"/>
              </a:ext>
            </a:extLst>
          </p:cNvPr>
          <p:cNvSpPr txBox="1"/>
          <p:nvPr/>
        </p:nvSpPr>
        <p:spPr>
          <a:xfrm>
            <a:off x="602191" y="4657893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un problema de minimización, si la función objetivo y la región factible son convexas, entonces cualquier mínimo local es un mínimo global del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un problema de maximización, si la función objetivo es </a:t>
            </a:r>
            <a:r>
              <a:rPr lang="es-MX" sz="2000" dirty="0" err="1"/>
              <a:t>concava</a:t>
            </a:r>
            <a:r>
              <a:rPr lang="es-MX" sz="2000" dirty="0"/>
              <a:t> y la región factible es convexa, entonces cualquier máximo local es un máximo global.</a:t>
            </a:r>
          </a:p>
        </p:txBody>
      </p:sp>
    </p:spTree>
    <p:extLst>
      <p:ext uri="{BB962C8B-B14F-4D97-AF65-F5344CB8AC3E}">
        <p14:creationId xmlns:p14="http://schemas.microsoft.com/office/powerpoint/2010/main" val="13366791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Clasificación &amp; Etapas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39209" y="656428"/>
            <a:ext cx="2304288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características del tiempo:</a:t>
            </a:r>
          </a:p>
          <a:p>
            <a:r>
              <a:rPr lang="es-PE" dirty="0"/>
              <a:t>Estático</a:t>
            </a:r>
          </a:p>
          <a:p>
            <a:r>
              <a:rPr lang="es-PE" dirty="0"/>
              <a:t>Dinámico</a:t>
            </a:r>
          </a:p>
          <a:p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79157" y="656428"/>
            <a:ext cx="2299929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Puramente incierto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73143" y="2931295"/>
            <a:ext cx="1645920" cy="82296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Problema: Identificación &amp; Delimitación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87566" y="2931295"/>
            <a:ext cx="1645920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660232" y="2931295"/>
            <a:ext cx="164592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66947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Definición del Modelo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687566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del Modelo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660232" y="4509120"/>
            <a:ext cx="1645920" cy="82296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Standard</a:t>
            </a:r>
            <a:endParaRPr lang="es-PE" dirty="0"/>
          </a:p>
        </p:txBody>
      </p:sp>
      <p:cxnSp>
        <p:nvCxnSpPr>
          <p:cNvPr id="17" name="Conector recto de flecha 16"/>
          <p:cNvCxnSpPr>
            <a:stCxn id="11" idx="3"/>
            <a:endCxn id="12" idx="1"/>
          </p:cNvCxnSpPr>
          <p:nvPr/>
        </p:nvCxnSpPr>
        <p:spPr>
          <a:xfrm>
            <a:off x="5333486" y="3342775"/>
            <a:ext cx="132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2" idx="2"/>
            <a:endCxn id="15" idx="0"/>
          </p:cNvCxnSpPr>
          <p:nvPr/>
        </p:nvCxnSpPr>
        <p:spPr>
          <a:xfrm>
            <a:off x="7483192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4" idx="0"/>
            <a:endCxn id="11" idx="2"/>
          </p:cNvCxnSpPr>
          <p:nvPr/>
        </p:nvCxnSpPr>
        <p:spPr>
          <a:xfrm flipV="1">
            <a:off x="4510526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2" idx="0"/>
            <a:endCxn id="11" idx="0"/>
          </p:cNvCxnSpPr>
          <p:nvPr/>
        </p:nvCxnSpPr>
        <p:spPr>
          <a:xfrm rot="16200000" flipV="1">
            <a:off x="5996859" y="1444962"/>
            <a:ext cx="12700" cy="2972666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1" idx="3"/>
            <a:endCxn id="14" idx="3"/>
          </p:cNvCxnSpPr>
          <p:nvPr/>
        </p:nvCxnSpPr>
        <p:spPr>
          <a:xfrm>
            <a:off x="5333486" y="3342775"/>
            <a:ext cx="12700" cy="1577825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3" idx="3"/>
            <a:endCxn id="14" idx="1"/>
          </p:cNvCxnSpPr>
          <p:nvPr/>
        </p:nvCxnSpPr>
        <p:spPr>
          <a:xfrm>
            <a:off x="2612867" y="4920600"/>
            <a:ext cx="1074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4" idx="2"/>
            <a:endCxn id="13" idx="2"/>
          </p:cNvCxnSpPr>
          <p:nvPr/>
        </p:nvCxnSpPr>
        <p:spPr>
          <a:xfrm rot="5400000">
            <a:off x="3150217" y="3971771"/>
            <a:ext cx="12700" cy="2720619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" idx="2"/>
            <a:endCxn id="13" idx="0"/>
          </p:cNvCxnSpPr>
          <p:nvPr/>
        </p:nvCxnSpPr>
        <p:spPr>
          <a:xfrm flipH="1">
            <a:off x="1789907" y="3754255"/>
            <a:ext cx="6196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3" idx="1"/>
            <a:endCxn id="10" idx="1"/>
          </p:cNvCxnSpPr>
          <p:nvPr/>
        </p:nvCxnSpPr>
        <p:spPr>
          <a:xfrm rot="10800000" flipH="1">
            <a:off x="966947" y="3342776"/>
            <a:ext cx="6196" cy="1577825"/>
          </a:xfrm>
          <a:prstGeom prst="bentConnector3">
            <a:avLst>
              <a:gd name="adj1" fmla="val -368947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228184" y="5877272"/>
            <a:ext cx="86409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5138093" y="5670458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Validación:</a:t>
            </a:r>
          </a:p>
        </p:txBody>
      </p:sp>
    </p:spTree>
    <p:extLst>
      <p:ext uri="{BB962C8B-B14F-4D97-AF65-F5344CB8AC3E}">
        <p14:creationId xmlns:p14="http://schemas.microsoft.com/office/powerpoint/2010/main" val="37253853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C54F24F-DCE9-4570-8921-E6748A2C761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725970A-D2F0-4DDE-AF5F-7CA6A46D2713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19736</TotalTime>
  <Words>1937</Words>
  <Application>Microsoft Office PowerPoint</Application>
  <PresentationFormat>On-screen Show (4:3)</PresentationFormat>
  <Paragraphs>289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995</cp:revision>
  <dcterms:created xsi:type="dcterms:W3CDTF">2012-02-15T19:20:03Z</dcterms:created>
  <dcterms:modified xsi:type="dcterms:W3CDTF">2019-03-13T14:49:49Z</dcterms:modified>
</cp:coreProperties>
</file>