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7"/>
  </p:notesMasterIdLst>
  <p:handoutMasterIdLst>
    <p:handoutMasterId r:id="rId18"/>
  </p:handoutMasterIdLst>
  <p:sldIdLst>
    <p:sldId id="256" r:id="rId2"/>
    <p:sldId id="393" r:id="rId3"/>
    <p:sldId id="394" r:id="rId4"/>
    <p:sldId id="399" r:id="rId5"/>
    <p:sldId id="395" r:id="rId6"/>
    <p:sldId id="396" r:id="rId7"/>
    <p:sldId id="397" r:id="rId8"/>
    <p:sldId id="403" r:id="rId9"/>
    <p:sldId id="398" r:id="rId10"/>
    <p:sldId id="400" r:id="rId11"/>
    <p:sldId id="401" r:id="rId12"/>
    <p:sldId id="402" r:id="rId13"/>
    <p:sldId id="404" r:id="rId14"/>
    <p:sldId id="405" r:id="rId15"/>
    <p:sldId id="305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AD9E8953-8F23-4120-BF77-142A552BAF20}">
          <p14:sldIdLst>
            <p14:sldId id="256"/>
            <p14:sldId id="393"/>
            <p14:sldId id="394"/>
            <p14:sldId id="399"/>
            <p14:sldId id="395"/>
            <p14:sldId id="396"/>
            <p14:sldId id="397"/>
            <p14:sldId id="403"/>
            <p14:sldId id="398"/>
            <p14:sldId id="400"/>
            <p14:sldId id="401"/>
            <p14:sldId id="402"/>
            <p14:sldId id="404"/>
            <p14:sldId id="405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9644" autoAdjust="0"/>
  </p:normalViewPr>
  <p:slideViewPr>
    <p:cSldViewPr>
      <p:cViewPr>
        <p:scale>
          <a:sx n="77" d="100"/>
          <a:sy n="77" d="100"/>
        </p:scale>
        <p:origin x="135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3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97DA6-5F4F-42D3-8A01-E860A9714D40}" type="datetimeFigureOut">
              <a:rPr lang="es-ES" smtClean="0"/>
              <a:pPr/>
              <a:t>15/03/2019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565BD-2940-4473-877F-C1308FF5E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42367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D6ABD-B407-4DBB-94E4-3909D8A64036}" type="datetimeFigureOut">
              <a:rPr lang="es-ES" smtClean="0"/>
              <a:pPr/>
              <a:t>15/03/2019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6E850-6E96-4E89-86F1-2DE46BB95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01750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/>
              <a:t>Proyecto CanSat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6E850-6E96-4E89-86F1-2DE46BB95531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441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449130" y="3224893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8953"/>
            <a:ext cx="9021537" cy="1527349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76" y="6138505"/>
            <a:ext cx="523019" cy="554400"/>
          </a:xfrm>
          <a:prstGeom prst="rect">
            <a:avLst/>
          </a:prstGeom>
        </p:spPr>
      </p:pic>
      <p:pic>
        <p:nvPicPr>
          <p:cNvPr id="2050" name="Picture 2" descr="Image result for asme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851" y="6135121"/>
            <a:ext cx="1137811" cy="5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250937"/>
            <a:ext cx="3801871" cy="350671"/>
          </a:xfrm>
          <a:prstGeom prst="rect">
            <a:avLst/>
          </a:prstGeom>
        </p:spPr>
        <p:txBody>
          <a:bodyPr anchor="ctr"/>
          <a:lstStyle>
            <a:lvl1pPr algn="ctr">
              <a:defRPr sz="1400"/>
            </a:lvl1pPr>
          </a:lstStyle>
          <a:p>
            <a:endParaRPr lang="pt-B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2191" y="2983778"/>
            <a:ext cx="77724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4" y="120688"/>
            <a:ext cx="2956558" cy="286714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84494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84494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dirty="0"/>
              <a:t>Haga clic para modificar el estilo de texto del patrón</a:t>
            </a:r>
          </a:p>
          <a:p>
            <a:pPr lvl="1" eaLnBrk="1" latinLnBrk="0" hangingPunct="1"/>
            <a:r>
              <a:rPr kumimoji="0" lang="es-ES" dirty="0"/>
              <a:t>Segundo nivel</a:t>
            </a:r>
          </a:p>
          <a:p>
            <a:pPr lvl="2" eaLnBrk="1" latinLnBrk="0" hangingPunct="1"/>
            <a:r>
              <a:rPr kumimoji="0" lang="es-ES" dirty="0"/>
              <a:t>Tercer nivel</a:t>
            </a:r>
          </a:p>
          <a:p>
            <a:pPr lvl="3" eaLnBrk="1" latinLnBrk="0" hangingPunct="1"/>
            <a:r>
              <a:rPr kumimoji="0" lang="es-ES" dirty="0"/>
              <a:t>Cuarto nivel</a:t>
            </a:r>
          </a:p>
          <a:p>
            <a:pPr lvl="4" eaLnBrk="1" latinLnBrk="0" hangingPunct="1"/>
            <a:r>
              <a:rPr kumimoji="0" lang="es-ES" dirty="0"/>
              <a:t>Quinto nivel</a:t>
            </a:r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51520" y="6390697"/>
            <a:ext cx="350671" cy="350671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05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20" y="149411"/>
            <a:ext cx="523019" cy="554400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684494" y="6165304"/>
            <a:ext cx="777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 userDrawn="1"/>
        </p:nvSpPr>
        <p:spPr>
          <a:xfrm>
            <a:off x="611560" y="6390697"/>
            <a:ext cx="3744416" cy="350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chemeClr val="tx1"/>
                </a:solidFill>
              </a:rPr>
              <a:t>DSEE – Departamento de Sistemas de Energia Elétrica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6" b="25004"/>
          <a:stretch/>
        </p:blipFill>
        <p:spPr>
          <a:xfrm>
            <a:off x="74474" y="106886"/>
            <a:ext cx="704761" cy="576064"/>
          </a:xfrm>
          <a:prstGeom prst="ellipse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hyperlink" Target="https://www.amazon.com/Analysis-Grainger-Professor-Electrical-Engineering/dp/0070612935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amazon.com/System-Stability-Control-Prabha-Kundur/dp/007035958X" TargetMode="External"/><Relationship Id="rId5" Type="http://schemas.openxmlformats.org/officeDocument/2006/relationships/hyperlink" Target="https://www.amazon.com/Power-System-Analysis-Design-Fifth/dp/1111425779" TargetMode="External"/><Relationship Id="rId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2734" y="1608760"/>
            <a:ext cx="8783762" cy="1313426"/>
          </a:xfrm>
        </p:spPr>
        <p:txBody>
          <a:bodyPr>
            <a:noAutofit/>
          </a:bodyPr>
          <a:lstStyle/>
          <a:p>
            <a:r>
              <a:rPr lang="en-US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Power System Optimization: Power Flow</a:t>
            </a:r>
            <a:endParaRPr lang="es-ES" sz="2400" cap="small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AutoShape 8" descr="https://www.facebook.com/ajax/messaging/attachment.php?attach_id=13bb2a5e07fb13ef3167287a3fd03663&amp;mid=mid.1375750658198%3A4e50407b4523db6203&amp;hash=AQDy7FnAJ0yAC0-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804988" y="334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P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286" y="3465876"/>
            <a:ext cx="3056210" cy="176332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668344" y="270892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Mar 2019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775625" y="355303"/>
            <a:ext cx="17379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latin typeface="Old English Text MT" panose="03040902040508030806" pitchFamily="66" charset="0"/>
              </a:rPr>
              <a:t>Tópico</a:t>
            </a:r>
            <a:endParaRPr lang="en-US" sz="4400" dirty="0">
              <a:latin typeface="Old English Text MT" panose="03040902040508030806" pitchFamily="66" charset="0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580524" y="3485282"/>
            <a:ext cx="1238250" cy="869315"/>
            <a:chOff x="0" y="0"/>
            <a:chExt cx="1848025" cy="1248861"/>
          </a:xfrm>
        </p:grpSpPr>
        <p:pic>
          <p:nvPicPr>
            <p:cNvPr id="15" name="Picture 2" descr="Image result for julia language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48025" cy="1248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0" descr="Related image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736"/>
            <a:stretch/>
          </p:blipFill>
          <p:spPr bwMode="auto">
            <a:xfrm>
              <a:off x="1085037" y="0"/>
              <a:ext cx="615001" cy="46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Image result for open source symbo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0" y="3701375"/>
            <a:ext cx="1234440" cy="123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7" y="4778810"/>
            <a:ext cx="2811083" cy="909601"/>
          </a:xfrm>
          <a:prstGeom prst="rect">
            <a:avLst/>
          </a:prstGeom>
        </p:spPr>
      </p:pic>
      <p:sp>
        <p:nvSpPr>
          <p:cNvPr id="18" name="21 Rectángulo"/>
          <p:cNvSpPr/>
          <p:nvPr/>
        </p:nvSpPr>
        <p:spPr>
          <a:xfrm>
            <a:off x="2465754" y="4444370"/>
            <a:ext cx="435771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500" b="1" cap="small" dirty="0"/>
              <a:t>Autores:</a:t>
            </a:r>
            <a:endParaRPr lang="es-ES" sz="1500" cap="small" dirty="0"/>
          </a:p>
          <a:p>
            <a:pPr lvl="0" algn="ctr"/>
            <a:r>
              <a:rPr lang="es-ES" sz="1500" cap="small" dirty="0"/>
              <a:t>Erik Alvarez</a:t>
            </a:r>
          </a:p>
          <a:p>
            <a:pPr lvl="0" algn="ctr"/>
            <a:r>
              <a:rPr lang="es-ES" sz="1500" cap="small" dirty="0"/>
              <a:t>Jefferson Chávez</a:t>
            </a:r>
          </a:p>
        </p:txBody>
      </p:sp>
      <p:sp>
        <p:nvSpPr>
          <p:cNvPr id="20" name="12 Rectángulo"/>
          <p:cNvSpPr/>
          <p:nvPr/>
        </p:nvSpPr>
        <p:spPr>
          <a:xfrm>
            <a:off x="2313475" y="5374957"/>
            <a:ext cx="4662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200" b="1" cap="small" dirty="0" err="1"/>
              <a:t>U</a:t>
            </a:r>
            <a:r>
              <a:rPr lang="es-ES" sz="1200" cap="small" dirty="0" err="1"/>
              <a:t>niversidade</a:t>
            </a:r>
            <a:r>
              <a:rPr lang="es-ES" sz="1200" cap="small" dirty="0"/>
              <a:t> </a:t>
            </a:r>
            <a:r>
              <a:rPr lang="es-ES" sz="1200" b="1" cap="small" dirty="0"/>
              <a:t>E</a:t>
            </a:r>
            <a:r>
              <a:rPr lang="es-ES" sz="1200" cap="small" dirty="0"/>
              <a:t>stadual de </a:t>
            </a:r>
            <a:r>
              <a:rPr lang="es-ES" sz="1200" b="1" cap="small" dirty="0" err="1"/>
              <a:t>C</a:t>
            </a:r>
            <a:r>
              <a:rPr lang="es-ES" sz="1200" cap="small" dirty="0" err="1"/>
              <a:t>ampinas</a:t>
            </a:r>
            <a:endParaRPr lang="es-ES" sz="1200" cap="small" dirty="0"/>
          </a:p>
          <a:p>
            <a:pPr algn="ctr"/>
            <a:r>
              <a:rPr lang="pt-BR" sz="1200" b="1" dirty="0"/>
              <a:t>DSEE</a:t>
            </a:r>
            <a:r>
              <a:rPr lang="pt-BR" sz="1200" dirty="0"/>
              <a:t> – </a:t>
            </a:r>
            <a:r>
              <a:rPr lang="pt-BR" sz="1200" b="1" dirty="0"/>
              <a:t>D</a:t>
            </a:r>
            <a:r>
              <a:rPr lang="pt-BR" sz="1200" dirty="0"/>
              <a:t>epartamento de </a:t>
            </a:r>
            <a:r>
              <a:rPr lang="pt-BR" sz="1200" b="1" dirty="0"/>
              <a:t>S</a:t>
            </a:r>
            <a:r>
              <a:rPr lang="pt-BR" sz="1200" dirty="0"/>
              <a:t>istemas de </a:t>
            </a:r>
            <a:r>
              <a:rPr lang="pt-BR" sz="1200" b="1" dirty="0"/>
              <a:t>E</a:t>
            </a:r>
            <a:r>
              <a:rPr lang="pt-BR" sz="1200" dirty="0"/>
              <a:t>nergia </a:t>
            </a:r>
            <a:r>
              <a:rPr lang="pt-BR" sz="1200" b="1" dirty="0"/>
              <a:t>E</a:t>
            </a:r>
            <a:r>
              <a:rPr lang="pt-BR" sz="1200" dirty="0"/>
              <a:t>létrica</a:t>
            </a:r>
            <a:endParaRPr lang="pt-BR" sz="1200" cap="small" dirty="0"/>
          </a:p>
        </p:txBody>
      </p:sp>
    </p:spTree>
    <p:extLst>
      <p:ext uri="{BB962C8B-B14F-4D97-AF65-F5344CB8AC3E}">
        <p14:creationId xmlns:p14="http://schemas.microsoft.com/office/powerpoint/2010/main" val="176981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Línea de transmisión: Modelo impedancia serie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82427D91-6E57-4FCC-A029-F1ECE99B7202}"/>
                  </a:ext>
                </a:extLst>
              </p:cNvPr>
              <p:cNvSpPr/>
              <p:nvPr/>
            </p:nvSpPr>
            <p:spPr>
              <a:xfrm>
                <a:off x="3995936" y="1387704"/>
                <a:ext cx="1152128" cy="457120"/>
              </a:xfrm>
              <a:prstGeom prst="rect">
                <a:avLst/>
              </a:prstGeom>
              <a:noFill/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82427D91-6E57-4FCC-A029-F1ECE99B72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1387704"/>
                <a:ext cx="1152128" cy="4571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lipse 4">
            <a:extLst>
              <a:ext uri="{FF2B5EF4-FFF2-40B4-BE49-F238E27FC236}">
                <a16:creationId xmlns:a16="http://schemas.microsoft.com/office/drawing/2014/main" id="{96536000-70A4-48B9-8F01-E78DE9087F9B}"/>
              </a:ext>
            </a:extLst>
          </p:cNvPr>
          <p:cNvSpPr/>
          <p:nvPr/>
        </p:nvSpPr>
        <p:spPr>
          <a:xfrm>
            <a:off x="7668344" y="1508252"/>
            <a:ext cx="216024" cy="216024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69E918F-931E-484D-B43D-760D75FB38A3}"/>
              </a:ext>
            </a:extLst>
          </p:cNvPr>
          <p:cNvCxnSpPr>
            <a:cxnSpLocks/>
            <a:stCxn id="5" idx="2"/>
            <a:endCxn id="4" idx="3"/>
          </p:cNvCxnSpPr>
          <p:nvPr/>
        </p:nvCxnSpPr>
        <p:spPr>
          <a:xfrm flipH="1">
            <a:off x="5148064" y="1616264"/>
            <a:ext cx="25202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EF091E1B-B075-43B1-8374-516CCA695777}"/>
                  </a:ext>
                </a:extLst>
              </p:cNvPr>
              <p:cNvSpPr txBox="1"/>
              <p:nvPr/>
            </p:nvSpPr>
            <p:spPr>
              <a:xfrm>
                <a:off x="7683719" y="1197736"/>
                <a:ext cx="238270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EF091E1B-B075-43B1-8374-516CCA695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719" y="1197736"/>
                <a:ext cx="238270" cy="299313"/>
              </a:xfrm>
              <a:prstGeom prst="rect">
                <a:avLst/>
              </a:prstGeom>
              <a:blipFill>
                <a:blip r:embed="rId3"/>
                <a:stretch>
                  <a:fillRect l="-22500" r="-15000" b="-24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Elipse 44">
            <a:extLst>
              <a:ext uri="{FF2B5EF4-FFF2-40B4-BE49-F238E27FC236}">
                <a16:creationId xmlns:a16="http://schemas.microsoft.com/office/drawing/2014/main" id="{3C3F3252-2EE7-43EE-8ADE-09119F27775A}"/>
              </a:ext>
            </a:extLst>
          </p:cNvPr>
          <p:cNvSpPr/>
          <p:nvPr/>
        </p:nvSpPr>
        <p:spPr>
          <a:xfrm>
            <a:off x="1259632" y="1508252"/>
            <a:ext cx="216024" cy="216024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1855FCB-014A-4962-9045-A348AC195096}"/>
              </a:ext>
            </a:extLst>
          </p:cNvPr>
          <p:cNvCxnSpPr>
            <a:stCxn id="4" idx="1"/>
            <a:endCxn id="45" idx="6"/>
          </p:cNvCxnSpPr>
          <p:nvPr/>
        </p:nvCxnSpPr>
        <p:spPr>
          <a:xfrm flipH="1">
            <a:off x="1475656" y="1616264"/>
            <a:ext cx="25202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F294E811-2C90-4E89-99CA-281AB8E13340}"/>
                  </a:ext>
                </a:extLst>
              </p:cNvPr>
              <p:cNvSpPr txBox="1"/>
              <p:nvPr/>
            </p:nvSpPr>
            <p:spPr>
              <a:xfrm>
                <a:off x="1259632" y="1197736"/>
                <a:ext cx="2395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F294E811-2C90-4E89-99CA-281AB8E13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197736"/>
                <a:ext cx="239553" cy="276999"/>
              </a:xfrm>
              <a:prstGeom prst="rect">
                <a:avLst/>
              </a:prstGeom>
              <a:blipFill>
                <a:blip r:embed="rId4"/>
                <a:stretch>
                  <a:fillRect l="-25641" r="-10256" b="-1304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45B75C4-A3C1-451F-AE2F-C33AE7B393FB}"/>
              </a:ext>
            </a:extLst>
          </p:cNvPr>
          <p:cNvCxnSpPr>
            <a:stCxn id="5" idx="2"/>
          </p:cNvCxnSpPr>
          <p:nvPr/>
        </p:nvCxnSpPr>
        <p:spPr>
          <a:xfrm flipH="1">
            <a:off x="6444208" y="1616264"/>
            <a:ext cx="12241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653FCAC3-60A8-4306-960A-43E527CE1800}"/>
              </a:ext>
            </a:extLst>
          </p:cNvPr>
          <p:cNvCxnSpPr>
            <a:stCxn id="45" idx="6"/>
          </p:cNvCxnSpPr>
          <p:nvPr/>
        </p:nvCxnSpPr>
        <p:spPr>
          <a:xfrm>
            <a:off x="1475656" y="1616264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774CDF36-1E44-4937-ADD3-00F48C31E7E1}"/>
                  </a:ext>
                </a:extLst>
              </p:cNvPr>
              <p:cNvSpPr txBox="1"/>
              <p:nvPr/>
            </p:nvSpPr>
            <p:spPr>
              <a:xfrm>
                <a:off x="3508824" y="2227237"/>
                <a:ext cx="2126351" cy="598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774CDF36-1E44-4937-ADD3-00F48C31E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824" y="2227237"/>
                <a:ext cx="2126351" cy="5985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ixaDeTexto 23">
            <a:extLst>
              <a:ext uri="{FF2B5EF4-FFF2-40B4-BE49-F238E27FC236}">
                <a16:creationId xmlns:a16="http://schemas.microsoft.com/office/drawing/2014/main" id="{F70545E6-D70D-4994-A102-2E80DC080479}"/>
              </a:ext>
            </a:extLst>
          </p:cNvPr>
          <p:cNvSpPr txBox="1"/>
          <p:nvPr/>
        </p:nvSpPr>
        <p:spPr>
          <a:xfrm>
            <a:off x="622695" y="3356992"/>
            <a:ext cx="2492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Conecta barras en la red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EFD6272C-0EC5-4FCF-BE66-2903F4654031}"/>
              </a:ext>
            </a:extLst>
          </p:cNvPr>
          <p:cNvSpPr txBox="1"/>
          <p:nvPr/>
        </p:nvSpPr>
        <p:spPr>
          <a:xfrm>
            <a:off x="622695" y="3816635"/>
            <a:ext cx="321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Modelo simple: Impedancia serie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51587AF-7787-40BF-8038-487F81807B8C}"/>
              </a:ext>
            </a:extLst>
          </p:cNvPr>
          <p:cNvSpPr txBox="1"/>
          <p:nvPr/>
        </p:nvSpPr>
        <p:spPr>
          <a:xfrm>
            <a:off x="622695" y="4273849"/>
            <a:ext cx="162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Ley de Ohm: 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C18BA5D5-8C0D-453A-A494-564A03C563FE}"/>
              </a:ext>
            </a:extLst>
          </p:cNvPr>
          <p:cNvSpPr txBox="1"/>
          <p:nvPr/>
        </p:nvSpPr>
        <p:spPr>
          <a:xfrm>
            <a:off x="622695" y="4731063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Flujo de potencia: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AB5DF08F-222B-40FB-B952-4F43E8EEC791}"/>
                  </a:ext>
                </a:extLst>
              </p:cNvPr>
              <p:cNvSpPr txBox="1"/>
              <p:nvPr/>
            </p:nvSpPr>
            <p:spPr>
              <a:xfrm>
                <a:off x="2594710" y="4297626"/>
                <a:ext cx="1737847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AB5DF08F-222B-40FB-B952-4F43E8EEC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710" y="4297626"/>
                <a:ext cx="1737847" cy="319062"/>
              </a:xfrm>
              <a:prstGeom prst="rect">
                <a:avLst/>
              </a:prstGeom>
              <a:blipFill>
                <a:blip r:embed="rId6"/>
                <a:stretch>
                  <a:fillRect l="-3158" b="-25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DE48C7C5-FC79-441D-A92C-8033BD6FE0BB}"/>
                  </a:ext>
                </a:extLst>
              </p:cNvPr>
              <p:cNvSpPr txBox="1"/>
              <p:nvPr/>
            </p:nvSpPr>
            <p:spPr>
              <a:xfrm>
                <a:off x="2594710" y="4737891"/>
                <a:ext cx="2771913" cy="3556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DE48C7C5-FC79-441D-A92C-8033BD6FE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710" y="4737891"/>
                <a:ext cx="2771913" cy="355675"/>
              </a:xfrm>
              <a:prstGeom prst="rect">
                <a:avLst/>
              </a:prstGeom>
              <a:blipFill>
                <a:blip r:embed="rId7"/>
                <a:stretch>
                  <a:fillRect l="-1762" r="-220" b="-2033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0CBA035F-58F6-4EC1-8094-4564658BD93F}"/>
                  </a:ext>
                </a:extLst>
              </p:cNvPr>
              <p:cNvSpPr txBox="1"/>
              <p:nvPr/>
            </p:nvSpPr>
            <p:spPr>
              <a:xfrm>
                <a:off x="6012160" y="4737891"/>
                <a:ext cx="2841804" cy="3556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0CBA035F-58F6-4EC1-8094-4564658BD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4737891"/>
                <a:ext cx="2841804" cy="355675"/>
              </a:xfrm>
              <a:prstGeom prst="rect">
                <a:avLst/>
              </a:prstGeom>
              <a:blipFill>
                <a:blip r:embed="rId8"/>
                <a:stretch>
                  <a:fillRect b="-2033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02A56800-6DC3-4F8B-BB97-95D254ECAA5F}"/>
                  </a:ext>
                </a:extLst>
              </p:cNvPr>
              <p:cNvSpPr txBox="1"/>
              <p:nvPr/>
            </p:nvSpPr>
            <p:spPr>
              <a:xfrm>
                <a:off x="5515465" y="4731063"/>
                <a:ext cx="34785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s-PE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02A56800-6DC3-4F8B-BB97-95D254ECA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465" y="4731063"/>
                <a:ext cx="347852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aixaDeTexto 27">
            <a:extLst>
              <a:ext uri="{FF2B5EF4-FFF2-40B4-BE49-F238E27FC236}">
                <a16:creationId xmlns:a16="http://schemas.microsoft.com/office/drawing/2014/main" id="{B1D667E9-BDD6-4BC6-90A1-D65F379ADA85}"/>
              </a:ext>
            </a:extLst>
          </p:cNvPr>
          <p:cNvSpPr txBox="1"/>
          <p:nvPr/>
        </p:nvSpPr>
        <p:spPr>
          <a:xfrm>
            <a:off x="5169056" y="4132730"/>
            <a:ext cx="1040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solidFill>
                  <a:srgbClr val="FF0000"/>
                </a:solidFill>
              </a:rPr>
              <a:t>Perdidas </a:t>
            </a:r>
          </a:p>
          <a:p>
            <a:pPr algn="ctr"/>
            <a:r>
              <a:rPr lang="es-PE" dirty="0">
                <a:solidFill>
                  <a:srgbClr val="FF0000"/>
                </a:solidFill>
              </a:rPr>
              <a:t>de energía</a:t>
            </a:r>
          </a:p>
        </p:txBody>
      </p:sp>
    </p:spTree>
    <p:extLst>
      <p:ext uri="{BB962C8B-B14F-4D97-AF65-F5344CB8AC3E}">
        <p14:creationId xmlns:p14="http://schemas.microsoft.com/office/powerpoint/2010/main" val="1089826976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Línea de transmisión: Modelo “Pi”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82427D91-6E57-4FCC-A029-F1ECE99B7202}"/>
                  </a:ext>
                </a:extLst>
              </p:cNvPr>
              <p:cNvSpPr/>
              <p:nvPr/>
            </p:nvSpPr>
            <p:spPr>
              <a:xfrm>
                <a:off x="3995936" y="1387704"/>
                <a:ext cx="1152128" cy="457120"/>
              </a:xfrm>
              <a:prstGeom prst="rect">
                <a:avLst/>
              </a:prstGeom>
              <a:noFill/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82427D91-6E57-4FCC-A029-F1ECE99B72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1387704"/>
                <a:ext cx="1152128" cy="4571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lipse 4">
            <a:extLst>
              <a:ext uri="{FF2B5EF4-FFF2-40B4-BE49-F238E27FC236}">
                <a16:creationId xmlns:a16="http://schemas.microsoft.com/office/drawing/2014/main" id="{96536000-70A4-48B9-8F01-E78DE9087F9B}"/>
              </a:ext>
            </a:extLst>
          </p:cNvPr>
          <p:cNvSpPr/>
          <p:nvPr/>
        </p:nvSpPr>
        <p:spPr>
          <a:xfrm>
            <a:off x="7668344" y="1508252"/>
            <a:ext cx="216024" cy="216024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69E918F-931E-484D-B43D-760D75FB38A3}"/>
              </a:ext>
            </a:extLst>
          </p:cNvPr>
          <p:cNvCxnSpPr>
            <a:cxnSpLocks/>
            <a:stCxn id="5" idx="2"/>
            <a:endCxn id="4" idx="3"/>
          </p:cNvCxnSpPr>
          <p:nvPr/>
        </p:nvCxnSpPr>
        <p:spPr>
          <a:xfrm flipH="1">
            <a:off x="5148064" y="1616264"/>
            <a:ext cx="25202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EF091E1B-B075-43B1-8374-516CCA695777}"/>
                  </a:ext>
                </a:extLst>
              </p:cNvPr>
              <p:cNvSpPr txBox="1"/>
              <p:nvPr/>
            </p:nvSpPr>
            <p:spPr>
              <a:xfrm>
                <a:off x="7683719" y="1197736"/>
                <a:ext cx="238270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EF091E1B-B075-43B1-8374-516CCA695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719" y="1197736"/>
                <a:ext cx="238270" cy="299313"/>
              </a:xfrm>
              <a:prstGeom prst="rect">
                <a:avLst/>
              </a:prstGeom>
              <a:blipFill>
                <a:blip r:embed="rId3"/>
                <a:stretch>
                  <a:fillRect l="-22500" r="-15000" b="-24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Elipse 44">
            <a:extLst>
              <a:ext uri="{FF2B5EF4-FFF2-40B4-BE49-F238E27FC236}">
                <a16:creationId xmlns:a16="http://schemas.microsoft.com/office/drawing/2014/main" id="{3C3F3252-2EE7-43EE-8ADE-09119F27775A}"/>
              </a:ext>
            </a:extLst>
          </p:cNvPr>
          <p:cNvSpPr/>
          <p:nvPr/>
        </p:nvSpPr>
        <p:spPr>
          <a:xfrm>
            <a:off x="1259632" y="1508252"/>
            <a:ext cx="216024" cy="216024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1855FCB-014A-4962-9045-A348AC195096}"/>
              </a:ext>
            </a:extLst>
          </p:cNvPr>
          <p:cNvCxnSpPr>
            <a:stCxn id="4" idx="1"/>
            <a:endCxn id="45" idx="6"/>
          </p:cNvCxnSpPr>
          <p:nvPr/>
        </p:nvCxnSpPr>
        <p:spPr>
          <a:xfrm flipH="1">
            <a:off x="1475656" y="1616264"/>
            <a:ext cx="25202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F294E811-2C90-4E89-99CA-281AB8E13340}"/>
                  </a:ext>
                </a:extLst>
              </p:cNvPr>
              <p:cNvSpPr txBox="1"/>
              <p:nvPr/>
            </p:nvSpPr>
            <p:spPr>
              <a:xfrm>
                <a:off x="1259632" y="1197736"/>
                <a:ext cx="2395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F294E811-2C90-4E89-99CA-281AB8E13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197736"/>
                <a:ext cx="239553" cy="276999"/>
              </a:xfrm>
              <a:prstGeom prst="rect">
                <a:avLst/>
              </a:prstGeom>
              <a:blipFill>
                <a:blip r:embed="rId4"/>
                <a:stretch>
                  <a:fillRect l="-25641" r="-10256" b="-1304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45B75C4-A3C1-451F-AE2F-C33AE7B393FB}"/>
              </a:ext>
            </a:extLst>
          </p:cNvPr>
          <p:cNvCxnSpPr>
            <a:stCxn id="5" idx="2"/>
          </p:cNvCxnSpPr>
          <p:nvPr/>
        </p:nvCxnSpPr>
        <p:spPr>
          <a:xfrm flipH="1">
            <a:off x="6444208" y="1616264"/>
            <a:ext cx="12241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653FCAC3-60A8-4306-960A-43E527CE1800}"/>
              </a:ext>
            </a:extLst>
          </p:cNvPr>
          <p:cNvCxnSpPr>
            <a:stCxn id="45" idx="6"/>
          </p:cNvCxnSpPr>
          <p:nvPr/>
        </p:nvCxnSpPr>
        <p:spPr>
          <a:xfrm>
            <a:off x="1475656" y="1616264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70545E6-D70D-4994-A102-2E80DC080479}"/>
              </a:ext>
            </a:extLst>
          </p:cNvPr>
          <p:cNvSpPr txBox="1"/>
          <p:nvPr/>
        </p:nvSpPr>
        <p:spPr>
          <a:xfrm>
            <a:off x="622695" y="3356992"/>
            <a:ext cx="2492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Conecta barras en la red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EFD6272C-0EC5-4FCF-BE66-2903F4654031}"/>
              </a:ext>
            </a:extLst>
          </p:cNvPr>
          <p:cNvSpPr txBox="1"/>
          <p:nvPr/>
        </p:nvSpPr>
        <p:spPr>
          <a:xfrm>
            <a:off x="622695" y="3816635"/>
            <a:ext cx="2133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Modelo más realista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C18BA5D5-8C0D-453A-A494-564A03C563FE}"/>
              </a:ext>
            </a:extLst>
          </p:cNvPr>
          <p:cNvSpPr txBox="1"/>
          <p:nvPr/>
        </p:nvSpPr>
        <p:spPr>
          <a:xfrm>
            <a:off x="622695" y="4731063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Flujo de potencia: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DE48C7C5-FC79-441D-A92C-8033BD6FE0BB}"/>
                  </a:ext>
                </a:extLst>
              </p:cNvPr>
              <p:cNvSpPr txBox="1"/>
              <p:nvPr/>
            </p:nvSpPr>
            <p:spPr>
              <a:xfrm>
                <a:off x="2594710" y="4737891"/>
                <a:ext cx="6180282" cy="4419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PE" b="1" i="1" smtClean="0">
                                          <a:latin typeface="Cambria Math" panose="02040503050406030204" pitchFamily="18" charset="0"/>
                                        </a:rPr>
                                        <m:t>𝒀</m:t>
                                      </m:r>
                                    </m:e>
                                    <m:sub>
                                      <m:r>
                                        <a:rPr lang="es-PE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s-P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PE" b="1" i="1" smtClean="0">
                                          <a:latin typeface="Cambria Math" panose="02040503050406030204" pitchFamily="18" charset="0"/>
                                        </a:rPr>
                                        <m:t>𝒀</m:t>
                                      </m:r>
                                    </m:e>
                                    <m:sub>
                                      <m:r>
                                        <a:rPr lang="es-PE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s-P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bSup>
                                </m:e>
                              </m:d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PE" b="1" i="1" smtClean="0">
                                          <a:latin typeface="Cambria Math" panose="02040503050406030204" pitchFamily="18" charset="0"/>
                                        </a:rPr>
                                        <m:t>𝒀</m:t>
                                      </m:r>
                                    </m:e>
                                    <m:sub>
                                      <m:r>
                                        <a:rPr lang="es-PE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PE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PE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PE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DE48C7C5-FC79-441D-A92C-8033BD6FE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710" y="4737891"/>
                <a:ext cx="6180282" cy="441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11"/>
          <p:cNvCxnSpPr/>
          <p:nvPr/>
        </p:nvCxnSpPr>
        <p:spPr>
          <a:xfrm>
            <a:off x="1475656" y="3212976"/>
            <a:ext cx="620806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ángulo 13"/>
              <p:cNvSpPr/>
              <p:nvPr/>
            </p:nvSpPr>
            <p:spPr>
              <a:xfrm>
                <a:off x="2699792" y="2134460"/>
                <a:ext cx="690640" cy="576064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PE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14" name="Rectá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2134460"/>
                <a:ext cx="690640" cy="5760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ángulo 30"/>
              <p:cNvSpPr/>
              <p:nvPr/>
            </p:nvSpPr>
            <p:spPr>
              <a:xfrm>
                <a:off x="5717564" y="2134460"/>
                <a:ext cx="690640" cy="576064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PE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31" name="Rectángu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564" y="2134460"/>
                <a:ext cx="690640" cy="5760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cto 15"/>
          <p:cNvCxnSpPr>
            <a:stCxn id="14" idx="0"/>
          </p:cNvCxnSpPr>
          <p:nvPr/>
        </p:nvCxnSpPr>
        <p:spPr>
          <a:xfrm flipV="1">
            <a:off x="3045112" y="1616264"/>
            <a:ext cx="0" cy="5181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 flipV="1">
            <a:off x="6062884" y="1616264"/>
            <a:ext cx="0" cy="5181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14" idx="2"/>
          </p:cNvCxnSpPr>
          <p:nvPr/>
        </p:nvCxnSpPr>
        <p:spPr>
          <a:xfrm>
            <a:off x="3045112" y="2710524"/>
            <a:ext cx="0" cy="5024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6084139" y="2710524"/>
            <a:ext cx="0" cy="5024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6725897" y="2229954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Shunt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aixaDeTexto 57">
                <a:extLst>
                  <a:ext uri="{FF2B5EF4-FFF2-40B4-BE49-F238E27FC236}">
                    <a16:creationId xmlns:a16="http://schemas.microsoft.com/office/drawing/2014/main" id="{DE48C7C5-FC79-441D-A92C-8033BD6FE0BB}"/>
                  </a:ext>
                </a:extLst>
              </p:cNvPr>
              <p:cNvSpPr txBox="1"/>
              <p:nvPr/>
            </p:nvSpPr>
            <p:spPr>
              <a:xfrm>
                <a:off x="2594710" y="5318361"/>
                <a:ext cx="6237477" cy="356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PE" b="1" i="1">
                                          <a:latin typeface="Cambria Math" panose="02040503050406030204" pitchFamily="18" charset="0"/>
                                        </a:rPr>
                                        <m:t>𝒀</m:t>
                                      </m:r>
                                    </m:e>
                                    <m:sub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PE" b="1" i="1" smtClean="0">
                                          <a:latin typeface="Cambria Math" panose="02040503050406030204" pitchFamily="18" charset="0"/>
                                        </a:rPr>
                                        <m:t>𝒀</m:t>
                                      </m:r>
                                    </m:e>
                                    <m:sub>
                                      <m:r>
                                        <a:rPr lang="es-PE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s-P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PE" b="1" i="1" smtClean="0">
                                          <a:latin typeface="Cambria Math" panose="02040503050406030204" pitchFamily="18" charset="0"/>
                                        </a:rPr>
                                        <m:t>𝒀</m:t>
                                      </m:r>
                                    </m:e>
                                    <m:sub>
                                      <m:r>
                                        <a:rPr lang="es-PE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s-P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bSup>
                                </m:e>
                              </m:d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PE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PE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Sup>
                        <m:sSubSup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PE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Sup>
                        <m:sSubSup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39" name="CaixaDeTexto 57">
                <a:extLst>
                  <a:ext uri="{FF2B5EF4-FFF2-40B4-BE49-F238E27FC236}">
                    <a16:creationId xmlns:a16="http://schemas.microsoft.com/office/drawing/2014/main" id="{DE48C7C5-FC79-441D-A92C-8033BD6FE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710" y="5318361"/>
                <a:ext cx="6237477" cy="356444"/>
              </a:xfrm>
              <a:prstGeom prst="rect">
                <a:avLst/>
              </a:prstGeom>
              <a:blipFill>
                <a:blip r:embed="rId8"/>
                <a:stretch>
                  <a:fillRect b="-2033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479825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Transformador: Modelo “Pi”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82427D91-6E57-4FCC-A029-F1ECE99B7202}"/>
                  </a:ext>
                </a:extLst>
              </p:cNvPr>
              <p:cNvSpPr/>
              <p:nvPr/>
            </p:nvSpPr>
            <p:spPr>
              <a:xfrm>
                <a:off x="5038435" y="1387704"/>
                <a:ext cx="1152128" cy="457120"/>
              </a:xfrm>
              <a:prstGeom prst="rect">
                <a:avLst/>
              </a:prstGeom>
              <a:noFill/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82427D91-6E57-4FCC-A029-F1ECE99B72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35" y="1387704"/>
                <a:ext cx="1152128" cy="4571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lipse 4">
            <a:extLst>
              <a:ext uri="{FF2B5EF4-FFF2-40B4-BE49-F238E27FC236}">
                <a16:creationId xmlns:a16="http://schemas.microsoft.com/office/drawing/2014/main" id="{96536000-70A4-48B9-8F01-E78DE9087F9B}"/>
              </a:ext>
            </a:extLst>
          </p:cNvPr>
          <p:cNvSpPr/>
          <p:nvPr/>
        </p:nvSpPr>
        <p:spPr>
          <a:xfrm>
            <a:off x="8710843" y="1508252"/>
            <a:ext cx="216024" cy="216024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69E918F-931E-484D-B43D-760D75FB38A3}"/>
              </a:ext>
            </a:extLst>
          </p:cNvPr>
          <p:cNvCxnSpPr>
            <a:cxnSpLocks/>
            <a:stCxn id="5" idx="2"/>
            <a:endCxn id="4" idx="3"/>
          </p:cNvCxnSpPr>
          <p:nvPr/>
        </p:nvCxnSpPr>
        <p:spPr>
          <a:xfrm flipH="1">
            <a:off x="6190563" y="1616264"/>
            <a:ext cx="25202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EF091E1B-B075-43B1-8374-516CCA695777}"/>
                  </a:ext>
                </a:extLst>
              </p:cNvPr>
              <p:cNvSpPr txBox="1"/>
              <p:nvPr/>
            </p:nvSpPr>
            <p:spPr>
              <a:xfrm>
                <a:off x="8726218" y="1197736"/>
                <a:ext cx="238270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EF091E1B-B075-43B1-8374-516CCA695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218" y="1197736"/>
                <a:ext cx="238270" cy="299313"/>
              </a:xfrm>
              <a:prstGeom prst="rect">
                <a:avLst/>
              </a:prstGeom>
              <a:blipFill>
                <a:blip r:embed="rId3"/>
                <a:stretch>
                  <a:fillRect l="-22500" r="-15000" b="-24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Elipse 44">
            <a:extLst>
              <a:ext uri="{FF2B5EF4-FFF2-40B4-BE49-F238E27FC236}">
                <a16:creationId xmlns:a16="http://schemas.microsoft.com/office/drawing/2014/main" id="{3C3F3252-2EE7-43EE-8ADE-09119F27775A}"/>
              </a:ext>
            </a:extLst>
          </p:cNvPr>
          <p:cNvSpPr/>
          <p:nvPr/>
        </p:nvSpPr>
        <p:spPr>
          <a:xfrm>
            <a:off x="622695" y="1508252"/>
            <a:ext cx="216024" cy="216024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1855FCB-014A-4962-9045-A348AC195096}"/>
              </a:ext>
            </a:extLst>
          </p:cNvPr>
          <p:cNvCxnSpPr>
            <a:stCxn id="4" idx="1"/>
            <a:endCxn id="35" idx="6"/>
          </p:cNvCxnSpPr>
          <p:nvPr/>
        </p:nvCxnSpPr>
        <p:spPr>
          <a:xfrm flipH="1">
            <a:off x="2538837" y="1616264"/>
            <a:ext cx="249959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F294E811-2C90-4E89-99CA-281AB8E13340}"/>
                  </a:ext>
                </a:extLst>
              </p:cNvPr>
              <p:cNvSpPr txBox="1"/>
              <p:nvPr/>
            </p:nvSpPr>
            <p:spPr>
              <a:xfrm>
                <a:off x="622695" y="1197736"/>
                <a:ext cx="2395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F294E811-2C90-4E89-99CA-281AB8E13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95" y="1197736"/>
                <a:ext cx="239553" cy="276999"/>
              </a:xfrm>
              <a:prstGeom prst="rect">
                <a:avLst/>
              </a:prstGeom>
              <a:blipFill>
                <a:blip r:embed="rId4"/>
                <a:stretch>
                  <a:fillRect l="-23077" r="-12821" b="-1304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45B75C4-A3C1-451F-AE2F-C33AE7B393FB}"/>
              </a:ext>
            </a:extLst>
          </p:cNvPr>
          <p:cNvCxnSpPr>
            <a:stCxn id="5" idx="2"/>
          </p:cNvCxnSpPr>
          <p:nvPr/>
        </p:nvCxnSpPr>
        <p:spPr>
          <a:xfrm flipH="1">
            <a:off x="7486707" y="1616264"/>
            <a:ext cx="12241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653FCAC3-60A8-4306-960A-43E527CE1800}"/>
              </a:ext>
            </a:extLst>
          </p:cNvPr>
          <p:cNvCxnSpPr/>
          <p:nvPr/>
        </p:nvCxnSpPr>
        <p:spPr>
          <a:xfrm>
            <a:off x="2538837" y="1616264"/>
            <a:ext cx="665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70545E6-D70D-4994-A102-2E80DC080479}"/>
              </a:ext>
            </a:extLst>
          </p:cNvPr>
          <p:cNvSpPr txBox="1"/>
          <p:nvPr/>
        </p:nvSpPr>
        <p:spPr>
          <a:xfrm>
            <a:off x="622695" y="3356992"/>
            <a:ext cx="2492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Conecta barras en la red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C18BA5D5-8C0D-453A-A494-564A03C563FE}"/>
              </a:ext>
            </a:extLst>
          </p:cNvPr>
          <p:cNvSpPr txBox="1"/>
          <p:nvPr/>
        </p:nvSpPr>
        <p:spPr>
          <a:xfrm>
            <a:off x="622695" y="4293096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Flujo de potencia: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DE48C7C5-FC79-441D-A92C-8033BD6FE0BB}"/>
                  </a:ext>
                </a:extLst>
              </p:cNvPr>
              <p:cNvSpPr txBox="1"/>
              <p:nvPr/>
            </p:nvSpPr>
            <p:spPr>
              <a:xfrm>
                <a:off x="2594710" y="4299924"/>
                <a:ext cx="3380284" cy="683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PE" b="1" i="1" smtClean="0">
                                          <a:latin typeface="Cambria Math" panose="02040503050406030204" pitchFamily="18" charset="0"/>
                                        </a:rPr>
                                        <m:t>𝒀</m:t>
                                      </m:r>
                                    </m:e>
                                    <m:sub>
                                      <m:r>
                                        <a:rPr lang="es-PE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s-PE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s-P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PE" b="1" i="1" smtClean="0">
                                          <a:latin typeface="Cambria Math" panose="02040503050406030204" pitchFamily="18" charset="0"/>
                                        </a:rPr>
                                        <m:t>𝒀</m:t>
                                      </m:r>
                                    </m:e>
                                    <m:sub>
                                      <m:r>
                                        <a:rPr lang="es-PE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s-P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s-PE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PE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DE48C7C5-FC79-441D-A92C-8033BD6FE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710" y="4299924"/>
                <a:ext cx="3380284" cy="6830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11"/>
          <p:cNvCxnSpPr/>
          <p:nvPr/>
        </p:nvCxnSpPr>
        <p:spPr>
          <a:xfrm>
            <a:off x="862248" y="3212976"/>
            <a:ext cx="786397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ángulo 13"/>
              <p:cNvSpPr/>
              <p:nvPr/>
            </p:nvSpPr>
            <p:spPr>
              <a:xfrm>
                <a:off x="3742291" y="2134460"/>
                <a:ext cx="690640" cy="576064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PE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14" name="Rectá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291" y="2134460"/>
                <a:ext cx="690640" cy="5760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ángulo 30"/>
              <p:cNvSpPr/>
              <p:nvPr/>
            </p:nvSpPr>
            <p:spPr>
              <a:xfrm>
                <a:off x="6760063" y="2134460"/>
                <a:ext cx="690640" cy="576064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PE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31" name="Rectángu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063" y="2134460"/>
                <a:ext cx="690640" cy="5760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cto 15"/>
          <p:cNvCxnSpPr>
            <a:stCxn id="14" idx="0"/>
          </p:cNvCxnSpPr>
          <p:nvPr/>
        </p:nvCxnSpPr>
        <p:spPr>
          <a:xfrm flipV="1">
            <a:off x="4087611" y="1616264"/>
            <a:ext cx="0" cy="5181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 flipV="1">
            <a:off x="7105383" y="1616264"/>
            <a:ext cx="0" cy="5181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14" idx="2"/>
          </p:cNvCxnSpPr>
          <p:nvPr/>
        </p:nvCxnSpPr>
        <p:spPr>
          <a:xfrm>
            <a:off x="4087611" y="2710524"/>
            <a:ext cx="0" cy="5024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7126638" y="2710524"/>
            <a:ext cx="0" cy="5024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768396" y="2229954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Shunt</a:t>
            </a:r>
          </a:p>
        </p:txBody>
      </p:sp>
      <p:sp>
        <p:nvSpPr>
          <p:cNvPr id="8" name="Elipse 7"/>
          <p:cNvSpPr/>
          <p:nvPr/>
        </p:nvSpPr>
        <p:spPr>
          <a:xfrm>
            <a:off x="1523774" y="1321281"/>
            <a:ext cx="589966" cy="589966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1" name="Conector recto 10"/>
          <p:cNvCxnSpPr>
            <a:stCxn id="45" idx="6"/>
            <a:endCxn id="8" idx="2"/>
          </p:cNvCxnSpPr>
          <p:nvPr/>
        </p:nvCxnSpPr>
        <p:spPr>
          <a:xfrm>
            <a:off x="838719" y="1616264"/>
            <a:ext cx="6850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Elipse 34"/>
          <p:cNvSpPr/>
          <p:nvPr/>
        </p:nvSpPr>
        <p:spPr>
          <a:xfrm>
            <a:off x="1948871" y="1321281"/>
            <a:ext cx="589966" cy="589966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uadroTexto 29"/>
              <p:cNvSpPr txBox="1"/>
              <p:nvPr/>
            </p:nvSpPr>
            <p:spPr>
              <a:xfrm>
                <a:off x="1755567" y="1041199"/>
                <a:ext cx="545149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:1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30" name="Cuadro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567" y="1041199"/>
                <a:ext cx="545149" cy="299313"/>
              </a:xfrm>
              <a:prstGeom prst="rect">
                <a:avLst/>
              </a:prstGeom>
              <a:blipFill>
                <a:blip r:embed="rId8"/>
                <a:stretch>
                  <a:fillRect l="-10112" r="-10112" b="-2653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uadroTexto 40"/>
              <p:cNvSpPr txBox="1"/>
              <p:nvPr/>
            </p:nvSpPr>
            <p:spPr>
              <a:xfrm>
                <a:off x="3059419" y="1199127"/>
                <a:ext cx="279115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41" name="Cuadro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419" y="1199127"/>
                <a:ext cx="279115" cy="299313"/>
              </a:xfrm>
              <a:prstGeom prst="rect">
                <a:avLst/>
              </a:prstGeom>
              <a:blipFill>
                <a:blip r:embed="rId9"/>
                <a:stretch>
                  <a:fillRect l="-21739" r="-13043" b="-2653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57">
                <a:extLst>
                  <a:ext uri="{FF2B5EF4-FFF2-40B4-BE49-F238E27FC236}">
                    <a16:creationId xmlns:a16="http://schemas.microsoft.com/office/drawing/2014/main" id="{DE48C7C5-FC79-441D-A92C-8033BD6FE0BB}"/>
                  </a:ext>
                </a:extLst>
              </p:cNvPr>
              <p:cNvSpPr txBox="1"/>
              <p:nvPr/>
            </p:nvSpPr>
            <p:spPr>
              <a:xfrm>
                <a:off x="2594710" y="5125547"/>
                <a:ext cx="3257366" cy="656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PE" b="1" i="1"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PE" b="1" i="1"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PE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den>
                      </m:f>
                      <m:sSub>
                        <m:sSub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Sup>
                        <m:sSubSup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43" name="CaixaDeTexto 57">
                <a:extLst>
                  <a:ext uri="{FF2B5EF4-FFF2-40B4-BE49-F238E27FC236}">
                    <a16:creationId xmlns:a16="http://schemas.microsoft.com/office/drawing/2014/main" id="{DE48C7C5-FC79-441D-A92C-8033BD6FE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710" y="5125547"/>
                <a:ext cx="3257366" cy="6564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451216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8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Principales ideas (1/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02191" y="749017"/>
            <a:ext cx="7858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Para resolver problemas de optimización no lineal, se tiene: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Algoritmos: desafío muy grande; a veces irresoluble o no escalable.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Factibilidad: Si, si el algoritmo converge.</a:t>
            </a:r>
          </a:p>
        </p:txBody>
      </p:sp>
      <p:sp>
        <p:nvSpPr>
          <p:cNvPr id="10" name="Rectángulo 60">
            <a:extLst>
              <a:ext uri="{FF2B5EF4-FFF2-40B4-BE49-F238E27FC236}">
                <a16:creationId xmlns:a16="http://schemas.microsoft.com/office/drawing/2014/main" id="{3B0A34A3-4995-4105-A426-03B064CED03C}"/>
              </a:ext>
            </a:extLst>
          </p:cNvPr>
          <p:cNvSpPr/>
          <p:nvPr/>
        </p:nvSpPr>
        <p:spPr>
          <a:xfrm>
            <a:off x="602191" y="6227943"/>
            <a:ext cx="7930249" cy="225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sz="1000" dirty="0">
                <a:solidFill>
                  <a:schemeClr val="tx1"/>
                </a:solidFill>
              </a:rPr>
              <a:t>PNL: </a:t>
            </a:r>
            <a:r>
              <a:rPr lang="en-US" sz="1000" dirty="0" err="1">
                <a:solidFill>
                  <a:schemeClr val="tx1"/>
                </a:solidFill>
              </a:rPr>
              <a:t>Programación</a:t>
            </a:r>
            <a:r>
              <a:rPr lang="en-US" sz="1000" dirty="0">
                <a:solidFill>
                  <a:schemeClr val="tx1"/>
                </a:solidFill>
              </a:rPr>
              <a:t> no lineal; PNLIM: </a:t>
            </a:r>
            <a:r>
              <a:rPr lang="en-US" sz="1000" dirty="0" err="1">
                <a:solidFill>
                  <a:schemeClr val="tx1"/>
                </a:solidFill>
              </a:rPr>
              <a:t>Programación</a:t>
            </a:r>
            <a:r>
              <a:rPr lang="en-US" sz="1000" dirty="0">
                <a:solidFill>
                  <a:schemeClr val="tx1"/>
                </a:solidFill>
              </a:rPr>
              <a:t> no lineal </a:t>
            </a:r>
            <a:r>
              <a:rPr lang="en-US" sz="1000" dirty="0" err="1">
                <a:solidFill>
                  <a:schemeClr val="tx1"/>
                </a:solidFill>
              </a:rPr>
              <a:t>entera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mixta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02191" y="2437257"/>
            <a:ext cx="7858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Aproximar las ecuaciones (forma </a:t>
            </a:r>
            <a:r>
              <a:rPr lang="es-PE" b="1" i="1" dirty="0"/>
              <a:t>no lineal</a:t>
            </a:r>
            <a:r>
              <a:rPr lang="es-PE" i="1" dirty="0"/>
              <a:t> </a:t>
            </a:r>
            <a:r>
              <a:rPr lang="es-PE" dirty="0"/>
              <a:t>a </a:t>
            </a:r>
            <a:r>
              <a:rPr lang="es-PE" b="1" i="1" dirty="0"/>
              <a:t>lineal</a:t>
            </a:r>
            <a:r>
              <a:rPr lang="es-P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Algoritmos: son numéricamente estables; rápidos y escalables.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Factibilidad: No se garantiza la factibilidad.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02191" y="4125521"/>
            <a:ext cx="7858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Convexificar</a:t>
            </a:r>
            <a:r>
              <a:rPr lang="es-PE" dirty="0"/>
              <a:t> las ecuaciones (Forma elegante de resolver un problema no lineal </a:t>
            </a:r>
            <a:r>
              <a:rPr lang="es-PE" dirty="0" err="1"/>
              <a:t>através</a:t>
            </a:r>
            <a:r>
              <a:rPr lang="es-PE" dirty="0"/>
              <a:t> de relajaciones convexas, sin aproximaciones e iteraciones)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Algoritmos: son numéricamente estables; a veces lentos y difíciles de escalar.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Factibilidad: Garantiza la factibilidad.</a:t>
            </a:r>
          </a:p>
        </p:txBody>
      </p:sp>
    </p:spTree>
    <p:extLst>
      <p:ext uri="{BB962C8B-B14F-4D97-AF65-F5344CB8AC3E}">
        <p14:creationId xmlns:p14="http://schemas.microsoft.com/office/powerpoint/2010/main" val="3912825515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14</a:t>
            </a:fld>
            <a:endParaRPr lang="es-ES"/>
          </a:p>
        </p:txBody>
      </p:sp>
      <p:sp>
        <p:nvSpPr>
          <p:cNvPr id="8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Principales ideas (2/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02191" y="749017"/>
            <a:ext cx="7858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Para resolver problemas de optimización no lineal, se tiene: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Algoritmos: desafío muy grande; a veces irresoluble o no escalable.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Factibilidad: Si, si el algoritmo converge.</a:t>
            </a:r>
          </a:p>
        </p:txBody>
      </p:sp>
      <p:sp>
        <p:nvSpPr>
          <p:cNvPr id="10" name="Rectángulo 60">
            <a:extLst>
              <a:ext uri="{FF2B5EF4-FFF2-40B4-BE49-F238E27FC236}">
                <a16:creationId xmlns:a16="http://schemas.microsoft.com/office/drawing/2014/main" id="{3B0A34A3-4995-4105-A426-03B064CED03C}"/>
              </a:ext>
            </a:extLst>
          </p:cNvPr>
          <p:cNvSpPr/>
          <p:nvPr/>
        </p:nvSpPr>
        <p:spPr>
          <a:xfrm>
            <a:off x="602191" y="6227943"/>
            <a:ext cx="7930249" cy="225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sz="1000" dirty="0">
                <a:solidFill>
                  <a:schemeClr val="tx1"/>
                </a:solidFill>
              </a:rPr>
              <a:t>PNL: </a:t>
            </a:r>
            <a:r>
              <a:rPr lang="en-US" sz="1000" dirty="0" err="1">
                <a:solidFill>
                  <a:schemeClr val="tx1"/>
                </a:solidFill>
              </a:rPr>
              <a:t>Programación</a:t>
            </a:r>
            <a:r>
              <a:rPr lang="en-US" sz="1000" dirty="0">
                <a:solidFill>
                  <a:schemeClr val="tx1"/>
                </a:solidFill>
              </a:rPr>
              <a:t> no lineal; PNLIM: </a:t>
            </a:r>
            <a:r>
              <a:rPr lang="en-US" sz="1000" dirty="0" err="1">
                <a:solidFill>
                  <a:schemeClr val="tx1"/>
                </a:solidFill>
              </a:rPr>
              <a:t>Programación</a:t>
            </a:r>
            <a:r>
              <a:rPr lang="en-US" sz="1000" dirty="0">
                <a:solidFill>
                  <a:schemeClr val="tx1"/>
                </a:solidFill>
              </a:rPr>
              <a:t> no lineal </a:t>
            </a:r>
            <a:r>
              <a:rPr lang="en-US" sz="1000" dirty="0" err="1">
                <a:solidFill>
                  <a:schemeClr val="tx1"/>
                </a:solidFill>
              </a:rPr>
              <a:t>entera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mixta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02191" y="2437257"/>
            <a:ext cx="7858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Aproximar las ecuaciones (forma </a:t>
            </a:r>
            <a:r>
              <a:rPr lang="es-PE" b="1" i="1" dirty="0"/>
              <a:t>no lineal</a:t>
            </a:r>
            <a:r>
              <a:rPr lang="es-PE" i="1" dirty="0"/>
              <a:t> </a:t>
            </a:r>
            <a:r>
              <a:rPr lang="es-PE" dirty="0"/>
              <a:t>a </a:t>
            </a:r>
            <a:r>
              <a:rPr lang="es-PE" b="1" i="1" dirty="0"/>
              <a:t>lineal</a:t>
            </a:r>
            <a:r>
              <a:rPr lang="es-P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Algoritmos: son numéricamente estables; rápidos y escalables.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Factibilidad: No se garantiza la factibilidad.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02191" y="4125521"/>
            <a:ext cx="7858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Convexificar</a:t>
            </a:r>
            <a:r>
              <a:rPr lang="es-PE" dirty="0"/>
              <a:t> las ecuaciones (Forma elegante de resolver un problema no lineal </a:t>
            </a:r>
            <a:r>
              <a:rPr lang="es-PE" dirty="0" err="1"/>
              <a:t>através</a:t>
            </a:r>
            <a:r>
              <a:rPr lang="es-PE" dirty="0"/>
              <a:t> de relajaciones convexas, sin aproximaciones e iteraciones)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Algoritmos: son numéricamente estables; a veces lentos y difíciles de escalar.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Factibilidad: Garantiza la factibilidad.</a:t>
            </a:r>
          </a:p>
        </p:txBody>
      </p:sp>
    </p:spTree>
    <p:extLst>
      <p:ext uri="{BB962C8B-B14F-4D97-AF65-F5344CB8AC3E}">
        <p14:creationId xmlns:p14="http://schemas.microsoft.com/office/powerpoint/2010/main" val="3959916357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7" name="TextBox 3"/>
          <p:cNvSpPr txBox="1"/>
          <p:nvPr/>
        </p:nvSpPr>
        <p:spPr>
          <a:xfrm>
            <a:off x="755576" y="1138137"/>
            <a:ext cx="6459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3200" i="1" dirty="0">
                <a:solidFill>
                  <a:srgbClr val="E7E6E6">
                    <a:lumMod val="50000"/>
                  </a:srgb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“The new becomes old, and the old becomes new…a life cycle”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564904"/>
            <a:ext cx="4980435" cy="351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3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Referencias</a:t>
            </a:r>
          </a:p>
        </p:txBody>
      </p:sp>
      <p:pic>
        <p:nvPicPr>
          <p:cNvPr id="1026" name="Picture 2" descr="Image result for Power System Analysis and Design, Fifth Edition">
            <a:extLst>
              <a:ext uri="{FF2B5EF4-FFF2-40B4-BE49-F238E27FC236}">
                <a16:creationId xmlns:a16="http://schemas.microsoft.com/office/drawing/2014/main" id="{9D32F2DF-C76A-4C7E-937E-196BC6F61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2520000" cy="315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ower System Stability and Control 1st Edition">
            <a:extLst>
              <a:ext uri="{FF2B5EF4-FFF2-40B4-BE49-F238E27FC236}">
                <a16:creationId xmlns:a16="http://schemas.microsoft.com/office/drawing/2014/main" id="{F31189D8-F09E-41F2-B7BB-A07F9DA27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241" y="1564633"/>
            <a:ext cx="2509544" cy="31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ower System Analysis 1st Edition">
            <a:extLst>
              <a:ext uri="{FF2B5EF4-FFF2-40B4-BE49-F238E27FC236}">
                <a16:creationId xmlns:a16="http://schemas.microsoft.com/office/drawing/2014/main" id="{293B1ED6-104E-470B-A6C2-00BE03A6D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620" y="1564633"/>
            <a:ext cx="2228357" cy="31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0">
            <a:extLst>
              <a:ext uri="{FF2B5EF4-FFF2-40B4-BE49-F238E27FC236}">
                <a16:creationId xmlns:a16="http://schemas.microsoft.com/office/drawing/2014/main" id="{3B0A34A3-4995-4105-A426-03B064CED03C}"/>
              </a:ext>
            </a:extLst>
          </p:cNvPr>
          <p:cNvSpPr/>
          <p:nvPr/>
        </p:nvSpPr>
        <p:spPr>
          <a:xfrm>
            <a:off x="602191" y="5877272"/>
            <a:ext cx="7930249" cy="225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sz="1000" dirty="0">
                <a:solidFill>
                  <a:schemeClr val="tx1"/>
                </a:solidFill>
                <a:hlinkClick r:id="rId5"/>
              </a:rPr>
              <a:t>https://www.amazon.com/Power-System-Analysis-Design-Fifth/dp/1111425779</a:t>
            </a:r>
            <a:endParaRPr lang="en-US" sz="1000" dirty="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sz="1000" dirty="0">
                <a:solidFill>
                  <a:schemeClr val="tx1"/>
                </a:solidFill>
                <a:hlinkClick r:id="rId6"/>
              </a:rPr>
              <a:t>https://www.amazon.com/System-Stability-Control-Prabha-Kundur/dp/007035958X</a:t>
            </a:r>
            <a:endParaRPr lang="en-US" sz="1000" dirty="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sz="1000" dirty="0">
                <a:solidFill>
                  <a:schemeClr val="tx1"/>
                </a:solidFill>
                <a:hlinkClick r:id="rId7"/>
              </a:rPr>
              <a:t>https://www.amazon.com/Analysis-Grainger-Professor-Electrical-Engineering/dp/0070612935</a:t>
            </a:r>
            <a:endParaRPr lang="en-US" sz="1000" dirty="0">
              <a:solidFill>
                <a:schemeClr val="tx1"/>
              </a:solidFill>
            </a:endParaRPr>
          </a:p>
          <a:p>
            <a:pPr lvl="0">
              <a:defRPr/>
            </a:pP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09852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Notaciones (1/2)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6FDF1A6-E40D-4A2D-8F6D-2295BA05FACE}"/>
              </a:ext>
            </a:extLst>
          </p:cNvPr>
          <p:cNvSpPr txBox="1"/>
          <p:nvPr/>
        </p:nvSpPr>
        <p:spPr>
          <a:xfrm>
            <a:off x="899592" y="1284338"/>
            <a:ext cx="1876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Forma rectangular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D55A4D6-415A-4D17-85B6-785EC98A34D3}"/>
              </a:ext>
            </a:extLst>
          </p:cNvPr>
          <p:cNvSpPr txBox="1"/>
          <p:nvPr/>
        </p:nvSpPr>
        <p:spPr>
          <a:xfrm>
            <a:off x="3210469" y="1284338"/>
            <a:ext cx="1876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PE" dirty="0"/>
              <a:t>Forma rectangular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A80881E-E638-4580-B94F-31CAE12BBFF1}"/>
              </a:ext>
            </a:extLst>
          </p:cNvPr>
          <p:cNvSpPr txBox="1"/>
          <p:nvPr/>
        </p:nvSpPr>
        <p:spPr>
          <a:xfrm>
            <a:off x="6524706" y="1284338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Relación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C6682A0A-F0BF-4FC8-A417-E8FBEF299ECA}"/>
                  </a:ext>
                </a:extLst>
              </p:cNvPr>
              <p:cNvSpPr txBox="1"/>
              <p:nvPr/>
            </p:nvSpPr>
            <p:spPr>
              <a:xfrm>
                <a:off x="1194096" y="1772816"/>
                <a:ext cx="11306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PE" i="1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C6682A0A-F0BF-4FC8-A417-E8FBEF299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096" y="1772816"/>
                <a:ext cx="1130694" cy="276999"/>
              </a:xfrm>
              <a:prstGeom prst="rect">
                <a:avLst/>
              </a:prstGeom>
              <a:blipFill>
                <a:blip r:embed="rId2"/>
                <a:stretch>
                  <a:fillRect l="-4865" t="-4444" r="-5405" b="-2888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2D23B53A-4F2F-4331-AA04-E9625C2D217C}"/>
                  </a:ext>
                </a:extLst>
              </p:cNvPr>
              <p:cNvSpPr txBox="1"/>
              <p:nvPr/>
            </p:nvSpPr>
            <p:spPr>
              <a:xfrm>
                <a:off x="3600255" y="1772816"/>
                <a:ext cx="1097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∠</m:t>
                      </m:r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s-PE" i="1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2D23B53A-4F2F-4331-AA04-E9625C2D2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255" y="1772816"/>
                <a:ext cx="1097032" cy="276999"/>
              </a:xfrm>
              <a:prstGeom prst="rect">
                <a:avLst/>
              </a:prstGeom>
              <a:blipFill>
                <a:blip r:embed="rId3"/>
                <a:stretch>
                  <a:fillRect l="-5000" r="-4444" b="-222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760D902-D7FA-4B4E-BE2D-5E04AD151F42}"/>
                  </a:ext>
                </a:extLst>
              </p:cNvPr>
              <p:cNvSpPr txBox="1"/>
              <p:nvPr/>
            </p:nvSpPr>
            <p:spPr>
              <a:xfrm>
                <a:off x="5685311" y="1772816"/>
                <a:ext cx="25880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𝑗</m:t>
                      </m:r>
                      <m:d>
                        <m:dPr>
                          <m:begChr m:val="|"/>
                          <m:endChr m:val="|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s-PE" i="1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760D902-D7FA-4B4E-BE2D-5E04AD151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311" y="1772816"/>
                <a:ext cx="2588016" cy="276999"/>
              </a:xfrm>
              <a:prstGeom prst="rect">
                <a:avLst/>
              </a:prstGeom>
              <a:blipFill>
                <a:blip r:embed="rId4"/>
                <a:stretch>
                  <a:fillRect l="-472" t="-6667" b="-3111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ixaDeTexto 18">
            <a:extLst>
              <a:ext uri="{FF2B5EF4-FFF2-40B4-BE49-F238E27FC236}">
                <a16:creationId xmlns:a16="http://schemas.microsoft.com/office/drawing/2014/main" id="{C91CCE00-8D0E-4B12-BA10-013225AE8262}"/>
              </a:ext>
            </a:extLst>
          </p:cNvPr>
          <p:cNvSpPr txBox="1"/>
          <p:nvPr/>
        </p:nvSpPr>
        <p:spPr>
          <a:xfrm>
            <a:off x="534652" y="3176871"/>
            <a:ext cx="244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Conjugación de complejos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EB01870-B784-43DC-96D2-A6CE7A8702B3}"/>
              </a:ext>
            </a:extLst>
          </p:cNvPr>
          <p:cNvSpPr txBox="1"/>
          <p:nvPr/>
        </p:nvSpPr>
        <p:spPr>
          <a:xfrm>
            <a:off x="3419008" y="3176871"/>
            <a:ext cx="145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PE" dirty="0"/>
              <a:t>Valor absoluto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518592F-1A40-42AE-B6B0-FBEFAA5349D3}"/>
              </a:ext>
            </a:extLst>
          </p:cNvPr>
          <p:cNvSpPr txBox="1"/>
          <p:nvPr/>
        </p:nvSpPr>
        <p:spPr>
          <a:xfrm>
            <a:off x="5826856" y="3176871"/>
            <a:ext cx="2304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Representación circular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5BE58FA0-17C4-4789-BCD9-16E7FC663FDC}"/>
                  </a:ext>
                </a:extLst>
              </p:cNvPr>
              <p:cNvSpPr txBox="1"/>
              <p:nvPr/>
            </p:nvSpPr>
            <p:spPr>
              <a:xfrm>
                <a:off x="501854" y="3665349"/>
                <a:ext cx="25151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;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PE" i="1" dirty="0"/>
                  <a:t> </a:t>
                </a:r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5BE58FA0-17C4-4789-BCD9-16E7FC663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54" y="3665349"/>
                <a:ext cx="2515176" cy="276999"/>
              </a:xfrm>
              <a:prstGeom prst="rect">
                <a:avLst/>
              </a:prstGeom>
              <a:blipFill>
                <a:blip r:embed="rId5"/>
                <a:stretch>
                  <a:fillRect l="-3148" t="-4348" r="-484" b="-2826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5566BED9-AE3A-4020-8476-DF361FF99AF0}"/>
                  </a:ext>
                </a:extLst>
              </p:cNvPr>
              <p:cNvSpPr txBox="1"/>
              <p:nvPr/>
            </p:nvSpPr>
            <p:spPr>
              <a:xfrm>
                <a:off x="3562798" y="3665349"/>
                <a:ext cx="11723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PE" i="1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5566BED9-AE3A-4020-8476-DF361FF99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798" y="3665349"/>
                <a:ext cx="1172309" cy="276999"/>
              </a:xfrm>
              <a:prstGeom prst="rect">
                <a:avLst/>
              </a:prstGeom>
              <a:blipFill>
                <a:blip r:embed="rId6"/>
                <a:stretch>
                  <a:fillRect l="-4145" t="-8696" b="-217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2ECE67DE-B837-4A38-813D-1637CBCF3D68}"/>
                  </a:ext>
                </a:extLst>
              </p:cNvPr>
              <p:cNvSpPr txBox="1"/>
              <p:nvPr/>
            </p:nvSpPr>
            <p:spPr>
              <a:xfrm>
                <a:off x="5243140" y="3665349"/>
                <a:ext cx="34723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PE" i="1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2ECE67DE-B837-4A38-813D-1637CBCF3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140" y="3665349"/>
                <a:ext cx="3472361" cy="276999"/>
              </a:xfrm>
              <a:prstGeom prst="rect">
                <a:avLst/>
              </a:prstGeom>
              <a:blipFill>
                <a:blip r:embed="rId7"/>
                <a:stretch>
                  <a:fillRect t="-8696" r="-175" b="-2826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107952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Notaciones (2/4)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1F71E67E-3FE3-4782-BAFB-FDEC530C3A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9994179"/>
                  </p:ext>
                </p:extLst>
              </p:nvPr>
            </p:nvGraphicFramePr>
            <p:xfrm>
              <a:off x="324000" y="1544818"/>
              <a:ext cx="8496000" cy="260426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0000">
                      <a:extLst>
                        <a:ext uri="{9D8B030D-6E8A-4147-A177-3AD203B41FA5}">
                          <a16:colId xmlns:a16="http://schemas.microsoft.com/office/drawing/2014/main" val="2899488753"/>
                        </a:ext>
                      </a:extLst>
                    </a:gridCol>
                    <a:gridCol w="2448000">
                      <a:extLst>
                        <a:ext uri="{9D8B030D-6E8A-4147-A177-3AD203B41FA5}">
                          <a16:colId xmlns:a16="http://schemas.microsoft.com/office/drawing/2014/main" val="2060299742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2490884731"/>
                        </a:ext>
                      </a:extLst>
                    </a:gridCol>
                    <a:gridCol w="2448000">
                      <a:extLst>
                        <a:ext uri="{9D8B030D-6E8A-4147-A177-3AD203B41FA5}">
                          <a16:colId xmlns:a16="http://schemas.microsoft.com/office/drawing/2014/main" val="27461823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s-PE" sz="2000" dirty="0"/>
                            <a:t>Potencia activa: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2000" dirty="0"/>
                            <a:t>Tensión: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20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686780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PE" sz="2000" dirty="0"/>
                            <a:t>Potencia reactiva: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2000" dirty="0"/>
                            <a:t>Corriente: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pt-BR" sz="2000" b="0" i="0" smtClean="0">
                                    <a:latin typeface="Cambria Math" panose="02040503050406030204" pitchFamily="18" charset="0"/>
                                  </a:rPr>
                                  <m:t>Re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d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20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m:rPr>
                                    <m:sty m:val="p"/>
                                  </m:rPr>
                                  <a:rPr lang="pt-BR" sz="2000" b="0" i="0" smtClean="0">
                                    <a:latin typeface="Cambria Math" panose="02040503050406030204" pitchFamily="18" charset="0"/>
                                  </a:rPr>
                                  <m:t>Im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PE" sz="2000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689945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PE" sz="2000" dirty="0"/>
                            <a:t>Potencia: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20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61787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PE" sz="2000" dirty="0"/>
                            <a:t>Potencia aparente: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s-PE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sSup>
                                  <m:sSup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p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18336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PE" sz="2000" dirty="0"/>
                            <a:t>Factor de potencia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s-PE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PE" sz="200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s-PE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func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829160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1F71E67E-3FE3-4782-BAFB-FDEC530C3A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9994179"/>
                  </p:ext>
                </p:extLst>
              </p:nvPr>
            </p:nvGraphicFramePr>
            <p:xfrm>
              <a:off x="324000" y="1544818"/>
              <a:ext cx="8496000" cy="260426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0000">
                      <a:extLst>
                        <a:ext uri="{9D8B030D-6E8A-4147-A177-3AD203B41FA5}">
                          <a16:colId xmlns:a16="http://schemas.microsoft.com/office/drawing/2014/main" val="2899488753"/>
                        </a:ext>
                      </a:extLst>
                    </a:gridCol>
                    <a:gridCol w="2448000">
                      <a:extLst>
                        <a:ext uri="{9D8B030D-6E8A-4147-A177-3AD203B41FA5}">
                          <a16:colId xmlns:a16="http://schemas.microsoft.com/office/drawing/2014/main" val="2060299742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2490884731"/>
                        </a:ext>
                      </a:extLst>
                    </a:gridCol>
                    <a:gridCol w="2448000">
                      <a:extLst>
                        <a:ext uri="{9D8B030D-6E8A-4147-A177-3AD203B41FA5}">
                          <a16:colId xmlns:a16="http://schemas.microsoft.com/office/drawing/2014/main" val="2746182330"/>
                        </a:ext>
                      </a:extLst>
                    </a:gridCol>
                  </a:tblGrid>
                  <a:tr h="409702">
                    <a:tc>
                      <a:txBody>
                        <a:bodyPr/>
                        <a:lstStyle/>
                        <a:p>
                          <a:r>
                            <a:rPr lang="es-PE" sz="2000" dirty="0"/>
                            <a:t>Potencia activa: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3383" t="-5970" r="-173383" b="-5671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2000" dirty="0"/>
                            <a:t>Tensión: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6766" t="-5970" b="-5671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867806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s-PE" sz="2000" dirty="0"/>
                            <a:t>Potencia reactiva: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3383" t="-109231" r="-173383" b="-48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2000" dirty="0"/>
                            <a:t>Corriente: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6766" t="-109231" b="-48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899456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s-PE" sz="2000" dirty="0"/>
                            <a:t>Potencia: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3383" t="-206061" r="-173383" b="-37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6178714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s-PE" sz="2000" dirty="0"/>
                            <a:t>Potencia aparente: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3383" t="-175652" r="-173383" b="-11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6766" t="-175652" b="-11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8336413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s-PE" sz="2000" dirty="0"/>
                            <a:t>Factor de potencia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3383" t="-275652" r="-173383" b="-1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829160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95411620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Notaciones (3/4): Ecuaciones lineales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1DF5C87-EA77-4286-9DB1-DC0BBAB0CB21}"/>
                  </a:ext>
                </a:extLst>
              </p:cNvPr>
              <p:cNvSpPr txBox="1"/>
              <p:nvPr/>
            </p:nvSpPr>
            <p:spPr>
              <a:xfrm>
                <a:off x="1619672" y="1988840"/>
                <a:ext cx="19476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𝒎𝒙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s-PE" sz="2800" b="1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1DF5C87-EA77-4286-9DB1-DC0BBAB0C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988840"/>
                <a:ext cx="194764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7680F6B2-9A32-41F8-B421-47CB4EA62F38}"/>
              </a:ext>
            </a:extLst>
          </p:cNvPr>
          <p:cNvSpPr txBox="1"/>
          <p:nvPr/>
        </p:nvSpPr>
        <p:spPr>
          <a:xfrm>
            <a:off x="1187624" y="1052736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constantes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03323573-1D88-4BC3-9485-F86B97B9EE2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711165" y="1422068"/>
            <a:ext cx="628587" cy="70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DB1AC47B-B79A-44FD-B4C5-63BFB939A687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711165" y="1422068"/>
            <a:ext cx="1492683" cy="62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965C0A0-2B51-4EE8-99AC-E4592DB7A3FD}"/>
              </a:ext>
            </a:extLst>
          </p:cNvPr>
          <p:cNvSpPr txBox="1"/>
          <p:nvPr/>
        </p:nvSpPr>
        <p:spPr>
          <a:xfrm>
            <a:off x="1187624" y="2907168"/>
            <a:ext cx="90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variables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021A013C-67BA-45AB-8713-C6A952DFD043}"/>
              </a:ext>
            </a:extLst>
          </p:cNvPr>
          <p:cNvCxnSpPr>
            <a:stCxn id="27" idx="0"/>
          </p:cNvCxnSpPr>
          <p:nvPr/>
        </p:nvCxnSpPr>
        <p:spPr>
          <a:xfrm flipV="1">
            <a:off x="1640280" y="2492896"/>
            <a:ext cx="70885" cy="41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ED8D6DDA-6E50-4F39-AC73-E4ACC9B0E509}"/>
              </a:ext>
            </a:extLst>
          </p:cNvPr>
          <p:cNvCxnSpPr>
            <a:stCxn id="27" idx="0"/>
          </p:cNvCxnSpPr>
          <p:nvPr/>
        </p:nvCxnSpPr>
        <p:spPr>
          <a:xfrm flipV="1">
            <a:off x="1640280" y="2348880"/>
            <a:ext cx="1059512" cy="558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6D68DDAD-D883-4E69-9556-70DC691B180E}"/>
                  </a:ext>
                </a:extLst>
              </p:cNvPr>
              <p:cNvSpPr txBox="1"/>
              <p:nvPr/>
            </p:nvSpPr>
            <p:spPr>
              <a:xfrm>
                <a:off x="5724128" y="1891760"/>
                <a:ext cx="10330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s-PE" sz="2400" b="1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6D68DDAD-D883-4E69-9556-70DC691B1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1891760"/>
                <a:ext cx="1033040" cy="369332"/>
              </a:xfrm>
              <a:prstGeom prst="rect">
                <a:avLst/>
              </a:prstGeom>
              <a:blipFill>
                <a:blip r:embed="rId3"/>
                <a:stretch>
                  <a:fillRect l="-7101" t="-1639" r="-6509" b="-327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7C5A71B0-7EA1-4F90-B751-183C72DA6BB6}"/>
                  </a:ext>
                </a:extLst>
              </p:cNvPr>
              <p:cNvSpPr txBox="1"/>
              <p:nvPr/>
            </p:nvSpPr>
            <p:spPr>
              <a:xfrm>
                <a:off x="4843887" y="2984692"/>
                <a:ext cx="2858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7C5A71B0-7EA1-4F90-B751-183C72DA6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887" y="2984692"/>
                <a:ext cx="2858538" cy="276999"/>
              </a:xfrm>
              <a:prstGeom prst="rect">
                <a:avLst/>
              </a:prstGeom>
              <a:blipFill>
                <a:blip r:embed="rId4"/>
                <a:stretch>
                  <a:fillRect t="-4444" b="-1111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413C99A6-B43C-48A7-AAE2-E5CAA13131F3}"/>
                  </a:ext>
                </a:extLst>
              </p:cNvPr>
              <p:cNvSpPr txBox="1"/>
              <p:nvPr/>
            </p:nvSpPr>
            <p:spPr>
              <a:xfrm>
                <a:off x="4835903" y="3429000"/>
                <a:ext cx="28745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413C99A6-B43C-48A7-AAE2-E5CAA1313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903" y="3429000"/>
                <a:ext cx="2874505" cy="276999"/>
              </a:xfrm>
              <a:prstGeom prst="rect">
                <a:avLst/>
              </a:prstGeom>
              <a:blipFill>
                <a:blip r:embed="rId5"/>
                <a:stretch>
                  <a:fillRect t="-4444" b="-1111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71FA0835-198E-449C-BF33-CC5DDE9AB816}"/>
                  </a:ext>
                </a:extLst>
              </p:cNvPr>
              <p:cNvSpPr txBox="1"/>
              <p:nvPr/>
            </p:nvSpPr>
            <p:spPr>
              <a:xfrm>
                <a:off x="4876395" y="3873308"/>
                <a:ext cx="27935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71FA0835-198E-449C-BF33-CC5DDE9AB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395" y="3873308"/>
                <a:ext cx="2793522" cy="276999"/>
              </a:xfrm>
              <a:prstGeom prst="rect">
                <a:avLst/>
              </a:prstGeom>
              <a:blipFill>
                <a:blip r:embed="rId6"/>
                <a:stretch>
                  <a:fillRect l="-1092" t="-2174" r="-655" b="-1087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aixaDeTexto 36">
            <a:extLst>
              <a:ext uri="{FF2B5EF4-FFF2-40B4-BE49-F238E27FC236}">
                <a16:creationId xmlns:a16="http://schemas.microsoft.com/office/drawing/2014/main" id="{56A05A4F-4879-402C-9574-AAC7ECED6188}"/>
              </a:ext>
            </a:extLst>
          </p:cNvPr>
          <p:cNvSpPr txBox="1"/>
          <p:nvPr/>
        </p:nvSpPr>
        <p:spPr>
          <a:xfrm>
            <a:off x="611560" y="4150307"/>
            <a:ext cx="31057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Características: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Algoritmos robustos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Determinar si la solución existe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Y, si hay una única solución</a:t>
            </a:r>
          </a:p>
        </p:txBody>
      </p:sp>
    </p:spTree>
    <p:extLst>
      <p:ext uri="{BB962C8B-B14F-4D97-AF65-F5344CB8AC3E}">
        <p14:creationId xmlns:p14="http://schemas.microsoft.com/office/powerpoint/2010/main" val="3307370611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Notaciones (4/4): Ecuaciones no lineales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7C5A71B0-7EA1-4F90-B751-183C72DA6BB6}"/>
                  </a:ext>
                </a:extLst>
              </p:cNvPr>
              <p:cNvSpPr txBox="1"/>
              <p:nvPr/>
            </p:nvSpPr>
            <p:spPr>
              <a:xfrm>
                <a:off x="5751694" y="3656554"/>
                <a:ext cx="17035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+2</m:t>
                      </m:r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7C5A71B0-7EA1-4F90-B751-183C72DA6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694" y="3656554"/>
                <a:ext cx="1703543" cy="276999"/>
              </a:xfrm>
              <a:prstGeom prst="rect">
                <a:avLst/>
              </a:prstGeom>
              <a:blipFill>
                <a:blip r:embed="rId2"/>
                <a:stretch>
                  <a:fillRect l="-2867" b="-2222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ixaDeTexto 15">
            <a:extLst>
              <a:ext uri="{FF2B5EF4-FFF2-40B4-BE49-F238E27FC236}">
                <a16:creationId xmlns:a16="http://schemas.microsoft.com/office/drawing/2014/main" id="{B7803DAB-7422-4489-90B0-D88729E4C078}"/>
              </a:ext>
            </a:extLst>
          </p:cNvPr>
          <p:cNvSpPr txBox="1"/>
          <p:nvPr/>
        </p:nvSpPr>
        <p:spPr>
          <a:xfrm>
            <a:off x="611560" y="691431"/>
            <a:ext cx="38232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Características: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No se obtiene fácilmente una solución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Método de Newton suele funcionar bien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No se asegura la existencia de solución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No se asegura que tenga solución única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B8A1F4E1-70A1-4148-97AC-39F11AEA908E}"/>
                  </a:ext>
                </a:extLst>
              </p:cNvPr>
              <p:cNvSpPr txBox="1"/>
              <p:nvPr/>
            </p:nvSpPr>
            <p:spPr>
              <a:xfrm>
                <a:off x="5754102" y="813069"/>
                <a:ext cx="10381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B8A1F4E1-70A1-4148-97AC-39F11AEA9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02" y="813069"/>
                <a:ext cx="1038105" cy="276999"/>
              </a:xfrm>
              <a:prstGeom prst="rect">
                <a:avLst/>
              </a:prstGeom>
              <a:blipFill>
                <a:blip r:embed="rId3"/>
                <a:stretch>
                  <a:fillRect l="-5294" r="-4706" b="-1956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2BDC905C-5DEA-4086-BE01-21D91A71925F}"/>
                  </a:ext>
                </a:extLst>
              </p:cNvPr>
              <p:cNvSpPr txBox="1"/>
              <p:nvPr/>
            </p:nvSpPr>
            <p:spPr>
              <a:xfrm>
                <a:off x="5754102" y="1153096"/>
                <a:ext cx="10434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2BDC905C-5DEA-4086-BE01-21D91A719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02" y="1153096"/>
                <a:ext cx="1043427" cy="276999"/>
              </a:xfrm>
              <a:prstGeom prst="rect">
                <a:avLst/>
              </a:prstGeom>
              <a:blipFill>
                <a:blip r:embed="rId4"/>
                <a:stretch>
                  <a:fillRect l="-5263" r="-4678" b="-1956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6F8404A9-3EF5-445D-96A9-8E122C141E1B}"/>
                  </a:ext>
                </a:extLst>
              </p:cNvPr>
              <p:cNvSpPr txBox="1"/>
              <p:nvPr/>
            </p:nvSpPr>
            <p:spPr>
              <a:xfrm>
                <a:off x="5754102" y="1488701"/>
                <a:ext cx="10434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6F8404A9-3EF5-445D-96A9-8E122C141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02" y="1488701"/>
                <a:ext cx="1043427" cy="276999"/>
              </a:xfrm>
              <a:prstGeom prst="rect">
                <a:avLst/>
              </a:prstGeom>
              <a:blipFill>
                <a:blip r:embed="rId5"/>
                <a:stretch>
                  <a:fillRect l="-5263" r="-4678" b="-1956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59609716-C3CD-4AF3-AD26-38524F76441A}"/>
                  </a:ext>
                </a:extLst>
              </p:cNvPr>
              <p:cNvSpPr txBox="1"/>
              <p:nvPr/>
            </p:nvSpPr>
            <p:spPr>
              <a:xfrm>
                <a:off x="6160944" y="1819929"/>
                <a:ext cx="2244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59609716-C3CD-4AF3-AD26-38524F764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944" y="1819929"/>
                <a:ext cx="22442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D1AD579C-C05E-490D-B430-BCE52540D69E}"/>
                  </a:ext>
                </a:extLst>
              </p:cNvPr>
              <p:cNvSpPr txBox="1"/>
              <p:nvPr/>
            </p:nvSpPr>
            <p:spPr>
              <a:xfrm>
                <a:off x="5754102" y="2151157"/>
                <a:ext cx="11090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D1AD579C-C05E-490D-B430-BCE52540D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02" y="2151157"/>
                <a:ext cx="1109022" cy="276999"/>
              </a:xfrm>
              <a:prstGeom prst="rect">
                <a:avLst/>
              </a:prstGeom>
              <a:blipFill>
                <a:blip r:embed="rId7"/>
                <a:stretch>
                  <a:fillRect l="-4945" r="-4396" b="-2222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898D77B-66CD-4307-97C8-D8A1563B3CD2}"/>
                  </a:ext>
                </a:extLst>
              </p:cNvPr>
              <p:cNvSpPr txBox="1"/>
              <p:nvPr/>
            </p:nvSpPr>
            <p:spPr>
              <a:xfrm>
                <a:off x="5751694" y="3991173"/>
                <a:ext cx="616899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898D77B-66CD-4307-97C8-D8A1563B3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694" y="3991173"/>
                <a:ext cx="616899" cy="4725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0C3F8ABA-BD9A-485E-9B23-6530BF997EE1}"/>
                  </a:ext>
                </a:extLst>
              </p:cNvPr>
              <p:cNvSpPr txBox="1"/>
              <p:nvPr/>
            </p:nvSpPr>
            <p:spPr>
              <a:xfrm>
                <a:off x="5751694" y="4825996"/>
                <a:ext cx="13040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=2.13333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0C3F8ABA-BD9A-485E-9B23-6530BF997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694" y="4825996"/>
                <a:ext cx="1304011" cy="276999"/>
              </a:xfrm>
              <a:prstGeom prst="rect">
                <a:avLst/>
              </a:prstGeom>
              <a:blipFill>
                <a:blip r:embed="rId9"/>
                <a:stretch>
                  <a:fillRect l="-4225" r="-4695" b="-2222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A903F26F-60C4-4819-BC75-20600044FD1F}"/>
                  </a:ext>
                </a:extLst>
              </p:cNvPr>
              <p:cNvSpPr txBox="1"/>
              <p:nvPr/>
            </p:nvSpPr>
            <p:spPr>
              <a:xfrm>
                <a:off x="5751694" y="5102995"/>
                <a:ext cx="13006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=1.06666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A903F26F-60C4-4819-BC75-20600044F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694" y="5102995"/>
                <a:ext cx="1300612" cy="276999"/>
              </a:xfrm>
              <a:prstGeom prst="rect">
                <a:avLst/>
              </a:prstGeom>
              <a:blipFill>
                <a:blip r:embed="rId10"/>
                <a:stretch>
                  <a:fillRect l="-2347" r="-4225" b="-217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Agrupar 8">
            <a:extLst>
              <a:ext uri="{FF2B5EF4-FFF2-40B4-BE49-F238E27FC236}">
                <a16:creationId xmlns:a16="http://schemas.microsoft.com/office/drawing/2014/main" id="{FEF8EDC3-A06F-47DA-85B0-26ED1A62C616}"/>
              </a:ext>
            </a:extLst>
          </p:cNvPr>
          <p:cNvGrpSpPr/>
          <p:nvPr/>
        </p:nvGrpSpPr>
        <p:grpSpPr>
          <a:xfrm>
            <a:off x="602191" y="2651766"/>
            <a:ext cx="4617881" cy="3463411"/>
            <a:chOff x="602191" y="2651767"/>
            <a:chExt cx="3626773" cy="2720080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B8773EB9-4CFB-49A1-9667-972CE2B29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191" y="2651767"/>
              <a:ext cx="3626773" cy="2720080"/>
            </a:xfrm>
            <a:prstGeom prst="rect">
              <a:avLst/>
            </a:prstGeom>
          </p:spPr>
        </p:pic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241B9EBB-9FA9-4A68-80E4-2FD13CEA9D1E}"/>
                </a:ext>
              </a:extLst>
            </p:cNvPr>
            <p:cNvSpPr/>
            <p:nvPr/>
          </p:nvSpPr>
          <p:spPr>
            <a:xfrm>
              <a:off x="2780937" y="3589094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FEE595AE-9C01-4AC4-907C-B7F48A9BA4DB}"/>
                </a:ext>
              </a:extLst>
            </p:cNvPr>
            <p:cNvSpPr/>
            <p:nvPr/>
          </p:nvSpPr>
          <p:spPr>
            <a:xfrm>
              <a:off x="3347864" y="3379473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A179DC10-2798-4FCF-9FA9-4975345D25C8}"/>
                </a:ext>
              </a:extLst>
            </p:cNvPr>
            <p:cNvSpPr/>
            <p:nvPr/>
          </p:nvSpPr>
          <p:spPr>
            <a:xfrm>
              <a:off x="1619672" y="4077072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1082385480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Problemas de Optimización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7803DAB-7422-4489-90B0-D88729E4C078}"/>
              </a:ext>
            </a:extLst>
          </p:cNvPr>
          <p:cNvSpPr txBox="1"/>
          <p:nvPr/>
        </p:nvSpPr>
        <p:spPr>
          <a:xfrm>
            <a:off x="611561" y="691431"/>
            <a:ext cx="41764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Especificaciones: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Función objetivo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Restricciones (desigualdades)</a:t>
            </a:r>
          </a:p>
          <a:p>
            <a:endParaRPr lang="es-PE" dirty="0"/>
          </a:p>
          <a:p>
            <a:r>
              <a:rPr lang="es-PE" dirty="0"/>
              <a:t>De todas las posibles soluciones que satisfacen las restricciones, selecciona la optima solución (máxima o la mínima, por ejemplo: la menos costosa)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B8A1F4E1-70A1-4148-97AC-39F11AEA908E}"/>
                  </a:ext>
                </a:extLst>
              </p:cNvPr>
              <p:cNvSpPr txBox="1"/>
              <p:nvPr/>
            </p:nvSpPr>
            <p:spPr>
              <a:xfrm>
                <a:off x="5838259" y="1793393"/>
                <a:ext cx="1445396" cy="5609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PE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PE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PE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B8A1F4E1-70A1-4148-97AC-39F11AEA9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259" y="1793393"/>
                <a:ext cx="1445396" cy="5609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2BDC905C-5DEA-4086-BE01-21D91A71925F}"/>
                  </a:ext>
                </a:extLst>
              </p:cNvPr>
              <p:cNvSpPr txBox="1"/>
              <p:nvPr/>
            </p:nvSpPr>
            <p:spPr>
              <a:xfrm>
                <a:off x="5754102" y="2597998"/>
                <a:ext cx="16137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2BDC905C-5DEA-4086-BE01-21D91A719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02" y="2597998"/>
                <a:ext cx="161371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6F8404A9-3EF5-445D-96A9-8E122C141E1B}"/>
                  </a:ext>
                </a:extLst>
              </p:cNvPr>
              <p:cNvSpPr txBox="1"/>
              <p:nvPr/>
            </p:nvSpPr>
            <p:spPr>
              <a:xfrm>
                <a:off x="5754102" y="3300806"/>
                <a:ext cx="16219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6F8404A9-3EF5-445D-96A9-8E122C141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02" y="3300806"/>
                <a:ext cx="162198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59609716-C3CD-4AF3-AD26-38524F76441A}"/>
                  </a:ext>
                </a:extLst>
              </p:cNvPr>
              <p:cNvSpPr txBox="1"/>
              <p:nvPr/>
            </p:nvSpPr>
            <p:spPr>
              <a:xfrm>
                <a:off x="6302072" y="3544488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59609716-C3CD-4AF3-AD26-38524F764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072" y="3544488"/>
                <a:ext cx="34945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D1AD579C-C05E-490D-B430-BCE52540D69E}"/>
                  </a:ext>
                </a:extLst>
              </p:cNvPr>
              <p:cNvSpPr txBox="1"/>
              <p:nvPr/>
            </p:nvSpPr>
            <p:spPr>
              <a:xfrm>
                <a:off x="5754102" y="4219057"/>
                <a:ext cx="17178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D1AD579C-C05E-490D-B430-BCE52540D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02" y="4219057"/>
                <a:ext cx="1717843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9D7B931-37CE-4E29-B756-9592011C3C93}"/>
                  </a:ext>
                </a:extLst>
              </p:cNvPr>
              <p:cNvSpPr txBox="1"/>
              <p:nvPr/>
            </p:nvSpPr>
            <p:spPr>
              <a:xfrm>
                <a:off x="5895423" y="4893626"/>
                <a:ext cx="11627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9D7B931-37CE-4E29-B756-9592011C3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423" y="4893626"/>
                <a:ext cx="116275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5621F54A-B82B-4B6B-89E2-4B84F259930C}"/>
              </a:ext>
            </a:extLst>
          </p:cNvPr>
          <p:cNvSpPr txBox="1"/>
          <p:nvPr/>
        </p:nvSpPr>
        <p:spPr>
          <a:xfrm>
            <a:off x="611560" y="3759931"/>
            <a:ext cx="396044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Principal diferencia:</a:t>
            </a:r>
          </a:p>
          <a:p>
            <a:r>
              <a:rPr lang="es-PE" sz="2000" dirty="0"/>
              <a:t>“</a:t>
            </a:r>
            <a:r>
              <a:rPr lang="es-PE" sz="2000" i="1" dirty="0"/>
              <a:t>La función objetivo te ayuda a seleccionar la solución de tu preferencia</a:t>
            </a:r>
            <a:r>
              <a:rPr lang="es-PE" sz="20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6305128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8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Optimización en sistemas de energía eléctrica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02191" y="749017"/>
            <a:ext cx="785824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Para modelar diversos problemas de optimización en sistemas de energía eléctrica (</a:t>
            </a:r>
            <a:r>
              <a:rPr lang="es-PE" b="1" dirty="0"/>
              <a:t>SEE</a:t>
            </a:r>
            <a:r>
              <a:rPr lang="es-PE" dirty="0"/>
              <a:t>), es necesario modelar su estado de operación en régimen permanente.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Si las ecuaciones que representan el estado de operación en régimen permanente de un SEE, son ecuaciones algebraicas no lineales. Entonces, los problemas de optimización serán problemas de </a:t>
            </a:r>
            <a:r>
              <a:rPr lang="es-PE" b="1" dirty="0"/>
              <a:t>PNL</a:t>
            </a:r>
            <a:r>
              <a:rPr lang="es-PE" dirty="0"/>
              <a:t> o </a:t>
            </a:r>
            <a:r>
              <a:rPr lang="es-PE" b="1" dirty="0"/>
              <a:t>PNLIM</a:t>
            </a:r>
            <a:r>
              <a:rPr lang="es-PE" dirty="0"/>
              <a:t> dependiendo de las variables de decisión (continuas o enteras).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Las ecuaciones que representar el estado de operación en régimen permanente de un SEE son conocidas como las ecuaciones del </a:t>
            </a:r>
            <a:r>
              <a:rPr lang="es-PE" b="1" dirty="0"/>
              <a:t>Flujo de Carga</a:t>
            </a:r>
            <a:r>
              <a:rPr lang="es-PE" dirty="0"/>
              <a:t> (</a:t>
            </a:r>
            <a:r>
              <a:rPr lang="es-PE" i="1" dirty="0"/>
              <a:t>PF: </a:t>
            </a:r>
            <a:r>
              <a:rPr lang="es-PE" i="1" dirty="0" err="1"/>
              <a:t>Power</a:t>
            </a:r>
            <a:r>
              <a:rPr lang="es-PE" i="1" dirty="0"/>
              <a:t> </a:t>
            </a:r>
            <a:r>
              <a:rPr lang="es-PE" i="1" dirty="0" err="1"/>
              <a:t>Flow</a:t>
            </a:r>
            <a:r>
              <a:rPr lang="es-PE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El PF es una herramienta indispensable para análisis de redes eléctricas en régimen permanente. Muy utilizado en la operación en tiempo real y la planificación de la expansión de los SEE.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De los estudios del </a:t>
            </a:r>
            <a:r>
              <a:rPr lang="es-PE" b="1" dirty="0"/>
              <a:t>PF</a:t>
            </a:r>
            <a:r>
              <a:rPr lang="es-PE" dirty="0"/>
              <a:t>, es posible determinar: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dirty="0"/>
              <a:t>Las perdidas de la red, el estado de líneas de transmisión, transformadores, generadores, reguladores de tensión y equipos de compensación reactiva.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El objetivo del PF consiste en determinar el estado de operación en régimen permanente del SEE: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dirty="0"/>
              <a:t>Magnitudes de tensión y ángulos de fase en todos las barras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dirty="0"/>
              <a:t>Y sus derivados: flujo de potencia activa, reactiva y magnitudes de corriente, inyecciones de potencia activa y reactiva,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/>
          </a:p>
        </p:txBody>
      </p:sp>
      <p:sp>
        <p:nvSpPr>
          <p:cNvPr id="10" name="Rectángulo 60">
            <a:extLst>
              <a:ext uri="{FF2B5EF4-FFF2-40B4-BE49-F238E27FC236}">
                <a16:creationId xmlns:a16="http://schemas.microsoft.com/office/drawing/2014/main" id="{3B0A34A3-4995-4105-A426-03B064CED03C}"/>
              </a:ext>
            </a:extLst>
          </p:cNvPr>
          <p:cNvSpPr/>
          <p:nvPr/>
        </p:nvSpPr>
        <p:spPr>
          <a:xfrm>
            <a:off x="602191" y="6227943"/>
            <a:ext cx="7930249" cy="225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sz="1000" dirty="0">
                <a:solidFill>
                  <a:schemeClr val="tx1"/>
                </a:solidFill>
              </a:rPr>
              <a:t>PNL: </a:t>
            </a:r>
            <a:r>
              <a:rPr lang="en-US" sz="1000" dirty="0" err="1">
                <a:solidFill>
                  <a:schemeClr val="tx1"/>
                </a:solidFill>
              </a:rPr>
              <a:t>Programación</a:t>
            </a:r>
            <a:r>
              <a:rPr lang="en-US" sz="1000" dirty="0">
                <a:solidFill>
                  <a:schemeClr val="tx1"/>
                </a:solidFill>
              </a:rPr>
              <a:t> no lineal; PNLIM: </a:t>
            </a:r>
            <a:r>
              <a:rPr lang="en-US" sz="1000" dirty="0" err="1">
                <a:solidFill>
                  <a:schemeClr val="tx1"/>
                </a:solidFill>
              </a:rPr>
              <a:t>Programación</a:t>
            </a:r>
            <a:r>
              <a:rPr lang="en-US" sz="1000" dirty="0">
                <a:solidFill>
                  <a:schemeClr val="tx1"/>
                </a:solidFill>
              </a:rPr>
              <a:t> no lineal </a:t>
            </a:r>
            <a:r>
              <a:rPr lang="en-US" sz="1000" dirty="0" err="1">
                <a:solidFill>
                  <a:schemeClr val="tx1"/>
                </a:solidFill>
              </a:rPr>
              <a:t>entera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mixta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84571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Red eléctrica: Definición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>
                <a:extLst>
                  <a:ext uri="{FF2B5EF4-FFF2-40B4-BE49-F238E27FC236}">
                    <a16:creationId xmlns:a16="http://schemas.microsoft.com/office/drawing/2014/main" id="{EFFF9431-DB9C-419A-BA79-55D31503B8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4431379"/>
                  </p:ext>
                </p:extLst>
              </p:nvPr>
            </p:nvGraphicFramePr>
            <p:xfrm>
              <a:off x="683568" y="980728"/>
              <a:ext cx="4032000" cy="2062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16000">
                      <a:extLst>
                        <a:ext uri="{9D8B030D-6E8A-4147-A177-3AD203B41FA5}">
                          <a16:colId xmlns:a16="http://schemas.microsoft.com/office/drawing/2014/main" val="637402168"/>
                        </a:ext>
                      </a:extLst>
                    </a:gridCol>
                    <a:gridCol w="2016000">
                      <a:extLst>
                        <a:ext uri="{9D8B030D-6E8A-4147-A177-3AD203B41FA5}">
                          <a16:colId xmlns:a16="http://schemas.microsoft.com/office/drawing/2014/main" val="6131150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s-PE" sz="1600" dirty="0"/>
                            <a:t>Barras (</a:t>
                          </a:r>
                          <a:r>
                            <a:rPr lang="es-PE" sz="1600" dirty="0" err="1"/>
                            <a:t>nodes</a:t>
                          </a:r>
                          <a:r>
                            <a:rPr lang="es-PE" sz="1600" dirty="0"/>
                            <a:t>, buses)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s-PE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782235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PE" sz="1600" dirty="0"/>
                            <a:t>Demanda (</a:t>
                          </a:r>
                          <a:r>
                            <a:rPr lang="es-PE" sz="1600" dirty="0" err="1"/>
                            <a:t>sink</a:t>
                          </a:r>
                          <a:r>
                            <a:rPr lang="es-PE" sz="1600" dirty="0"/>
                            <a:t>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PE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bSup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s-PE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951867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PE" sz="1600" dirty="0"/>
                            <a:t>Generación (</a:t>
                          </a:r>
                          <a:r>
                            <a:rPr lang="es-PE" sz="1600" dirty="0" err="1"/>
                            <a:t>source</a:t>
                          </a:r>
                          <a:r>
                            <a:rPr lang="es-PE" sz="1600" dirty="0"/>
                            <a:t>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PE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p>
                                </m:sSubSup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s-PE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886626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PE" sz="1600" dirty="0"/>
                            <a:t>Circuito (Branch, </a:t>
                          </a:r>
                          <a:r>
                            <a:rPr lang="es-PE" sz="1600" dirty="0" err="1"/>
                            <a:t>edges</a:t>
                          </a:r>
                          <a:r>
                            <a:rPr lang="es-PE" sz="1600" dirty="0"/>
                            <a:t>, </a:t>
                          </a:r>
                          <a:r>
                            <a:rPr lang="es-PE" sz="1600" dirty="0" err="1"/>
                            <a:t>power</a:t>
                          </a:r>
                          <a:r>
                            <a:rPr lang="es-PE" sz="1600" dirty="0"/>
                            <a:t> </a:t>
                          </a:r>
                          <a:r>
                            <a:rPr lang="es-PE" sz="1600" dirty="0" err="1"/>
                            <a:t>lines</a:t>
                          </a:r>
                          <a:r>
                            <a:rPr lang="es-PE" sz="1600" dirty="0"/>
                            <a:t>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s-PE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142673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PE" sz="1600" dirty="0" err="1"/>
                            <a:t>Admintancia</a:t>
                          </a:r>
                          <a:endParaRPr lang="es-PE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d>
                                  <m:d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s-PE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75302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>
                <a:extLst>
                  <a:ext uri="{FF2B5EF4-FFF2-40B4-BE49-F238E27FC236}">
                    <a16:creationId xmlns:a16="http://schemas.microsoft.com/office/drawing/2014/main" id="{EFFF9431-DB9C-419A-BA79-55D31503B8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4431379"/>
                  </p:ext>
                </p:extLst>
              </p:nvPr>
            </p:nvGraphicFramePr>
            <p:xfrm>
              <a:off x="683568" y="980728"/>
              <a:ext cx="4032000" cy="2062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16000">
                      <a:extLst>
                        <a:ext uri="{9D8B030D-6E8A-4147-A177-3AD203B41FA5}">
                          <a16:colId xmlns:a16="http://schemas.microsoft.com/office/drawing/2014/main" val="637402168"/>
                        </a:ext>
                      </a:extLst>
                    </a:gridCol>
                    <a:gridCol w="2016000">
                      <a:extLst>
                        <a:ext uri="{9D8B030D-6E8A-4147-A177-3AD203B41FA5}">
                          <a16:colId xmlns:a16="http://schemas.microsoft.com/office/drawing/2014/main" val="6131150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s-PE" sz="1600" dirty="0"/>
                            <a:t>Barras (</a:t>
                          </a:r>
                          <a:r>
                            <a:rPr lang="es-PE" sz="1600" dirty="0" err="1"/>
                            <a:t>nodes</a:t>
                          </a:r>
                          <a:r>
                            <a:rPr lang="es-PE" sz="1600" dirty="0"/>
                            <a:t>, buses)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1639" b="-468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82235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PE" sz="1600" dirty="0"/>
                            <a:t>Demanda (</a:t>
                          </a:r>
                          <a:r>
                            <a:rPr lang="es-PE" sz="1600" dirty="0" err="1"/>
                            <a:t>sink</a:t>
                          </a:r>
                          <a:r>
                            <a:rPr lang="es-PE" sz="1600" dirty="0"/>
                            <a:t>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101639" b="-368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51867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PE" sz="1600" dirty="0"/>
                            <a:t>Generación (</a:t>
                          </a:r>
                          <a:r>
                            <a:rPr lang="es-PE" sz="1600" dirty="0" err="1"/>
                            <a:t>source</a:t>
                          </a:r>
                          <a:r>
                            <a:rPr lang="es-PE" sz="1600" dirty="0"/>
                            <a:t>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201639" b="-268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866269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s-PE" sz="1600" dirty="0"/>
                            <a:t>Circuito (Branch, </a:t>
                          </a:r>
                          <a:r>
                            <a:rPr lang="es-PE" sz="1600" dirty="0" err="1"/>
                            <a:t>edges</a:t>
                          </a:r>
                          <a:r>
                            <a:rPr lang="es-PE" sz="1600" dirty="0"/>
                            <a:t>, </a:t>
                          </a:r>
                          <a:r>
                            <a:rPr lang="es-PE" sz="1600" dirty="0" err="1"/>
                            <a:t>power</a:t>
                          </a:r>
                          <a:r>
                            <a:rPr lang="es-PE" sz="1600" dirty="0"/>
                            <a:t> </a:t>
                          </a:r>
                          <a:r>
                            <a:rPr lang="es-PE" sz="1600" dirty="0" err="1"/>
                            <a:t>lines</a:t>
                          </a:r>
                          <a:r>
                            <a:rPr lang="es-PE" sz="1600" dirty="0"/>
                            <a:t>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191667" b="-7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42673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PE" sz="1600" dirty="0" err="1"/>
                            <a:t>Admintancia</a:t>
                          </a:r>
                          <a:endParaRPr lang="es-PE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459016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753028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Elipse 6">
            <a:extLst>
              <a:ext uri="{FF2B5EF4-FFF2-40B4-BE49-F238E27FC236}">
                <a16:creationId xmlns:a16="http://schemas.microsoft.com/office/drawing/2014/main" id="{EAAF20C1-7237-4227-B252-0BA7DD384246}"/>
              </a:ext>
            </a:extLst>
          </p:cNvPr>
          <p:cNvSpPr/>
          <p:nvPr/>
        </p:nvSpPr>
        <p:spPr>
          <a:xfrm>
            <a:off x="5364088" y="1556792"/>
            <a:ext cx="457120" cy="4571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1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154A9E03-3ABD-40F1-82D7-BF4B045B7012}"/>
              </a:ext>
            </a:extLst>
          </p:cNvPr>
          <p:cNvSpPr/>
          <p:nvPr/>
        </p:nvSpPr>
        <p:spPr>
          <a:xfrm>
            <a:off x="5480646" y="1196752"/>
            <a:ext cx="224004" cy="2240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DFFA522D-D03A-4C1F-B0D7-9236038A97B3}"/>
              </a:ext>
            </a:extLst>
          </p:cNvPr>
          <p:cNvCxnSpPr>
            <a:cxnSpLocks/>
            <a:stCxn id="15" idx="4"/>
            <a:endCxn id="7" idx="0"/>
          </p:cNvCxnSpPr>
          <p:nvPr/>
        </p:nvCxnSpPr>
        <p:spPr>
          <a:xfrm>
            <a:off x="5592648" y="1420756"/>
            <a:ext cx="0" cy="136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: Curvo 26">
            <a:extLst>
              <a:ext uri="{FF2B5EF4-FFF2-40B4-BE49-F238E27FC236}">
                <a16:creationId xmlns:a16="http://schemas.microsoft.com/office/drawing/2014/main" id="{FCC344E3-5785-4A8D-A591-9B80EC7A9709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5533241" y="1250909"/>
            <a:ext cx="118813" cy="11881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Elipse 35">
            <a:extLst>
              <a:ext uri="{FF2B5EF4-FFF2-40B4-BE49-F238E27FC236}">
                <a16:creationId xmlns:a16="http://schemas.microsoft.com/office/drawing/2014/main" id="{D7E01855-3832-4CE4-8EC4-A1A5660FF300}"/>
              </a:ext>
            </a:extLst>
          </p:cNvPr>
          <p:cNvSpPr/>
          <p:nvPr/>
        </p:nvSpPr>
        <p:spPr>
          <a:xfrm>
            <a:off x="7668344" y="1887623"/>
            <a:ext cx="457120" cy="4571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2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A34534D1-193F-4611-BD1C-676EC9B7445A}"/>
              </a:ext>
            </a:extLst>
          </p:cNvPr>
          <p:cNvSpPr/>
          <p:nvPr/>
        </p:nvSpPr>
        <p:spPr>
          <a:xfrm>
            <a:off x="7784902" y="1527583"/>
            <a:ext cx="224004" cy="2240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EBB5320A-C8A3-42A5-AA1A-A32949E6B635}"/>
              </a:ext>
            </a:extLst>
          </p:cNvPr>
          <p:cNvCxnSpPr>
            <a:cxnSpLocks/>
            <a:stCxn id="37" idx="4"/>
            <a:endCxn id="36" idx="0"/>
          </p:cNvCxnSpPr>
          <p:nvPr/>
        </p:nvCxnSpPr>
        <p:spPr>
          <a:xfrm>
            <a:off x="7896904" y="1751587"/>
            <a:ext cx="0" cy="136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: Curvo 38">
            <a:extLst>
              <a:ext uri="{FF2B5EF4-FFF2-40B4-BE49-F238E27FC236}">
                <a16:creationId xmlns:a16="http://schemas.microsoft.com/office/drawing/2014/main" id="{7AC7C92A-AB53-4E23-8B2A-EEC94CF708F6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7837497" y="1581740"/>
            <a:ext cx="118813" cy="11881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Elipse 39">
            <a:extLst>
              <a:ext uri="{FF2B5EF4-FFF2-40B4-BE49-F238E27FC236}">
                <a16:creationId xmlns:a16="http://schemas.microsoft.com/office/drawing/2014/main" id="{7A5C536A-099A-41F8-8DCC-D5F41518DADA}"/>
              </a:ext>
            </a:extLst>
          </p:cNvPr>
          <p:cNvSpPr/>
          <p:nvPr/>
        </p:nvSpPr>
        <p:spPr>
          <a:xfrm>
            <a:off x="6300192" y="3068960"/>
            <a:ext cx="457120" cy="4571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3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B177E15E-49C7-4DC2-B605-CEB11CD39003}"/>
              </a:ext>
            </a:extLst>
          </p:cNvPr>
          <p:cNvSpPr/>
          <p:nvPr/>
        </p:nvSpPr>
        <p:spPr>
          <a:xfrm>
            <a:off x="6416750" y="2708920"/>
            <a:ext cx="224004" cy="2240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10F7D968-A55B-4522-BA1B-8FC459859E43}"/>
              </a:ext>
            </a:extLst>
          </p:cNvPr>
          <p:cNvCxnSpPr>
            <a:cxnSpLocks/>
            <a:stCxn id="41" idx="4"/>
            <a:endCxn id="40" idx="0"/>
          </p:cNvCxnSpPr>
          <p:nvPr/>
        </p:nvCxnSpPr>
        <p:spPr>
          <a:xfrm>
            <a:off x="6528752" y="2932924"/>
            <a:ext cx="0" cy="136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: Curvo 42">
            <a:extLst>
              <a:ext uri="{FF2B5EF4-FFF2-40B4-BE49-F238E27FC236}">
                <a16:creationId xmlns:a16="http://schemas.microsoft.com/office/drawing/2014/main" id="{0EC2327A-C71D-4130-8223-B646B34D942A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6469345" y="2763077"/>
            <a:ext cx="118813" cy="11881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Elipse 43">
            <a:extLst>
              <a:ext uri="{FF2B5EF4-FFF2-40B4-BE49-F238E27FC236}">
                <a16:creationId xmlns:a16="http://schemas.microsoft.com/office/drawing/2014/main" id="{D12750B1-7913-4738-8D61-7B2B8BA958BD}"/>
              </a:ext>
            </a:extLst>
          </p:cNvPr>
          <p:cNvSpPr/>
          <p:nvPr/>
        </p:nvSpPr>
        <p:spPr>
          <a:xfrm>
            <a:off x="8428818" y="3068960"/>
            <a:ext cx="457120" cy="4571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4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71D8742B-6D8D-4AF5-BB9B-E67951C0E3A7}"/>
              </a:ext>
            </a:extLst>
          </p:cNvPr>
          <p:cNvSpPr/>
          <p:nvPr/>
        </p:nvSpPr>
        <p:spPr>
          <a:xfrm>
            <a:off x="7668344" y="4077072"/>
            <a:ext cx="457120" cy="4571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5</a:t>
            </a:r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BF6639BF-F3DF-4C9C-B716-38B4BDB0753A}"/>
              </a:ext>
            </a:extLst>
          </p:cNvPr>
          <p:cNvCxnSpPr>
            <a:stCxn id="40" idx="4"/>
          </p:cNvCxnSpPr>
          <p:nvPr/>
        </p:nvCxnSpPr>
        <p:spPr>
          <a:xfrm>
            <a:off x="6528752" y="3526080"/>
            <a:ext cx="0" cy="33496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4663B07-3407-455E-AE9B-23CD1764A7DE}"/>
              </a:ext>
            </a:extLst>
          </p:cNvPr>
          <p:cNvCxnSpPr/>
          <p:nvPr/>
        </p:nvCxnSpPr>
        <p:spPr>
          <a:xfrm>
            <a:off x="8657378" y="3526080"/>
            <a:ext cx="0" cy="33496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C07D8949-1B92-44CE-BABD-0C4D062A0B66}"/>
              </a:ext>
            </a:extLst>
          </p:cNvPr>
          <p:cNvCxnSpPr/>
          <p:nvPr/>
        </p:nvCxnSpPr>
        <p:spPr>
          <a:xfrm>
            <a:off x="7896904" y="4534192"/>
            <a:ext cx="0" cy="33496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33F0FF4F-44F0-4699-BBAC-F2AB14D804B3}"/>
              </a:ext>
            </a:extLst>
          </p:cNvPr>
          <p:cNvSpPr txBox="1"/>
          <p:nvPr/>
        </p:nvSpPr>
        <p:spPr>
          <a:xfrm>
            <a:off x="683568" y="4144016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Recuerda: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1B82DFA5-F29D-4D04-80C7-DF74146A6DA4}"/>
                  </a:ext>
                </a:extLst>
              </p:cNvPr>
              <p:cNvSpPr txBox="1"/>
              <p:nvPr/>
            </p:nvSpPr>
            <p:spPr>
              <a:xfrm>
                <a:off x="730700" y="4557919"/>
                <a:ext cx="1481495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𝒋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1B82DFA5-F29D-4D04-80C7-DF74146A6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00" y="4557919"/>
                <a:ext cx="1481495" cy="299249"/>
              </a:xfrm>
              <a:prstGeom prst="rect">
                <a:avLst/>
              </a:prstGeom>
              <a:blipFill>
                <a:blip r:embed="rId3"/>
                <a:stretch>
                  <a:fillRect l="-3704" t="-6122" r="-1235" b="-2653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741F92DF-F74B-4760-A137-7A00485FCAEA}"/>
              </a:ext>
            </a:extLst>
          </p:cNvPr>
          <p:cNvCxnSpPr>
            <a:stCxn id="7" idx="6"/>
            <a:endCxn id="36" idx="2"/>
          </p:cNvCxnSpPr>
          <p:nvPr/>
        </p:nvCxnSpPr>
        <p:spPr>
          <a:xfrm>
            <a:off x="5821208" y="1785352"/>
            <a:ext cx="1847136" cy="33083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AD204EE5-8AAA-44C3-A0F4-936021FBB752}"/>
              </a:ext>
            </a:extLst>
          </p:cNvPr>
          <p:cNvCxnSpPr>
            <a:stCxn id="7" idx="4"/>
            <a:endCxn id="40" idx="1"/>
          </p:cNvCxnSpPr>
          <p:nvPr/>
        </p:nvCxnSpPr>
        <p:spPr>
          <a:xfrm>
            <a:off x="5592648" y="2013912"/>
            <a:ext cx="774488" cy="112199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A193886E-2631-4011-9E35-1889B4D33E16}"/>
              </a:ext>
            </a:extLst>
          </p:cNvPr>
          <p:cNvCxnSpPr>
            <a:stCxn id="36" idx="3"/>
            <a:endCxn id="40" idx="7"/>
          </p:cNvCxnSpPr>
          <p:nvPr/>
        </p:nvCxnSpPr>
        <p:spPr>
          <a:xfrm flipH="1">
            <a:off x="6690368" y="2277799"/>
            <a:ext cx="1044920" cy="85810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BB4DD48A-D48D-4DC3-935B-1112FFFFFA7D}"/>
              </a:ext>
            </a:extLst>
          </p:cNvPr>
          <p:cNvCxnSpPr>
            <a:stCxn id="36" idx="5"/>
            <a:endCxn id="44" idx="0"/>
          </p:cNvCxnSpPr>
          <p:nvPr/>
        </p:nvCxnSpPr>
        <p:spPr>
          <a:xfrm>
            <a:off x="8058520" y="2277799"/>
            <a:ext cx="598858" cy="79116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110252B9-A0FF-48E3-AD25-91FC1DAAAE55}"/>
              </a:ext>
            </a:extLst>
          </p:cNvPr>
          <p:cNvCxnSpPr>
            <a:stCxn id="48" idx="7"/>
            <a:endCxn id="44" idx="3"/>
          </p:cNvCxnSpPr>
          <p:nvPr/>
        </p:nvCxnSpPr>
        <p:spPr>
          <a:xfrm flipV="1">
            <a:off x="8058520" y="3459136"/>
            <a:ext cx="437242" cy="6848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5445A380-8822-4DF2-9A2B-67B290886822}"/>
              </a:ext>
            </a:extLst>
          </p:cNvPr>
          <p:cNvCxnSpPr>
            <a:stCxn id="40" idx="5"/>
            <a:endCxn id="48" idx="1"/>
          </p:cNvCxnSpPr>
          <p:nvPr/>
        </p:nvCxnSpPr>
        <p:spPr>
          <a:xfrm>
            <a:off x="6690368" y="3459136"/>
            <a:ext cx="1044920" cy="6848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>
                <a:extLst>
                  <a:ext uri="{FF2B5EF4-FFF2-40B4-BE49-F238E27FC236}">
                    <a16:creationId xmlns:a16="http://schemas.microsoft.com/office/drawing/2014/main" id="{73D578B3-42AB-44A4-BA20-2CF366707157}"/>
                  </a:ext>
                </a:extLst>
              </p:cNvPr>
              <p:cNvSpPr txBox="1"/>
              <p:nvPr/>
            </p:nvSpPr>
            <p:spPr>
              <a:xfrm>
                <a:off x="730700" y="4924742"/>
                <a:ext cx="1505861" cy="3115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𝒋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72" name="CaixaDeTexto 71">
                <a:extLst>
                  <a:ext uri="{FF2B5EF4-FFF2-40B4-BE49-F238E27FC236}">
                    <a16:creationId xmlns:a16="http://schemas.microsoft.com/office/drawing/2014/main" id="{73D578B3-42AB-44A4-BA20-2CF366707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00" y="4924742"/>
                <a:ext cx="1505861" cy="311560"/>
              </a:xfrm>
              <a:prstGeom prst="rect">
                <a:avLst/>
              </a:prstGeom>
              <a:blipFill>
                <a:blip r:embed="rId4"/>
                <a:stretch>
                  <a:fillRect l="-3644" t="-1961" r="-1215" b="-2352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293526"/>
      </p:ext>
    </p:extLst>
  </p:cSld>
  <p:clrMapOvr>
    <a:masterClrMapping/>
  </p:clrMapOvr>
  <p:transition spd="slow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18714</TotalTime>
  <Words>872</Words>
  <Application>Microsoft Office PowerPoint</Application>
  <PresentationFormat>Presentación en pantalla (4:3)</PresentationFormat>
  <Paragraphs>192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5" baseType="lpstr">
      <vt:lpstr>Adobe Hebrew</vt:lpstr>
      <vt:lpstr>Arial</vt:lpstr>
      <vt:lpstr>Bookman Old Style</vt:lpstr>
      <vt:lpstr>Calibri</vt:lpstr>
      <vt:lpstr>Cambria Math</vt:lpstr>
      <vt:lpstr>Franklin Gothic Book</vt:lpstr>
      <vt:lpstr>Old English Text MT</vt:lpstr>
      <vt:lpstr>Perpetua</vt:lpstr>
      <vt:lpstr>Wingdings 2</vt:lpstr>
      <vt:lpstr>Equidad</vt:lpstr>
      <vt:lpstr>Power System Optimization: Power Flow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Cansat</dc:title>
  <dc:creator>Leo</dc:creator>
  <cp:lastModifiedBy>Erik AQ</cp:lastModifiedBy>
  <cp:revision>975</cp:revision>
  <dcterms:created xsi:type="dcterms:W3CDTF">2012-02-15T19:20:03Z</dcterms:created>
  <dcterms:modified xsi:type="dcterms:W3CDTF">2019-03-16T03:39:21Z</dcterms:modified>
</cp:coreProperties>
</file>