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7"/>
  </p:notesMasterIdLst>
  <p:handoutMasterIdLst>
    <p:handoutMasterId r:id="rId8"/>
  </p:handoutMasterIdLst>
  <p:sldIdLst>
    <p:sldId id="256" r:id="rId2"/>
    <p:sldId id="393" r:id="rId3"/>
    <p:sldId id="394" r:id="rId4"/>
    <p:sldId id="395" r:id="rId5"/>
    <p:sldId id="396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4"/>
            <p14:sldId id="395"/>
            <p14:sldId id="3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114" d="100"/>
          <a:sy n="114" d="100"/>
        </p:scale>
        <p:origin x="17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01/03/2019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01/03/2019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Modelamiento e Optimización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1075225" y="4726265"/>
            <a:ext cx="1238250" cy="869315"/>
            <a:chOff x="0" y="0"/>
            <a:chExt cx="1848025" cy="1248861"/>
          </a:xfrm>
        </p:grpSpPr>
        <p:pic>
          <p:nvPicPr>
            <p:cNvPr id="21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Imagen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" y="3379462"/>
            <a:ext cx="2811083" cy="909601"/>
          </a:xfrm>
          <a:prstGeom prst="rect">
            <a:avLst/>
          </a:prstGeom>
        </p:spPr>
      </p:pic>
      <p:sp>
        <p:nvSpPr>
          <p:cNvPr id="24" name="21 Rectángulo"/>
          <p:cNvSpPr/>
          <p:nvPr/>
        </p:nvSpPr>
        <p:spPr>
          <a:xfrm>
            <a:off x="2465754" y="422108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cap="small" dirty="0"/>
              <a:t>Autores:</a:t>
            </a:r>
            <a:endParaRPr lang="es-ES" sz="1600" cap="small" dirty="0"/>
          </a:p>
          <a:p>
            <a:pPr lvl="0" algn="ctr"/>
            <a:r>
              <a:rPr lang="es-ES" sz="1600" cap="small" dirty="0"/>
              <a:t>Erik Alvarez</a:t>
            </a:r>
          </a:p>
          <a:p>
            <a:pPr lvl="0" algn="ctr"/>
            <a:r>
              <a:rPr lang="es-ES" sz="1600" cap="small" dirty="0"/>
              <a:t>Jefferson Chávez</a:t>
            </a:r>
          </a:p>
        </p:txBody>
      </p:sp>
      <p:sp>
        <p:nvSpPr>
          <p:cNvPr id="25" name="12 Rectángulo"/>
          <p:cNvSpPr/>
          <p:nvPr/>
        </p:nvSpPr>
        <p:spPr>
          <a:xfrm>
            <a:off x="2313475" y="5374957"/>
            <a:ext cx="466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cap="small" dirty="0" err="1"/>
              <a:t>U</a:t>
            </a:r>
            <a:r>
              <a:rPr lang="es-ES" sz="1400" cap="small" dirty="0" err="1"/>
              <a:t>niversidade</a:t>
            </a:r>
            <a:r>
              <a:rPr lang="es-ES" sz="1400" cap="small" dirty="0"/>
              <a:t> </a:t>
            </a:r>
            <a:r>
              <a:rPr lang="es-ES" sz="1400" b="1" cap="small" dirty="0"/>
              <a:t>E</a:t>
            </a:r>
            <a:r>
              <a:rPr lang="es-ES" sz="1400" cap="small" dirty="0"/>
              <a:t>stadual de </a:t>
            </a:r>
            <a:r>
              <a:rPr lang="es-ES" sz="1400" b="1" cap="small" dirty="0" err="1"/>
              <a:t>C</a:t>
            </a:r>
            <a:r>
              <a:rPr lang="es-ES" sz="1400" cap="small" dirty="0" err="1"/>
              <a:t>ampinas</a:t>
            </a:r>
            <a:endParaRPr lang="es-ES" sz="1400" cap="small" dirty="0"/>
          </a:p>
          <a:p>
            <a:pPr algn="ctr"/>
            <a:r>
              <a:rPr lang="pt-BR" sz="1400" b="1" dirty="0"/>
              <a:t>DSEE</a:t>
            </a:r>
            <a:r>
              <a:rPr lang="pt-BR" sz="1400" dirty="0"/>
              <a:t> – </a:t>
            </a:r>
            <a:r>
              <a:rPr lang="pt-BR" sz="1400" b="1" dirty="0"/>
              <a:t>D</a:t>
            </a:r>
            <a:r>
              <a:rPr lang="pt-BR" sz="1400" dirty="0"/>
              <a:t>epartamento de </a:t>
            </a:r>
            <a:r>
              <a:rPr lang="pt-BR" sz="1400" b="1" dirty="0"/>
              <a:t>S</a:t>
            </a:r>
            <a:r>
              <a:rPr lang="pt-BR" sz="1400" dirty="0"/>
              <a:t>istemas de </a:t>
            </a:r>
            <a:r>
              <a:rPr lang="pt-BR" sz="1400" b="1" dirty="0"/>
              <a:t>E</a:t>
            </a:r>
            <a:r>
              <a:rPr lang="pt-BR" sz="1400" dirty="0"/>
              <a:t>nergia </a:t>
            </a:r>
            <a:r>
              <a:rPr lang="pt-BR" sz="1400" b="1" dirty="0"/>
              <a:t>E</a:t>
            </a:r>
            <a:r>
              <a:rPr lang="pt-BR" sz="1400" dirty="0"/>
              <a:t>létrica</a:t>
            </a:r>
            <a:endParaRPr lang="pt-BR" sz="14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1: Importación de petróleo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Una refinería puede comprar petróleo crudo ligero y petróleo crudo pesado.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coste por barril de estos tipos de petróleo es de 11 y 9 euros, respectivamente.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 cada tipo de petróleo se producen por barril las siguientes cantidades de gasolina, kerosene y combustible para reactores</a:t>
            </a:r>
            <a:r>
              <a:rPr lang="es-PE" sz="2000" dirty="0"/>
              <a:t>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75554"/>
              </p:ext>
            </p:extLst>
          </p:nvPr>
        </p:nvGraphicFramePr>
        <p:xfrm>
          <a:off x="1323954" y="2351103"/>
          <a:ext cx="6558729" cy="138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9609">
                  <a:extLst>
                    <a:ext uri="{9D8B030D-6E8A-4147-A177-3AD203B41FA5}">
                      <a16:colId xmlns:a16="http://schemas.microsoft.com/office/drawing/2014/main" val="13877851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86236770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984384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083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Gasolina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Kerosene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Combustible</a:t>
                      </a:r>
                      <a:r>
                        <a:rPr lang="es-PE" baseline="0" dirty="0"/>
                        <a:t> Reactores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ligero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0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pesado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1054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02191" y="4030032"/>
            <a:ext cx="8002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refinería tiene un contrato para entregar un millón de barriles de gasolina, cuatrocientos mil barriles de kerosene, y doscientos cincuenta mil barriles de combustible para reactores.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Determine el número de barriles de cada tipo de petróleo crudo que satisfacen la demanda y minimizan el coste.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2 : Modelo para fabricación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desean construir mesas y sillas.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recurso disponible es 30 m</a:t>
            </a:r>
            <a:r>
              <a:rPr lang="es-MX" sz="2000" baseline="30000" dirty="0"/>
              <a:t>2</a:t>
            </a:r>
            <a:r>
              <a:rPr lang="es-MX" sz="2000" dirty="0"/>
              <a:t> de madera por semana, 48 horas por semana.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demanda de las sillas es de 5 unidades y la de mesas de 10 unidades.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utilidad que se obtiene por las mesas es de $10 y por las sillas de $8, además para construir la mesa utiliza lo siguiente: 4.5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unidad, 6 horas por unidad.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Para la silla se ocupan: 1.5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 y 3 horas por cada unidad fabricada.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¿Cuántas sillas y mesas construyo con el fin de obtener la máxima </a:t>
            </a:r>
            <a:r>
              <a:rPr lang="es-MX" sz="2000"/>
              <a:t>utilidad por semana? 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97899372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11560" y="5517232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Lucida Calligraphy" panose="03010101010101010101" pitchFamily="66" charset="0"/>
              </a:rPr>
              <a:t>La relación entre el modelo y la método de solución es relativo y depende de la tecnología de la época.</a:t>
            </a:r>
          </a:p>
          <a:p>
            <a:pPr algn="ctr"/>
            <a:endParaRPr lang="es-PE" sz="2000" dirty="0">
              <a:latin typeface="Lucida Calligraphy" panose="03010101010101010101" pitchFamily="66" charset="0"/>
            </a:endParaRPr>
          </a:p>
        </p:txBody>
      </p:sp>
      <p:sp>
        <p:nvSpPr>
          <p:cNvPr id="7" name="Nube 6"/>
          <p:cNvSpPr/>
          <p:nvPr/>
        </p:nvSpPr>
        <p:spPr>
          <a:xfrm>
            <a:off x="1187624" y="3212976"/>
            <a:ext cx="1440160" cy="7200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47354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7" name="Nube 6"/>
          <p:cNvSpPr/>
          <p:nvPr/>
        </p:nvSpPr>
        <p:spPr>
          <a:xfrm>
            <a:off x="1187624" y="3212976"/>
            <a:ext cx="1440160" cy="7200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3635896" y="3245079"/>
            <a:ext cx="1368152" cy="648072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 asumida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6012160" y="3245079"/>
            <a:ext cx="1368152" cy="648072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 asumida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60848173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19013</TotalTime>
  <Words>398</Words>
  <Application>Microsoft Office PowerPoint</Application>
  <PresentationFormat>Presentación en pantalla (4:3)</PresentationFormat>
  <Paragraphs>58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Lucida Calligraphy</vt:lpstr>
      <vt:lpstr>Old English Text MT</vt:lpstr>
      <vt:lpstr>Perpetua</vt:lpstr>
      <vt:lpstr>Wingdings 2</vt:lpstr>
      <vt:lpstr>Equidad</vt:lpstr>
      <vt:lpstr>Modelamiento e Optimización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951</cp:revision>
  <dcterms:created xsi:type="dcterms:W3CDTF">2012-02-15T19:20:03Z</dcterms:created>
  <dcterms:modified xsi:type="dcterms:W3CDTF">2019-03-01T19:05:29Z</dcterms:modified>
</cp:coreProperties>
</file>