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256" r:id="rId2"/>
    <p:sldId id="393" r:id="rId3"/>
    <p:sldId id="395" r:id="rId4"/>
    <p:sldId id="394" r:id="rId5"/>
    <p:sldId id="258" r:id="rId6"/>
    <p:sldId id="396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5"/>
            <p14:sldId id="394"/>
            <p14:sldId id="258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AQ" initials="EA" lastIdx="1" clrIdx="0">
    <p:extLst>
      <p:ext uri="{19B8F6BF-5375-455C-9EA6-DF929625EA0E}">
        <p15:presenceInfo xmlns:p15="http://schemas.microsoft.com/office/powerpoint/2012/main" userId="b1f3b766d9c7eb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72" d="100"/>
          <a:sy n="72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</p:spTree>
    <p:extLst>
      <p:ext uri="{BB962C8B-B14F-4D97-AF65-F5344CB8AC3E}">
        <p14:creationId xmlns:p14="http://schemas.microsoft.com/office/powerpoint/2010/main" val="2568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chavez@ieee.org" TargetMode="External"/><Relationship Id="rId2" Type="http://schemas.openxmlformats.org/officeDocument/2006/relationships/hyperlink" Target="https://github.com/erikfilias/Power-Systems-Optimization-using-Julia-Languag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ealvarez@ieee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liaopt.org/JuMP.jl/v0.19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docs.julialang.org/en/v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hyperlink" Target="https://www.coin-or.org/Ipopt/documentation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www.gnu.org/software/glp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Introducción a la Optimización </a:t>
            </a:r>
            <a:b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en Sistemas de Energía Eléctrica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n 1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Detalles del Curso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14940" y="980728"/>
            <a:ext cx="6765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Horario: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/>
              <a:t>Lunes 18/03 y </a:t>
            </a:r>
            <a:r>
              <a:rPr lang="es-PE" dirty="0" err="1"/>
              <a:t>Miercoles</a:t>
            </a:r>
            <a:r>
              <a:rPr lang="es-PE" dirty="0"/>
              <a:t> 20/03 de 19:00 </a:t>
            </a:r>
            <a:r>
              <a:rPr lang="es-PE" dirty="0" err="1"/>
              <a:t>hras</a:t>
            </a:r>
            <a:r>
              <a:rPr lang="es-PE" dirty="0"/>
              <a:t> hasta las 22:00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/>
              <a:t>Viernes 22/03 </a:t>
            </a:r>
            <a:r>
              <a:rPr lang="es-PE" dirty="0"/>
              <a:t>de 17:00 </a:t>
            </a:r>
            <a:r>
              <a:rPr lang="es-PE" dirty="0" err="1"/>
              <a:t>hras</a:t>
            </a:r>
            <a:r>
              <a:rPr lang="es-PE" dirty="0"/>
              <a:t> hasta las 20:00hras</a:t>
            </a:r>
          </a:p>
          <a:p>
            <a:pPr algn="just"/>
            <a:r>
              <a:rPr lang="es-PE" dirty="0"/>
              <a:t>	(intervalos de 20 minutos)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Material, </a:t>
            </a:r>
            <a:r>
              <a:rPr lang="es-PE" dirty="0" err="1"/>
              <a:t>sgte</a:t>
            </a:r>
            <a:r>
              <a:rPr lang="es-PE" dirty="0"/>
              <a:t>. link: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>
                <a:hlinkClick r:id="rId2"/>
              </a:rPr>
              <a:t>GitHub - </a:t>
            </a:r>
            <a:r>
              <a:rPr lang="es-PE" dirty="0" err="1">
                <a:hlinkClick r:id="rId2"/>
              </a:rPr>
              <a:t>erikfilias</a:t>
            </a:r>
            <a:r>
              <a:rPr lang="es-PE" dirty="0">
                <a:hlinkClick r:id="rId2"/>
              </a:rPr>
              <a:t>/</a:t>
            </a:r>
            <a:r>
              <a:rPr lang="es-PE" dirty="0" err="1">
                <a:hlinkClick r:id="rId2"/>
              </a:rPr>
              <a:t>Power</a:t>
            </a:r>
            <a:r>
              <a:rPr lang="es-PE" dirty="0">
                <a:hlinkClick r:id="rId2"/>
              </a:rPr>
              <a:t>-</a:t>
            </a:r>
            <a:r>
              <a:rPr lang="es-PE" dirty="0" err="1">
                <a:hlinkClick r:id="rId2"/>
              </a:rPr>
              <a:t>Systems</a:t>
            </a:r>
            <a:r>
              <a:rPr lang="es-PE" dirty="0">
                <a:hlinkClick r:id="rId2"/>
              </a:rPr>
              <a:t>-</a:t>
            </a:r>
            <a:r>
              <a:rPr lang="es-PE" dirty="0" err="1">
                <a:hlinkClick r:id="rId2"/>
              </a:rPr>
              <a:t>Optimization</a:t>
            </a:r>
            <a:r>
              <a:rPr lang="es-PE" dirty="0">
                <a:hlinkClick r:id="rId2"/>
              </a:rPr>
              <a:t>-</a:t>
            </a:r>
            <a:r>
              <a:rPr lang="es-PE" dirty="0" err="1">
                <a:hlinkClick r:id="rId2"/>
              </a:rPr>
              <a:t>using</a:t>
            </a:r>
            <a:r>
              <a:rPr lang="es-PE" dirty="0">
                <a:hlinkClick r:id="rId2"/>
              </a:rPr>
              <a:t>-Julia-</a:t>
            </a:r>
            <a:r>
              <a:rPr lang="es-PE" dirty="0" err="1">
                <a:hlinkClick r:id="rId2"/>
              </a:rPr>
              <a:t>Language</a:t>
            </a:r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Emails: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>
                <a:hlinkClick r:id="rId3"/>
              </a:rPr>
              <a:t>jchavez@ieee.org</a:t>
            </a:r>
            <a:endParaRPr lang="es-PE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>
                <a:hlinkClick r:id="rId4"/>
              </a:rPr>
              <a:t>ealvarez@ieee.org</a:t>
            </a:r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Sobre los autores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1074499"/>
            <a:ext cx="2083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sz="20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Jefferson Chávez </a:t>
            </a:r>
          </a:p>
        </p:txBody>
      </p:sp>
      <p:pic>
        <p:nvPicPr>
          <p:cNvPr id="1026" name="Picture 2" descr="https://scontent-gru2-1.xx.fbcdn.net/v/t1.15752-9/52812882_408206759924938_8007977780501282816_n.jpg?_nc_cat=103&amp;_nc_ht=scontent-gru2-1.xx&amp;oh=4f5cc5bbd4d4f11c538ecde17e8662b4&amp;oe=5D1E13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2736"/>
            <a:ext cx="1617106" cy="2286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gru2-1.xx.fbcdn.net/v/t1.15752-9/52550235_388350848624629_1964983954947702784_n.png?_nc_cat=110&amp;_nc_ht=scontent-gru2-1.xx&amp;oh=72e0ce3f6cc4c95de4725d62f7810f8d&amp;oe=5CEDB6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23" y="3519264"/>
            <a:ext cx="1778001" cy="2286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614940" y="1443831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Estudiante de Maestría en Ingeniería Eléctrica, en la </a:t>
            </a:r>
            <a:r>
              <a:rPr lang="es-PE" dirty="0" err="1"/>
              <a:t>Universidade</a:t>
            </a:r>
            <a:r>
              <a:rPr lang="es-PE" dirty="0"/>
              <a:t> Estadual de </a:t>
            </a:r>
            <a:r>
              <a:rPr lang="es-PE" dirty="0" err="1"/>
              <a:t>Campinas</a:t>
            </a:r>
            <a:r>
              <a:rPr lang="es-PE" dirty="0"/>
              <a:t>, SP-Brasil. Ingeniero Electricista de la Universidad Nacional de Ingeniería. Especialista de la Sub Dirección de Planificación del Comité de Operaciones del Sistema Interconectado Nacional (COES SINAC).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11560" y="3519264"/>
            <a:ext cx="1435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sz="20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Erik Alvarez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14940" y="3888596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Estudiante de Maestría en Ingeniería Eléctrica, en la </a:t>
            </a:r>
            <a:r>
              <a:rPr lang="es-PE" dirty="0" err="1"/>
              <a:t>Universidade</a:t>
            </a:r>
            <a:r>
              <a:rPr lang="es-PE" dirty="0"/>
              <a:t> Estadual de </a:t>
            </a:r>
            <a:r>
              <a:rPr lang="es-PE" dirty="0" err="1"/>
              <a:t>Campinas</a:t>
            </a:r>
            <a:r>
              <a:rPr lang="es-PE" dirty="0"/>
              <a:t>, SP-Brasil. Ingeniero Mecánico y Electricista de la Universidad Nacional de Ingeniería. Se desempeñó como Asistente del Área Comercial de CONEHUA y Practicante de la Sub Dirección de Planificación del Comité de Operaciones del Sistema Interconectado Nacional (COES SINAC).</a:t>
            </a:r>
          </a:p>
        </p:txBody>
      </p:sp>
    </p:spTree>
    <p:extLst>
      <p:ext uri="{BB962C8B-B14F-4D97-AF65-F5344CB8AC3E}">
        <p14:creationId xmlns:p14="http://schemas.microsoft.com/office/powerpoint/2010/main" val="25423142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Objetivos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11561" y="980728"/>
            <a:ext cx="7776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cs typeface="Calibri" panose="020F0502020204030204" pitchFamily="34" charset="0"/>
              </a:rPr>
              <a:t>Comprensión de aspectos teóricos y prácticos de la formulación de problemas de optimización aplica a sistemas de energía eléctrica.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4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cs typeface="Calibri" panose="020F0502020204030204" pitchFamily="34" charset="0"/>
              </a:rPr>
              <a:t>Desarrollo de herramientas matemáticas de programación lineal entera mixta y programación no lineal entera mixta con el fin de dar solución a problemas de optimización aplicada a sistemas de energía eléctrica.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4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cs typeface="Calibri" panose="020F0502020204030204" pitchFamily="34" charset="0"/>
              </a:rPr>
              <a:t>Presentación de Julia &amp; </a:t>
            </a:r>
            <a:r>
              <a:rPr lang="es-PE" sz="2400" dirty="0" err="1">
                <a:cs typeface="Calibri" panose="020F0502020204030204" pitchFamily="34" charset="0"/>
              </a:rPr>
              <a:t>JuMP</a:t>
            </a:r>
            <a:r>
              <a:rPr lang="es-PE" sz="2400" dirty="0">
                <a:cs typeface="Calibri" panose="020F0502020204030204" pitchFamily="34" charset="0"/>
              </a:rPr>
              <a:t> como herramientas “Open-</a:t>
            </a:r>
            <a:r>
              <a:rPr lang="es-PE" sz="2400" dirty="0" err="1">
                <a:cs typeface="Calibri" panose="020F0502020204030204" pitchFamily="34" charset="0"/>
              </a:rPr>
              <a:t>Source</a:t>
            </a:r>
            <a:r>
              <a:rPr lang="es-PE" sz="2400" dirty="0">
                <a:cs typeface="Calibri" panose="020F0502020204030204" pitchFamily="34" charset="0"/>
              </a:rPr>
              <a:t>” de modelamiento matemático;  así como de los </a:t>
            </a:r>
            <a:r>
              <a:rPr lang="es-PE" sz="2400" dirty="0" err="1">
                <a:cs typeface="Calibri" panose="020F0502020204030204" pitchFamily="34" charset="0"/>
              </a:rPr>
              <a:t>solvers</a:t>
            </a:r>
            <a:r>
              <a:rPr lang="es-PE" sz="2400" dirty="0">
                <a:cs typeface="Calibri" panose="020F0502020204030204" pitchFamily="34" charset="0"/>
              </a:rPr>
              <a:t>: GLPK, IPOPT, CPLEX y </a:t>
            </a:r>
            <a:r>
              <a:rPr lang="es-PE" sz="2400" dirty="0" err="1">
                <a:cs typeface="Calibri" panose="020F0502020204030204" pitchFamily="34" charset="0"/>
              </a:rPr>
              <a:t>Mosek</a:t>
            </a:r>
            <a:r>
              <a:rPr lang="es-PE" sz="2400" dirty="0"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423304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3461473" y="2996818"/>
            <a:ext cx="1429392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4887766" y="2996818"/>
            <a:ext cx="1475975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9"/>
          <p:cNvSpPr/>
          <p:nvPr/>
        </p:nvSpPr>
        <p:spPr>
          <a:xfrm>
            <a:off x="2295478" y="1358596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Optimización</a:t>
            </a:r>
            <a:endParaRPr lang="es-PE" sz="105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0" name="Hexagon 9"/>
          <p:cNvSpPr/>
          <p:nvPr/>
        </p:nvSpPr>
        <p:spPr>
          <a:xfrm>
            <a:off x="3793779" y="2158930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>
                <a:solidFill>
                  <a:schemeClr val="tx1"/>
                </a:solidFill>
                <a:latin typeface="Oswald" panose="02000506000000020004" pitchFamily="50"/>
              </a:rPr>
              <a:t>Temario</a:t>
            </a:r>
            <a:endParaRPr lang="es-PE" sz="14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1" name="Hexagon 9"/>
          <p:cNvSpPr/>
          <p:nvPr/>
        </p:nvSpPr>
        <p:spPr>
          <a:xfrm>
            <a:off x="2293624" y="2927791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Julia </a:t>
            </a:r>
            <a:r>
              <a:rPr lang="es-PE" sz="1600" dirty="0" err="1">
                <a:solidFill>
                  <a:schemeClr val="tx1"/>
                </a:solidFill>
                <a:latin typeface="Oswald" panose="02000506000000020004" pitchFamily="50"/>
              </a:rPr>
              <a:t>Language</a:t>
            </a:r>
            <a:endParaRPr lang="es-PE" sz="16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3" name="Hexagon 9"/>
          <p:cNvSpPr/>
          <p:nvPr/>
        </p:nvSpPr>
        <p:spPr>
          <a:xfrm>
            <a:off x="5292080" y="1358596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OPF</a:t>
            </a:r>
          </a:p>
        </p:txBody>
      </p:sp>
      <p:sp>
        <p:nvSpPr>
          <p:cNvPr id="34" name="Hexagon 9"/>
          <p:cNvSpPr/>
          <p:nvPr/>
        </p:nvSpPr>
        <p:spPr>
          <a:xfrm>
            <a:off x="3793779" y="3690957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LP &amp; MIP</a:t>
            </a:r>
          </a:p>
        </p:txBody>
      </p:sp>
      <p:sp>
        <p:nvSpPr>
          <p:cNvPr id="37" name="Hexagon 9"/>
          <p:cNvSpPr/>
          <p:nvPr/>
        </p:nvSpPr>
        <p:spPr>
          <a:xfrm>
            <a:off x="5292080" y="2924944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PF</a:t>
            </a:r>
          </a:p>
        </p:txBody>
      </p:sp>
      <p:sp>
        <p:nvSpPr>
          <p:cNvPr id="11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251520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01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Referencias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899591" y="1052736"/>
            <a:ext cx="1238250" cy="869315"/>
            <a:chOff x="0" y="0"/>
            <a:chExt cx="1848025" cy="1248861"/>
          </a:xfrm>
        </p:grpSpPr>
        <p:pic>
          <p:nvPicPr>
            <p:cNvPr id="6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Imagen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8" y="2276872"/>
            <a:ext cx="2370593" cy="767069"/>
          </a:xfrm>
          <a:prstGeom prst="rect">
            <a:avLst/>
          </a:prstGeom>
        </p:spPr>
      </p:pic>
      <p:pic>
        <p:nvPicPr>
          <p:cNvPr id="2050" name="Picture 2" descr="Image result for glp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66" y="350100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popt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3" y="4797152"/>
            <a:ext cx="1176065" cy="115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491880" y="1302727"/>
            <a:ext cx="2614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Link: </a:t>
            </a:r>
            <a:r>
              <a:rPr lang="es-PE" sz="1600" dirty="0">
                <a:hlinkClick r:id="rId7"/>
              </a:rPr>
              <a:t>Home · </a:t>
            </a:r>
            <a:r>
              <a:rPr lang="es-PE" sz="1600" dirty="0" err="1">
                <a:hlinkClick r:id="rId7"/>
              </a:rPr>
              <a:t>The</a:t>
            </a:r>
            <a:r>
              <a:rPr lang="es-PE" sz="1600" dirty="0">
                <a:hlinkClick r:id="rId7"/>
              </a:rPr>
              <a:t> Julia </a:t>
            </a:r>
            <a:r>
              <a:rPr lang="es-PE" sz="1600" dirty="0" err="1">
                <a:hlinkClick r:id="rId7"/>
              </a:rPr>
              <a:t>Language</a:t>
            </a:r>
            <a:endParaRPr lang="es-PE" sz="1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91880" y="2475740"/>
            <a:ext cx="2122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Link: </a:t>
            </a:r>
            <a:r>
              <a:rPr lang="es-PE" sz="1600" dirty="0" err="1">
                <a:hlinkClick r:id="rId8"/>
              </a:rPr>
              <a:t>Introduction</a:t>
            </a:r>
            <a:r>
              <a:rPr lang="es-PE" sz="1600" dirty="0">
                <a:hlinkClick r:id="rId8"/>
              </a:rPr>
              <a:t> · </a:t>
            </a:r>
            <a:r>
              <a:rPr lang="es-PE" sz="1600" dirty="0" err="1">
                <a:hlinkClick r:id="rId8"/>
              </a:rPr>
              <a:t>JuMP</a:t>
            </a:r>
            <a:endParaRPr lang="es-PE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491880" y="3792592"/>
            <a:ext cx="4743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Link: </a:t>
            </a:r>
            <a:r>
              <a:rPr lang="en-US" sz="1600" dirty="0">
                <a:hlinkClick r:id="rId9"/>
              </a:rPr>
              <a:t>GLPK - GNU Project - Free Software Foundation (FSF)</a:t>
            </a:r>
            <a:endParaRPr lang="es-PE" sz="16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491880" y="5191698"/>
            <a:ext cx="530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Link: </a:t>
            </a:r>
            <a:r>
              <a:rPr lang="en-US" sz="1600" dirty="0">
                <a:hlinkClick r:id="rId10"/>
              </a:rPr>
              <a:t>Introduction to IPOPT: A tutorial for downloading, installing, and using IPOPT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853553703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18448</TotalTime>
  <Words>299</Words>
  <Application>Microsoft Office PowerPoint</Application>
  <PresentationFormat>Presentación en pantalla (4:3)</PresentationFormat>
  <Paragraphs>49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Old English Text MT</vt:lpstr>
      <vt:lpstr>Oswald</vt:lpstr>
      <vt:lpstr>Perpetua</vt:lpstr>
      <vt:lpstr>Wingdings 2</vt:lpstr>
      <vt:lpstr>Equidad</vt:lpstr>
      <vt:lpstr>Introducción a la Optimización  en Sistemas de Energía Eléctrica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952</cp:revision>
  <dcterms:created xsi:type="dcterms:W3CDTF">2012-02-15T19:20:03Z</dcterms:created>
  <dcterms:modified xsi:type="dcterms:W3CDTF">2019-03-12T17:24:31Z</dcterms:modified>
</cp:coreProperties>
</file>