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9"/>
  </p:notesMasterIdLst>
  <p:handoutMasterIdLst>
    <p:handoutMasterId r:id="rId20"/>
  </p:handoutMasterIdLst>
  <p:sldIdLst>
    <p:sldId id="256" r:id="rId2"/>
    <p:sldId id="393" r:id="rId3"/>
    <p:sldId id="394" r:id="rId4"/>
    <p:sldId id="396" r:id="rId5"/>
    <p:sldId id="395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305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3"/>
            <p14:sldId id="394"/>
            <p14:sldId id="396"/>
            <p14:sldId id="395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9644" autoAdjust="0"/>
  </p:normalViewPr>
  <p:slideViewPr>
    <p:cSldViewPr>
      <p:cViewPr>
        <p:scale>
          <a:sx n="98" d="100"/>
          <a:sy n="98" d="100"/>
        </p:scale>
        <p:origin x="2202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14/03/2019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14/03/2019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77" y="6146157"/>
            <a:ext cx="582303" cy="5392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liaopt.org/JuMP.jl/v0.19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docs.julialang.org/en/v1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10" Type="http://schemas.openxmlformats.org/officeDocument/2006/relationships/hyperlink" Target="https://www.coin-or.org/Ipopt/documentation/" TargetMode="External"/><Relationship Id="rId4" Type="http://schemas.openxmlformats.org/officeDocument/2006/relationships/image" Target="../media/image11.png"/><Relationship Id="rId9" Type="http://schemas.openxmlformats.org/officeDocument/2006/relationships/hyperlink" Target="https://www.gnu.org/software/glpk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s://julialang.org/downloads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kg.julialang.org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Julia Language for Mathematical Programming</a:t>
            </a:r>
            <a:endParaRPr lang="es-ES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775625" y="355303"/>
            <a:ext cx="1737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>
                <a:latin typeface="Old English Text MT" panose="03040902040508030806" pitchFamily="66" charset="0"/>
              </a:rPr>
              <a:t>Tópico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580524" y="3485282"/>
            <a:ext cx="1238250" cy="869315"/>
            <a:chOff x="0" y="0"/>
            <a:chExt cx="1848025" cy="1248861"/>
          </a:xfrm>
        </p:grpSpPr>
        <p:pic>
          <p:nvPicPr>
            <p:cNvPr id="15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Image result for open source symbo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0" y="3701375"/>
            <a:ext cx="1234440" cy="1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7" y="4778810"/>
            <a:ext cx="2811083" cy="909601"/>
          </a:xfrm>
          <a:prstGeom prst="rect">
            <a:avLst/>
          </a:prstGeom>
        </p:spPr>
      </p:pic>
      <p:sp>
        <p:nvSpPr>
          <p:cNvPr id="18" name="21 Rectángulo"/>
          <p:cNvSpPr/>
          <p:nvPr/>
        </p:nvSpPr>
        <p:spPr>
          <a:xfrm>
            <a:off x="2465754" y="4444370"/>
            <a:ext cx="435771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b="1" cap="small" dirty="0"/>
              <a:t>Autores:</a:t>
            </a:r>
            <a:endParaRPr lang="es-ES" sz="1500" cap="small" dirty="0"/>
          </a:p>
          <a:p>
            <a:pPr lvl="0" algn="ctr"/>
            <a:r>
              <a:rPr lang="es-ES" sz="1500" cap="small" dirty="0"/>
              <a:t>Erik Alvarez</a:t>
            </a:r>
          </a:p>
          <a:p>
            <a:pPr lvl="0" algn="ctr"/>
            <a:r>
              <a:rPr lang="es-ES" sz="1500" cap="small" dirty="0"/>
              <a:t>Jefferson Chávez</a:t>
            </a:r>
          </a:p>
        </p:txBody>
      </p:sp>
      <p:sp>
        <p:nvSpPr>
          <p:cNvPr id="20" name="12 Rectángulo"/>
          <p:cNvSpPr/>
          <p:nvPr/>
        </p:nvSpPr>
        <p:spPr>
          <a:xfrm>
            <a:off x="2313475" y="5374957"/>
            <a:ext cx="4662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b="1" cap="small" dirty="0" err="1"/>
              <a:t>U</a:t>
            </a:r>
            <a:r>
              <a:rPr lang="es-ES" sz="1200" cap="small" dirty="0" err="1"/>
              <a:t>niversidade</a:t>
            </a:r>
            <a:r>
              <a:rPr lang="es-ES" sz="1200" cap="small" dirty="0"/>
              <a:t> </a:t>
            </a:r>
            <a:r>
              <a:rPr lang="es-ES" sz="1200" b="1" cap="small" dirty="0"/>
              <a:t>E</a:t>
            </a:r>
            <a:r>
              <a:rPr lang="es-ES" sz="1200" cap="small" dirty="0"/>
              <a:t>stadual de </a:t>
            </a:r>
            <a:r>
              <a:rPr lang="es-ES" sz="1200" b="1" cap="small" dirty="0" err="1"/>
              <a:t>C</a:t>
            </a:r>
            <a:r>
              <a:rPr lang="es-ES" sz="1200" cap="small" dirty="0" err="1"/>
              <a:t>ampinas</a:t>
            </a:r>
            <a:endParaRPr lang="es-ES" sz="1200" cap="small" dirty="0"/>
          </a:p>
          <a:p>
            <a:pPr algn="ctr"/>
            <a:r>
              <a:rPr lang="pt-BR" sz="1200" b="1" dirty="0"/>
              <a:t>DSEE</a:t>
            </a:r>
            <a:r>
              <a:rPr lang="pt-BR" sz="1200" dirty="0"/>
              <a:t> – </a:t>
            </a:r>
            <a:r>
              <a:rPr lang="pt-BR" sz="1200" b="1" dirty="0"/>
              <a:t>D</a:t>
            </a:r>
            <a:r>
              <a:rPr lang="pt-BR" sz="1200" dirty="0"/>
              <a:t>epartamento de </a:t>
            </a:r>
            <a:r>
              <a:rPr lang="pt-BR" sz="1200" b="1" dirty="0"/>
              <a:t>S</a:t>
            </a:r>
            <a:r>
              <a:rPr lang="pt-BR" sz="1200" dirty="0"/>
              <a:t>istemas de </a:t>
            </a:r>
            <a:r>
              <a:rPr lang="pt-BR" sz="1200" b="1" dirty="0"/>
              <a:t>E</a:t>
            </a:r>
            <a:r>
              <a:rPr lang="pt-BR" sz="1200" dirty="0"/>
              <a:t>nergia </a:t>
            </a:r>
            <a:r>
              <a:rPr lang="pt-BR" sz="1200" b="1" dirty="0"/>
              <a:t>E</a:t>
            </a:r>
            <a:r>
              <a:rPr lang="pt-BR" sz="1200" dirty="0"/>
              <a:t>létrica</a:t>
            </a:r>
            <a:endParaRPr lang="pt-BR" sz="12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/>
              <a:t>JuMP</a:t>
            </a:r>
            <a:endParaRPr lang="en-US" alt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602191" y="620688"/>
            <a:ext cx="8002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err="1"/>
              <a:t>JuMP</a:t>
            </a:r>
            <a:r>
              <a:rPr lang="es-MX" sz="2000" dirty="0"/>
              <a:t> </a:t>
            </a:r>
            <a:r>
              <a:rPr lang="es-MX" sz="2000" dirty="0" err="1"/>
              <a:t>package</a:t>
            </a:r>
            <a:r>
              <a:rPr lang="es-MX" sz="2000" dirty="0"/>
              <a:t>: lenguaje de modelamiento para optimización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Interfaces de </a:t>
            </a:r>
            <a:r>
              <a:rPr lang="es-MX" sz="2000" dirty="0" err="1"/>
              <a:t>JuMP</a:t>
            </a:r>
            <a:r>
              <a:rPr lang="es-MX" sz="2000" dirty="0"/>
              <a:t> con </a:t>
            </a:r>
            <a:r>
              <a:rPr lang="es-MX" sz="2000" dirty="0" err="1"/>
              <a:t>solver</a:t>
            </a:r>
            <a:r>
              <a:rPr lang="es-MX" sz="2000" dirty="0"/>
              <a:t> de optimización: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2109" b="2405"/>
          <a:stretch/>
        </p:blipFill>
        <p:spPr>
          <a:xfrm>
            <a:off x="702612" y="1412776"/>
            <a:ext cx="3365332" cy="345638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067944" y="4437112"/>
            <a:ext cx="369145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Otros leguajes de modelamiento: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600" dirty="0"/>
              <a:t>AMPL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600" dirty="0"/>
              <a:t>GAMS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600" dirty="0"/>
              <a:t>MATLAB: YALMIP,CVX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600" dirty="0"/>
              <a:t>Python: </a:t>
            </a:r>
            <a:r>
              <a:rPr lang="es-MX" sz="1600" dirty="0" err="1"/>
              <a:t>Pyomo</a:t>
            </a:r>
            <a:r>
              <a:rPr lang="es-MX" sz="1600" dirty="0"/>
              <a:t>, </a:t>
            </a:r>
            <a:r>
              <a:rPr lang="es-MX" sz="1600" dirty="0" err="1"/>
              <a:t>PuLP</a:t>
            </a:r>
            <a:r>
              <a:rPr lang="es-MX" sz="1600" dirty="0"/>
              <a:t>, </a:t>
            </a:r>
            <a:r>
              <a:rPr lang="es-MX" sz="1600" dirty="0" err="1"/>
              <a:t>CVXPy</a:t>
            </a:r>
            <a:endParaRPr lang="es-MX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067944" y="1328574"/>
            <a:ext cx="51125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Donde: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600" dirty="0"/>
              <a:t>LP: Linear </a:t>
            </a:r>
            <a:r>
              <a:rPr lang="es-MX" sz="1600" dirty="0" err="1"/>
              <a:t>Programming</a:t>
            </a:r>
            <a:endParaRPr lang="es-MX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600" dirty="0" err="1"/>
              <a:t>QP:Quadratic</a:t>
            </a:r>
            <a:r>
              <a:rPr lang="es-MX" sz="1600" dirty="0"/>
              <a:t> </a:t>
            </a:r>
            <a:r>
              <a:rPr lang="es-MX" sz="1600" dirty="0" err="1"/>
              <a:t>Programming</a:t>
            </a:r>
            <a:endParaRPr lang="es-MX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SOCP = Second-order conic programming (including problems with convex quadratic constraints and/or objective)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MILP = Mixed-integer linear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NLP = Nonlinear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MINLP = Mixed-integer nonlinear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SDP = Semidefinite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MISDP = Mixed-integer semidefinite programming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7957466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/>
              <a:t>JuMP</a:t>
            </a:r>
            <a:r>
              <a:rPr lang="en-US" altLang="en-US" dirty="0"/>
              <a:t>: </a:t>
            </a:r>
            <a:r>
              <a:rPr lang="en-US" altLang="en-US" dirty="0" err="1"/>
              <a:t>Comparaciones</a:t>
            </a:r>
            <a:r>
              <a:rPr lang="en-US" altLang="en-US" dirty="0"/>
              <a:t> “syntax” (1/2)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27517"/>
                  </p:ext>
                </p:extLst>
              </p:nvPr>
            </p:nvGraphicFramePr>
            <p:xfrm>
              <a:off x="1524000" y="1397000"/>
              <a:ext cx="6096000" cy="31361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5712">
                      <a:extLst>
                        <a:ext uri="{9D8B030D-6E8A-4147-A177-3AD203B41FA5}">
                          <a16:colId xmlns:a16="http://schemas.microsoft.com/office/drawing/2014/main" val="3983189123"/>
                        </a:ext>
                      </a:extLst>
                    </a:gridCol>
                    <a:gridCol w="5640288">
                      <a:extLst>
                        <a:ext uri="{9D8B030D-6E8A-4147-A177-3AD203B41FA5}">
                          <a16:colId xmlns:a16="http://schemas.microsoft.com/office/drawing/2014/main" val="28003723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s-P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s-PE" i="0" smtClean="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lim>
                                    </m:limLow>
                                  </m:fName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s-P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)∈</m:t>
                                        </m:r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sSub>
                                      <m:sSub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func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29057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PE" dirty="0"/>
                            <a:t>s.t.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022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)∈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)∈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=2,…,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878142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)∈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s-P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7766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∀(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)∈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624676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27517"/>
                  </p:ext>
                </p:extLst>
              </p:nvPr>
            </p:nvGraphicFramePr>
            <p:xfrm>
              <a:off x="1524000" y="1397000"/>
              <a:ext cx="6096000" cy="31361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5712">
                      <a:extLst>
                        <a:ext uri="{9D8B030D-6E8A-4147-A177-3AD203B41FA5}">
                          <a16:colId xmlns:a16="http://schemas.microsoft.com/office/drawing/2014/main" val="3983189123"/>
                        </a:ext>
                      </a:extLst>
                    </a:gridCol>
                    <a:gridCol w="5640288">
                      <a:extLst>
                        <a:ext uri="{9D8B030D-6E8A-4147-A177-3AD203B41FA5}">
                          <a16:colId xmlns:a16="http://schemas.microsoft.com/office/drawing/2014/main" val="2800372359"/>
                        </a:ext>
                      </a:extLst>
                    </a:gridCol>
                  </a:tblGrid>
                  <a:tr h="7924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108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9057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PE" dirty="0"/>
                            <a:t>s.t.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0229032"/>
                      </a:ext>
                    </a:extLst>
                  </a:tr>
                  <a:tr h="792480">
                    <a:tc>
                      <a:txBody>
                        <a:bodyPr/>
                        <a:lstStyle/>
                        <a:p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108" t="-146923" b="-15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7814209"/>
                      </a:ext>
                    </a:extLst>
                  </a:tr>
                  <a:tr h="792480">
                    <a:tc>
                      <a:txBody>
                        <a:bodyPr/>
                        <a:lstStyle/>
                        <a:p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108" t="-246923" b="-5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766733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108" t="-704688" b="-7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24676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ctángulo 10"/>
          <p:cNvSpPr/>
          <p:nvPr/>
        </p:nvSpPr>
        <p:spPr>
          <a:xfrm>
            <a:off x="1619672" y="1700808"/>
            <a:ext cx="216024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/>
          <p:cNvSpPr/>
          <p:nvPr/>
        </p:nvSpPr>
        <p:spPr>
          <a:xfrm>
            <a:off x="1619672" y="2857057"/>
            <a:ext cx="216024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/>
          <p:cNvSpPr/>
          <p:nvPr/>
        </p:nvSpPr>
        <p:spPr>
          <a:xfrm>
            <a:off x="1619672" y="3628830"/>
            <a:ext cx="216024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/>
          <p:cNvSpPr/>
          <p:nvPr/>
        </p:nvSpPr>
        <p:spPr>
          <a:xfrm>
            <a:off x="1619672" y="422108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7606267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/>
              <a:t>JuMP</a:t>
            </a:r>
            <a:r>
              <a:rPr lang="en-US" altLang="en-US" dirty="0"/>
              <a:t>: </a:t>
            </a:r>
            <a:r>
              <a:rPr lang="en-US" altLang="en-US" dirty="0" err="1"/>
              <a:t>Comparaciones</a:t>
            </a:r>
            <a:r>
              <a:rPr lang="en-US" altLang="en-US" dirty="0"/>
              <a:t> “syntax” (1/2)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259632" y="3356992"/>
            <a:ext cx="216024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/>
          <p:cNvSpPr/>
          <p:nvPr/>
        </p:nvSpPr>
        <p:spPr>
          <a:xfrm>
            <a:off x="1260387" y="2862171"/>
            <a:ext cx="216024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/>
          <p:cNvSpPr/>
          <p:nvPr/>
        </p:nvSpPr>
        <p:spPr>
          <a:xfrm>
            <a:off x="1259632" y="2619838"/>
            <a:ext cx="216024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/>
          <p:cNvSpPr/>
          <p:nvPr/>
        </p:nvSpPr>
        <p:spPr>
          <a:xfrm>
            <a:off x="1259632" y="2377505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/>
        </p:nvSpPr>
        <p:spPr>
          <a:xfrm>
            <a:off x="1619672" y="548680"/>
            <a:ext cx="63367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err="1"/>
              <a:t>JuMP</a:t>
            </a:r>
            <a:endParaRPr lang="es-MX" sz="2000" b="1" dirty="0"/>
          </a:p>
          <a:p>
            <a:r>
              <a:rPr lang="es-MX" sz="1600" dirty="0" err="1"/>
              <a:t>immutable</a:t>
            </a:r>
            <a:r>
              <a:rPr lang="es-MX" sz="1600" dirty="0"/>
              <a:t> </a:t>
            </a:r>
            <a:r>
              <a:rPr lang="es-MX" sz="1600" dirty="0" err="1"/>
              <a:t>Edge</a:t>
            </a:r>
            <a:endParaRPr lang="es-MX" sz="1600" dirty="0"/>
          </a:p>
          <a:p>
            <a:r>
              <a:rPr lang="es-MX" sz="1600" dirty="0"/>
              <a:t>	</a:t>
            </a:r>
            <a:r>
              <a:rPr lang="es-MX" sz="1600" dirty="0" err="1"/>
              <a:t>from</a:t>
            </a:r>
            <a:r>
              <a:rPr lang="es-MX" sz="1600" dirty="0"/>
              <a:t>; to; </a:t>
            </a:r>
            <a:r>
              <a:rPr lang="es-MX" sz="1600" dirty="0" err="1"/>
              <a:t>cost</a:t>
            </a:r>
            <a:r>
              <a:rPr lang="es-MX" sz="1600" dirty="0"/>
              <a:t>; </a:t>
            </a:r>
            <a:r>
              <a:rPr lang="es-MX" sz="1600" dirty="0" err="1"/>
              <a:t>capacity</a:t>
            </a:r>
            <a:endParaRPr lang="es-MX" sz="1600" dirty="0"/>
          </a:p>
          <a:p>
            <a:r>
              <a:rPr lang="es-MX" sz="1600" dirty="0" err="1"/>
              <a:t>end</a:t>
            </a:r>
            <a:endParaRPr lang="es-MX" sz="1600" dirty="0"/>
          </a:p>
          <a:p>
            <a:r>
              <a:rPr lang="es-MX" sz="1600" dirty="0" err="1"/>
              <a:t>edges</a:t>
            </a:r>
            <a:r>
              <a:rPr lang="es-MX" sz="1600" dirty="0"/>
              <a:t> = [</a:t>
            </a:r>
            <a:r>
              <a:rPr lang="es-MX" sz="1600" dirty="0" err="1"/>
              <a:t>Edge</a:t>
            </a:r>
            <a:r>
              <a:rPr lang="es-MX" sz="1600" dirty="0"/>
              <a:t>(1,2,1,0.5), </a:t>
            </a:r>
            <a:r>
              <a:rPr lang="es-MX" sz="1600" dirty="0" err="1"/>
              <a:t>Edge</a:t>
            </a:r>
            <a:r>
              <a:rPr lang="es-MX" sz="1600" dirty="0"/>
              <a:t>(1,3,2,0.4), </a:t>
            </a:r>
            <a:r>
              <a:rPr lang="es-MX" sz="1600" dirty="0" err="1"/>
              <a:t>Edge</a:t>
            </a:r>
            <a:r>
              <a:rPr lang="es-MX" sz="1600" dirty="0"/>
              <a:t>(1,4,3,0.6),</a:t>
            </a:r>
          </a:p>
          <a:p>
            <a:r>
              <a:rPr lang="es-MX" sz="1600" dirty="0"/>
              <a:t>               </a:t>
            </a:r>
            <a:r>
              <a:rPr lang="es-MX" sz="1600" dirty="0" err="1"/>
              <a:t>Edge</a:t>
            </a:r>
            <a:r>
              <a:rPr lang="es-MX" sz="1600" dirty="0"/>
              <a:t>(2,5,2,0.3), </a:t>
            </a:r>
            <a:r>
              <a:rPr lang="es-MX" sz="1600" dirty="0" err="1"/>
              <a:t>Edge</a:t>
            </a:r>
            <a:r>
              <a:rPr lang="es-MX" sz="1600" dirty="0"/>
              <a:t>(3,5,2,0.6), </a:t>
            </a:r>
            <a:r>
              <a:rPr lang="es-MX" sz="1600" dirty="0" err="1"/>
              <a:t>Edge</a:t>
            </a:r>
            <a:r>
              <a:rPr lang="es-MX" sz="1600" dirty="0"/>
              <a:t>(4,5,2,0.5)]</a:t>
            </a:r>
          </a:p>
          <a:p>
            <a:r>
              <a:rPr lang="es-MX" sz="1600" dirty="0" err="1"/>
              <a:t>Mcf</a:t>
            </a:r>
            <a:r>
              <a:rPr lang="es-MX" sz="1600" dirty="0"/>
              <a:t> = </a:t>
            </a:r>
            <a:r>
              <a:rPr lang="es-MX" sz="1600" dirty="0" err="1"/>
              <a:t>Model</a:t>
            </a:r>
            <a:r>
              <a:rPr lang="es-MX" sz="1600" dirty="0"/>
              <a:t>()</a:t>
            </a:r>
          </a:p>
          <a:p>
            <a:r>
              <a:rPr lang="es-MX" sz="1600" dirty="0"/>
              <a:t>@variable(</a:t>
            </a:r>
            <a:r>
              <a:rPr lang="es-MX" sz="1600" dirty="0" err="1"/>
              <a:t>mcf</a:t>
            </a:r>
            <a:r>
              <a:rPr lang="es-MX" sz="1600" dirty="0"/>
              <a:t>, 0 </a:t>
            </a:r>
            <a:r>
              <a:rPr lang="en-US" sz="1600" dirty="0"/>
              <a:t>&lt;</a:t>
            </a:r>
            <a:r>
              <a:rPr lang="es-PE" sz="1600" dirty="0"/>
              <a:t>= </a:t>
            </a:r>
            <a:r>
              <a:rPr lang="es-PE" sz="1600" dirty="0" err="1"/>
              <a:t>flow</a:t>
            </a:r>
            <a:r>
              <a:rPr lang="es-PE" sz="1600" dirty="0"/>
              <a:t>[e in </a:t>
            </a:r>
            <a:r>
              <a:rPr lang="es-PE" sz="1600" dirty="0" err="1"/>
              <a:t>edges</a:t>
            </a:r>
            <a:r>
              <a:rPr lang="es-PE" sz="1600" dirty="0"/>
              <a:t>] </a:t>
            </a:r>
            <a:r>
              <a:rPr lang="en-US" sz="1600" dirty="0"/>
              <a:t>&lt;</a:t>
            </a:r>
            <a:r>
              <a:rPr lang="es-PE" sz="1600" dirty="0"/>
              <a:t>= </a:t>
            </a:r>
            <a:r>
              <a:rPr lang="es-PE" sz="1600" dirty="0" err="1"/>
              <a:t>e.capacity</a:t>
            </a:r>
            <a:endParaRPr lang="es-PE" sz="1600" dirty="0"/>
          </a:p>
          <a:p>
            <a:r>
              <a:rPr lang="es-MX" sz="1600" dirty="0"/>
              <a:t>@</a:t>
            </a:r>
            <a:r>
              <a:rPr lang="es-MX" sz="1600" dirty="0" err="1"/>
              <a:t>constraint</a:t>
            </a:r>
            <a:r>
              <a:rPr lang="es-MX" sz="1600" dirty="0"/>
              <a:t>(</a:t>
            </a:r>
            <a:r>
              <a:rPr lang="es-MX" sz="1600" dirty="0" err="1"/>
              <a:t>mcf</a:t>
            </a:r>
            <a:r>
              <a:rPr lang="es-MX" sz="1600" dirty="0"/>
              <a:t>, </a:t>
            </a:r>
            <a:r>
              <a:rPr lang="es-PE" sz="1600" dirty="0"/>
              <a:t>sum{</a:t>
            </a:r>
            <a:r>
              <a:rPr lang="es-PE" sz="1600" dirty="0" err="1"/>
              <a:t>flow</a:t>
            </a:r>
            <a:r>
              <a:rPr lang="es-PE" sz="1600" dirty="0"/>
              <a:t>[e], e in </a:t>
            </a:r>
            <a:r>
              <a:rPr lang="es-PE" sz="1600" dirty="0" err="1"/>
              <a:t>edges</a:t>
            </a:r>
            <a:r>
              <a:rPr lang="es-PE" sz="1600" dirty="0"/>
              <a:t>, e.to==5} == 1)</a:t>
            </a:r>
          </a:p>
          <a:p>
            <a:r>
              <a:rPr lang="it-IT" sz="1600" dirty="0"/>
              <a:t>@constraint(mcf, flowcon[n=2:4], sum</a:t>
            </a:r>
            <a:r>
              <a:rPr lang="it-IT" sz="1600" i="1" dirty="0"/>
              <a:t>{</a:t>
            </a:r>
            <a:r>
              <a:rPr lang="it-IT" sz="1600" dirty="0"/>
              <a:t>flow[e], e in edges; e.to==node</a:t>
            </a:r>
            <a:r>
              <a:rPr lang="it-IT" sz="1600" i="1" dirty="0"/>
              <a:t>}</a:t>
            </a:r>
          </a:p>
          <a:p>
            <a:r>
              <a:rPr lang="en-US" sz="1600" dirty="0"/>
              <a:t>                                                         == sum</a:t>
            </a:r>
            <a:r>
              <a:rPr lang="en-US" sz="1600" i="1" dirty="0"/>
              <a:t>{</a:t>
            </a:r>
            <a:r>
              <a:rPr lang="en-US" sz="1600" dirty="0"/>
              <a:t>flow[e], e in edges; </a:t>
            </a:r>
            <a:r>
              <a:rPr lang="en-US" sz="1600" dirty="0" err="1"/>
              <a:t>e.from</a:t>
            </a:r>
            <a:r>
              <a:rPr lang="en-US" sz="1600" dirty="0"/>
              <a:t>==node</a:t>
            </a:r>
            <a:r>
              <a:rPr lang="en-US" sz="1600" i="1" dirty="0"/>
              <a:t>}</a:t>
            </a:r>
            <a:r>
              <a:rPr lang="en-US" sz="1600" dirty="0"/>
              <a:t>)</a:t>
            </a:r>
          </a:p>
          <a:p>
            <a:r>
              <a:rPr lang="en-US" sz="1600" dirty="0"/>
              <a:t>@objective(</a:t>
            </a:r>
            <a:r>
              <a:rPr lang="en-US" sz="1600" dirty="0" err="1"/>
              <a:t>mcf</a:t>
            </a:r>
            <a:r>
              <a:rPr lang="en-US" sz="1600" dirty="0"/>
              <a:t>, Min, sum</a:t>
            </a:r>
            <a:r>
              <a:rPr lang="en-US" sz="1600" i="1" dirty="0"/>
              <a:t>{</a:t>
            </a:r>
            <a:r>
              <a:rPr lang="en-US" sz="1600" dirty="0" err="1"/>
              <a:t>e.cost</a:t>
            </a:r>
            <a:r>
              <a:rPr lang="en-US" sz="1600" dirty="0"/>
              <a:t> * flow[e], e in edges</a:t>
            </a:r>
            <a:r>
              <a:rPr lang="en-US" sz="1600" i="1" dirty="0"/>
              <a:t>}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pPr algn="ctr"/>
            <a:r>
              <a:rPr lang="es-MX" sz="2000" b="1" dirty="0"/>
              <a:t>AMPL</a:t>
            </a:r>
            <a:endParaRPr lang="es-MX" sz="1600" b="1" dirty="0"/>
          </a:p>
          <a:p>
            <a:r>
              <a:rPr lang="es-MX" sz="1600" dirty="0"/>
              <a:t>set </a:t>
            </a:r>
            <a:r>
              <a:rPr lang="es-MX" sz="1600" dirty="0" err="1"/>
              <a:t>edges</a:t>
            </a:r>
            <a:r>
              <a:rPr lang="es-MX" sz="1600" dirty="0"/>
              <a:t> := {(1,2),(1,3),(1,4),(2,5),(3,5),(4,5)};</a:t>
            </a:r>
          </a:p>
          <a:p>
            <a:r>
              <a:rPr lang="es-MX" sz="1600" dirty="0" err="1"/>
              <a:t>param</a:t>
            </a:r>
            <a:r>
              <a:rPr lang="es-MX" sz="1600" dirty="0"/>
              <a:t> </a:t>
            </a:r>
            <a:r>
              <a:rPr lang="es-MX" sz="1600" dirty="0" err="1"/>
              <a:t>cost</a:t>
            </a:r>
            <a:r>
              <a:rPr lang="es-MX" sz="1600" dirty="0"/>
              <a:t>{</a:t>
            </a:r>
            <a:r>
              <a:rPr lang="es-MX" sz="1600" dirty="0" err="1"/>
              <a:t>edges</a:t>
            </a:r>
            <a:r>
              <a:rPr lang="es-MX" sz="1600" dirty="0"/>
              <a:t>}; </a:t>
            </a:r>
            <a:r>
              <a:rPr lang="es-MX" sz="1600" dirty="0" err="1"/>
              <a:t>param</a:t>
            </a:r>
            <a:r>
              <a:rPr lang="es-MX" sz="1600" dirty="0"/>
              <a:t> </a:t>
            </a:r>
            <a:r>
              <a:rPr lang="es-MX" sz="1600" dirty="0" err="1"/>
              <a:t>capacity</a:t>
            </a:r>
            <a:r>
              <a:rPr lang="es-MX" sz="1600" dirty="0"/>
              <a:t>{</a:t>
            </a:r>
            <a:r>
              <a:rPr lang="es-MX" sz="1600" dirty="0" err="1"/>
              <a:t>edges</a:t>
            </a:r>
            <a:r>
              <a:rPr lang="es-MX" sz="1600" dirty="0"/>
              <a:t>};</a:t>
            </a:r>
          </a:p>
          <a:p>
            <a:r>
              <a:rPr lang="es-MX" sz="1600" dirty="0"/>
              <a:t>data ...; # Data es </a:t>
            </a:r>
            <a:r>
              <a:rPr lang="es-MX" sz="1600" dirty="0" err="1"/>
              <a:t>alamacenada</a:t>
            </a:r>
            <a:r>
              <a:rPr lang="es-MX" sz="1600" dirty="0"/>
              <a:t> separadamente en AMPL;</a:t>
            </a:r>
          </a:p>
          <a:p>
            <a:r>
              <a:rPr lang="es-MX" sz="1600" dirty="0" err="1"/>
              <a:t>var</a:t>
            </a:r>
            <a:r>
              <a:rPr lang="es-MX" sz="1600" dirty="0"/>
              <a:t> </a:t>
            </a:r>
            <a:r>
              <a:rPr lang="es-MX" sz="1600" dirty="0" err="1"/>
              <a:t>flow</a:t>
            </a:r>
            <a:r>
              <a:rPr lang="es-MX" sz="1600" dirty="0"/>
              <a:t>{(</a:t>
            </a:r>
            <a:r>
              <a:rPr lang="es-MX" sz="1600" dirty="0" err="1"/>
              <a:t>i,j</a:t>
            </a:r>
            <a:r>
              <a:rPr lang="es-MX" sz="1600" dirty="0"/>
              <a:t>) in </a:t>
            </a:r>
            <a:r>
              <a:rPr lang="es-MX" sz="1600" dirty="0" err="1"/>
              <a:t>edges</a:t>
            </a:r>
            <a:r>
              <a:rPr lang="es-MX" sz="1600" dirty="0"/>
              <a:t>} &gt;= 0.0, &lt;= </a:t>
            </a:r>
            <a:r>
              <a:rPr lang="es-MX" sz="1600" dirty="0" err="1"/>
              <a:t>capacity</a:t>
            </a:r>
            <a:r>
              <a:rPr lang="es-MX" sz="1600" dirty="0"/>
              <a:t>[</a:t>
            </a:r>
            <a:r>
              <a:rPr lang="es-MX" sz="1600" dirty="0" err="1"/>
              <a:t>i,j</a:t>
            </a:r>
            <a:r>
              <a:rPr lang="es-MX" sz="1600" dirty="0"/>
              <a:t>];</a:t>
            </a:r>
          </a:p>
          <a:p>
            <a:r>
              <a:rPr lang="es-MX" sz="1600" dirty="0" err="1"/>
              <a:t>subject</a:t>
            </a:r>
            <a:r>
              <a:rPr lang="es-MX" sz="1600" dirty="0"/>
              <a:t> to </a:t>
            </a:r>
            <a:r>
              <a:rPr lang="es-MX" sz="1600" dirty="0" err="1"/>
              <a:t>unitflow</a:t>
            </a:r>
            <a:r>
              <a:rPr lang="es-MX" sz="1600" dirty="0"/>
              <a:t>: sum{(i,5) in </a:t>
            </a:r>
            <a:r>
              <a:rPr lang="es-MX" sz="1600" dirty="0" err="1"/>
              <a:t>edges</a:t>
            </a:r>
            <a:r>
              <a:rPr lang="es-MX" sz="1600" dirty="0"/>
              <a:t>} </a:t>
            </a:r>
            <a:r>
              <a:rPr lang="es-MX" sz="1600" dirty="0" err="1"/>
              <a:t>flow</a:t>
            </a:r>
            <a:r>
              <a:rPr lang="es-MX" sz="1600" dirty="0"/>
              <a:t>[i,5] == 1;</a:t>
            </a:r>
          </a:p>
          <a:p>
            <a:r>
              <a:rPr lang="es-MX" sz="1600" dirty="0" err="1"/>
              <a:t>subject</a:t>
            </a:r>
            <a:r>
              <a:rPr lang="es-MX" sz="1600" dirty="0"/>
              <a:t> to </a:t>
            </a:r>
            <a:r>
              <a:rPr lang="es-MX" sz="1600" dirty="0" err="1"/>
              <a:t>flowconserve</a:t>
            </a:r>
            <a:r>
              <a:rPr lang="es-MX" sz="1600" dirty="0"/>
              <a:t> {n in 2..4}:</a:t>
            </a:r>
          </a:p>
          <a:p>
            <a:r>
              <a:rPr lang="es-MX" sz="1600" dirty="0"/>
              <a:t>   sum{(</a:t>
            </a:r>
            <a:r>
              <a:rPr lang="es-MX" sz="1600" dirty="0" err="1"/>
              <a:t>i,n</a:t>
            </a:r>
            <a:r>
              <a:rPr lang="es-MX" sz="1600" dirty="0"/>
              <a:t>) in </a:t>
            </a:r>
            <a:r>
              <a:rPr lang="es-MX" sz="1600" dirty="0" err="1"/>
              <a:t>edges</a:t>
            </a:r>
            <a:r>
              <a:rPr lang="es-MX" sz="1600" dirty="0"/>
              <a:t>} </a:t>
            </a:r>
            <a:r>
              <a:rPr lang="es-MX" sz="1600" dirty="0" err="1"/>
              <a:t>flow</a:t>
            </a:r>
            <a:r>
              <a:rPr lang="es-MX" sz="1600" dirty="0"/>
              <a:t>[</a:t>
            </a:r>
            <a:r>
              <a:rPr lang="es-MX" sz="1600" dirty="0" err="1"/>
              <a:t>i,n</a:t>
            </a:r>
            <a:r>
              <a:rPr lang="es-MX" sz="1600" dirty="0"/>
              <a:t>] == sum{(</a:t>
            </a:r>
            <a:r>
              <a:rPr lang="es-MX" sz="1600" dirty="0" err="1"/>
              <a:t>n,j</a:t>
            </a:r>
            <a:r>
              <a:rPr lang="es-MX" sz="1600" dirty="0"/>
              <a:t>) in </a:t>
            </a:r>
            <a:r>
              <a:rPr lang="es-MX" sz="1600" dirty="0" err="1"/>
              <a:t>edges</a:t>
            </a:r>
            <a:r>
              <a:rPr lang="es-MX" sz="1600" dirty="0"/>
              <a:t>} </a:t>
            </a:r>
            <a:r>
              <a:rPr lang="es-MX" sz="1600" dirty="0" err="1"/>
              <a:t>flow</a:t>
            </a:r>
            <a:r>
              <a:rPr lang="es-MX" sz="1600" dirty="0"/>
              <a:t>[</a:t>
            </a:r>
            <a:r>
              <a:rPr lang="es-MX" sz="1600" dirty="0" err="1"/>
              <a:t>n,j</a:t>
            </a:r>
            <a:r>
              <a:rPr lang="es-MX" sz="1600" dirty="0"/>
              <a:t>];</a:t>
            </a:r>
          </a:p>
          <a:p>
            <a:r>
              <a:rPr lang="es-MX" sz="1600" dirty="0" err="1"/>
              <a:t>minimize</a:t>
            </a:r>
            <a:r>
              <a:rPr lang="es-MX" sz="1600" dirty="0"/>
              <a:t> </a:t>
            </a:r>
            <a:r>
              <a:rPr lang="es-MX" sz="1600" dirty="0" err="1"/>
              <a:t>flowcost</a:t>
            </a:r>
            <a:r>
              <a:rPr lang="es-MX" sz="1600" dirty="0"/>
              <a:t>:     sum{(</a:t>
            </a:r>
            <a:r>
              <a:rPr lang="es-MX" sz="1600" dirty="0" err="1"/>
              <a:t>i,j</a:t>
            </a:r>
            <a:r>
              <a:rPr lang="es-MX" sz="1600" dirty="0"/>
              <a:t>) in </a:t>
            </a:r>
            <a:r>
              <a:rPr lang="es-MX" sz="1600" dirty="0" err="1"/>
              <a:t>edges</a:t>
            </a:r>
            <a:r>
              <a:rPr lang="es-MX" sz="1600" dirty="0"/>
              <a:t>} </a:t>
            </a:r>
            <a:r>
              <a:rPr lang="es-MX" sz="1600" dirty="0" err="1"/>
              <a:t>cost</a:t>
            </a:r>
            <a:r>
              <a:rPr lang="es-MX" sz="1600" dirty="0"/>
              <a:t>[</a:t>
            </a:r>
            <a:r>
              <a:rPr lang="es-MX" sz="1600" dirty="0" err="1"/>
              <a:t>i,j</a:t>
            </a:r>
            <a:r>
              <a:rPr lang="es-MX" sz="1600" dirty="0"/>
              <a:t>] * </a:t>
            </a:r>
            <a:r>
              <a:rPr lang="es-MX" sz="1600" dirty="0" err="1"/>
              <a:t>flow</a:t>
            </a:r>
            <a:r>
              <a:rPr lang="es-MX" sz="1600" dirty="0"/>
              <a:t>[</a:t>
            </a:r>
            <a:r>
              <a:rPr lang="es-MX" sz="1600" dirty="0" err="1"/>
              <a:t>i,j</a:t>
            </a:r>
            <a:r>
              <a:rPr lang="es-MX" sz="1600" dirty="0"/>
              <a:t>];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259632" y="3109178"/>
            <a:ext cx="216024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Rectángulo 21"/>
          <p:cNvSpPr/>
          <p:nvPr/>
        </p:nvSpPr>
        <p:spPr>
          <a:xfrm>
            <a:off x="1259632" y="5848647"/>
            <a:ext cx="216024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 22"/>
          <p:cNvSpPr/>
          <p:nvPr/>
        </p:nvSpPr>
        <p:spPr>
          <a:xfrm>
            <a:off x="1260387" y="5353826"/>
            <a:ext cx="216024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/>
          <p:cNvSpPr/>
          <p:nvPr/>
        </p:nvSpPr>
        <p:spPr>
          <a:xfrm>
            <a:off x="1259632" y="5111493"/>
            <a:ext cx="216024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Rectángulo 24"/>
          <p:cNvSpPr/>
          <p:nvPr/>
        </p:nvSpPr>
        <p:spPr>
          <a:xfrm>
            <a:off x="1259632" y="486916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Rectángulo 25"/>
          <p:cNvSpPr/>
          <p:nvPr/>
        </p:nvSpPr>
        <p:spPr>
          <a:xfrm>
            <a:off x="1259632" y="5600833"/>
            <a:ext cx="216024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8067309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/>
              <a:t>JuMP</a:t>
            </a:r>
            <a:r>
              <a:rPr lang="en-US" altLang="en-US" dirty="0"/>
              <a:t>: </a:t>
            </a:r>
            <a:r>
              <a:rPr lang="en-US" altLang="en-US" dirty="0" err="1"/>
              <a:t>Comparaciones</a:t>
            </a:r>
            <a:r>
              <a:rPr lang="en-US" altLang="en-US" dirty="0"/>
              <a:t> “syntax” (2/2)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272890" y="2104656"/>
            <a:ext cx="182880" cy="1828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/>
          <p:cNvSpPr/>
          <p:nvPr/>
        </p:nvSpPr>
        <p:spPr>
          <a:xfrm>
            <a:off x="1273344" y="1895467"/>
            <a:ext cx="182880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/>
          <p:cNvSpPr/>
          <p:nvPr/>
        </p:nvSpPr>
        <p:spPr>
          <a:xfrm>
            <a:off x="1273344" y="1685629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/>
        </p:nvSpPr>
        <p:spPr>
          <a:xfrm>
            <a:off x="1619672" y="502796"/>
            <a:ext cx="633670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err="1"/>
              <a:t>Pyomo</a:t>
            </a:r>
            <a:endParaRPr lang="es-MX" sz="1600" b="1" dirty="0"/>
          </a:p>
          <a:p>
            <a:r>
              <a:rPr lang="es-MX" sz="1400" dirty="0" err="1"/>
              <a:t>edges</a:t>
            </a:r>
            <a:r>
              <a:rPr lang="es-MX" sz="1400" dirty="0"/>
              <a:t> = [(1,2), (1,3), (1,4), (2,5), (3,5), (4,5)]</a:t>
            </a:r>
          </a:p>
          <a:p>
            <a:r>
              <a:rPr lang="es-MX" sz="1400" dirty="0" err="1"/>
              <a:t>cost</a:t>
            </a:r>
            <a:r>
              <a:rPr lang="es-MX" sz="1400" dirty="0"/>
              <a:t> = {(1,2):1, (1,3):2, (1,4):3, (2,5):2, (3,5):2, (4,5):2}</a:t>
            </a:r>
          </a:p>
          <a:p>
            <a:r>
              <a:rPr lang="es-MX" sz="1400" dirty="0" err="1"/>
              <a:t>capacity</a:t>
            </a:r>
            <a:r>
              <a:rPr lang="es-MX" sz="1400" dirty="0"/>
              <a:t> = {(1,2):0.5, (1,3):0.4, (1,4):0.6, (2,5):0.3, (3,5):0.6, (4,5):0.5}</a:t>
            </a:r>
          </a:p>
          <a:p>
            <a:r>
              <a:rPr lang="es-MX" sz="1400" dirty="0" err="1"/>
              <a:t>mcf</a:t>
            </a:r>
            <a:r>
              <a:rPr lang="es-MX" sz="1400" dirty="0"/>
              <a:t> = </a:t>
            </a:r>
            <a:r>
              <a:rPr lang="es-MX" sz="1400" dirty="0" err="1"/>
              <a:t>ConcreteModel</a:t>
            </a:r>
            <a:r>
              <a:rPr lang="es-MX" sz="1400" dirty="0"/>
              <a:t>()</a:t>
            </a:r>
          </a:p>
          <a:p>
            <a:r>
              <a:rPr lang="es-MX" sz="1400" dirty="0" err="1"/>
              <a:t>mcf.flow</a:t>
            </a:r>
            <a:r>
              <a:rPr lang="es-MX" sz="1400" dirty="0"/>
              <a:t> = Var(</a:t>
            </a:r>
            <a:r>
              <a:rPr lang="es-MX" sz="1400" dirty="0" err="1"/>
              <a:t>edges</a:t>
            </a:r>
            <a:r>
              <a:rPr lang="es-MX" sz="1400" dirty="0"/>
              <a:t>, </a:t>
            </a:r>
            <a:r>
              <a:rPr lang="es-MX" sz="1400" dirty="0" err="1"/>
              <a:t>bounds</a:t>
            </a:r>
            <a:r>
              <a:rPr lang="es-MX" sz="1400" dirty="0"/>
              <a:t>=lambda </a:t>
            </a:r>
            <a:r>
              <a:rPr lang="es-MX" sz="1400" dirty="0" err="1"/>
              <a:t>m,i,j</a:t>
            </a:r>
            <a:r>
              <a:rPr lang="es-MX" sz="1400" dirty="0"/>
              <a:t>: (0,capacity[(</a:t>
            </a:r>
            <a:r>
              <a:rPr lang="es-MX" sz="1400" dirty="0" err="1"/>
              <a:t>i,j</a:t>
            </a:r>
            <a:r>
              <a:rPr lang="es-MX" sz="1400" dirty="0"/>
              <a:t>)]))</a:t>
            </a:r>
          </a:p>
          <a:p>
            <a:r>
              <a:rPr lang="es-MX" sz="1400" dirty="0" err="1"/>
              <a:t>mcf.uf</a:t>
            </a:r>
            <a:r>
              <a:rPr lang="es-MX" sz="1400" dirty="0"/>
              <a:t> = </a:t>
            </a:r>
            <a:r>
              <a:rPr lang="es-MX" sz="1400" dirty="0" err="1"/>
              <a:t>Constraint</a:t>
            </a:r>
            <a:r>
              <a:rPr lang="es-MX" sz="1400" dirty="0"/>
              <a:t>(</a:t>
            </a:r>
            <a:r>
              <a:rPr lang="es-MX" sz="1400" dirty="0" err="1"/>
              <a:t>expr</a:t>
            </a:r>
            <a:r>
              <a:rPr lang="es-MX" sz="1400" dirty="0"/>
              <a:t>=sum(</a:t>
            </a:r>
            <a:r>
              <a:rPr lang="es-MX" sz="1400" dirty="0" err="1"/>
              <a:t>mcf.flow</a:t>
            </a:r>
            <a:r>
              <a:rPr lang="es-MX" sz="1400" dirty="0"/>
              <a:t>[e] </a:t>
            </a:r>
            <a:r>
              <a:rPr lang="es-MX" sz="1400" dirty="0" err="1"/>
              <a:t>for</a:t>
            </a:r>
            <a:r>
              <a:rPr lang="es-MX" sz="1400" dirty="0"/>
              <a:t> e in </a:t>
            </a:r>
            <a:r>
              <a:rPr lang="es-MX" sz="1400" dirty="0" err="1"/>
              <a:t>edges</a:t>
            </a:r>
            <a:r>
              <a:rPr lang="es-MX" sz="1400" dirty="0"/>
              <a:t> </a:t>
            </a:r>
            <a:r>
              <a:rPr lang="es-MX" sz="1400" dirty="0" err="1"/>
              <a:t>if</a:t>
            </a:r>
            <a:r>
              <a:rPr lang="es-MX" sz="1400" dirty="0"/>
              <a:t> e[1]==5) == 1)</a:t>
            </a:r>
          </a:p>
          <a:p>
            <a:r>
              <a:rPr lang="es-MX" sz="1400" dirty="0" err="1"/>
              <a:t>def</a:t>
            </a:r>
            <a:r>
              <a:rPr lang="es-MX" sz="1400" dirty="0"/>
              <a:t> </a:t>
            </a:r>
            <a:r>
              <a:rPr lang="es-MX" sz="1400" dirty="0" err="1"/>
              <a:t>con_rule</a:t>
            </a:r>
            <a:r>
              <a:rPr lang="es-MX" sz="1400" dirty="0"/>
              <a:t>(</a:t>
            </a:r>
            <a:r>
              <a:rPr lang="es-MX" sz="1400" dirty="0" err="1"/>
              <a:t>mcf,n</a:t>
            </a:r>
            <a:r>
              <a:rPr lang="es-MX" sz="1400" dirty="0"/>
              <a:t>): </a:t>
            </a:r>
            <a:r>
              <a:rPr lang="es-MX" sz="1400" dirty="0" err="1"/>
              <a:t>return</a:t>
            </a:r>
            <a:r>
              <a:rPr lang="es-MX" sz="1400" dirty="0"/>
              <a:t> sum(</a:t>
            </a:r>
            <a:r>
              <a:rPr lang="es-MX" sz="1400" dirty="0" err="1"/>
              <a:t>mcf.flow</a:t>
            </a:r>
            <a:r>
              <a:rPr lang="es-MX" sz="1400" dirty="0"/>
              <a:t>[e] </a:t>
            </a:r>
            <a:r>
              <a:rPr lang="es-MX" sz="1400" dirty="0" err="1"/>
              <a:t>for</a:t>
            </a:r>
            <a:r>
              <a:rPr lang="es-MX" sz="1400" dirty="0"/>
              <a:t> e in </a:t>
            </a:r>
            <a:r>
              <a:rPr lang="es-MX" sz="1400" dirty="0" err="1"/>
              <a:t>edges</a:t>
            </a:r>
            <a:r>
              <a:rPr lang="es-MX" sz="1400" dirty="0"/>
              <a:t> </a:t>
            </a:r>
            <a:r>
              <a:rPr lang="es-MX" sz="1400" dirty="0" err="1"/>
              <a:t>if</a:t>
            </a:r>
            <a:r>
              <a:rPr lang="es-MX" sz="1400" dirty="0"/>
              <a:t> e[1]==n) ==</a:t>
            </a:r>
          </a:p>
          <a:p>
            <a:r>
              <a:rPr lang="es-MX" sz="1400" dirty="0"/>
              <a:t>                                              sum(</a:t>
            </a:r>
            <a:r>
              <a:rPr lang="es-MX" sz="1400" dirty="0" err="1"/>
              <a:t>mcf.flow</a:t>
            </a:r>
            <a:r>
              <a:rPr lang="es-MX" sz="1400" dirty="0"/>
              <a:t>[e] </a:t>
            </a:r>
            <a:r>
              <a:rPr lang="es-MX" sz="1400" dirty="0" err="1"/>
              <a:t>for</a:t>
            </a:r>
            <a:r>
              <a:rPr lang="es-MX" sz="1400" dirty="0"/>
              <a:t> e in </a:t>
            </a:r>
            <a:r>
              <a:rPr lang="es-MX" sz="1400" dirty="0" err="1"/>
              <a:t>edges</a:t>
            </a:r>
            <a:r>
              <a:rPr lang="es-MX" sz="1400" dirty="0"/>
              <a:t> </a:t>
            </a:r>
            <a:r>
              <a:rPr lang="es-MX" sz="1400" dirty="0" err="1"/>
              <a:t>if</a:t>
            </a:r>
            <a:r>
              <a:rPr lang="es-MX" sz="1400" dirty="0"/>
              <a:t> e[0]==n)</a:t>
            </a:r>
          </a:p>
          <a:p>
            <a:r>
              <a:rPr lang="es-MX" sz="1400" dirty="0" err="1"/>
              <a:t>mcf.flowcon</a:t>
            </a:r>
            <a:r>
              <a:rPr lang="es-MX" sz="1400" dirty="0"/>
              <a:t> = </a:t>
            </a:r>
            <a:r>
              <a:rPr lang="es-MX" sz="1400" dirty="0" err="1"/>
              <a:t>Constraint</a:t>
            </a:r>
            <a:r>
              <a:rPr lang="es-MX" sz="1400" dirty="0"/>
              <a:t>([2,3,4],rule=</a:t>
            </a:r>
            <a:r>
              <a:rPr lang="es-MX" sz="1400" dirty="0" err="1"/>
              <a:t>con_rule</a:t>
            </a:r>
            <a:r>
              <a:rPr lang="es-MX" sz="1400" dirty="0"/>
              <a:t>)</a:t>
            </a:r>
          </a:p>
          <a:p>
            <a:r>
              <a:rPr lang="es-MX" sz="1400" dirty="0" err="1"/>
              <a:t>mcf.flowcost</a:t>
            </a:r>
            <a:r>
              <a:rPr lang="es-MX" sz="1400" dirty="0"/>
              <a:t> = </a:t>
            </a:r>
            <a:r>
              <a:rPr lang="es-MX" sz="1400" dirty="0" err="1"/>
              <a:t>Objective</a:t>
            </a:r>
            <a:r>
              <a:rPr lang="es-MX" sz="1400" dirty="0"/>
              <a:t>(</a:t>
            </a:r>
            <a:r>
              <a:rPr lang="es-MX" sz="1400" dirty="0" err="1"/>
              <a:t>expr</a:t>
            </a:r>
            <a:r>
              <a:rPr lang="es-MX" sz="1400" dirty="0"/>
              <a:t>=sum(</a:t>
            </a:r>
            <a:r>
              <a:rPr lang="es-MX" sz="1400" dirty="0" err="1"/>
              <a:t>cost</a:t>
            </a:r>
            <a:r>
              <a:rPr lang="es-MX" sz="1400" dirty="0"/>
              <a:t>[e]*</a:t>
            </a:r>
            <a:r>
              <a:rPr lang="es-MX" sz="1400" dirty="0" err="1"/>
              <a:t>mcf.flow</a:t>
            </a:r>
            <a:r>
              <a:rPr lang="es-MX" sz="1400" dirty="0"/>
              <a:t>[e] </a:t>
            </a:r>
            <a:r>
              <a:rPr lang="es-MX" sz="1400" dirty="0" err="1"/>
              <a:t>for</a:t>
            </a:r>
            <a:r>
              <a:rPr lang="es-MX" sz="1400" dirty="0"/>
              <a:t> e in </a:t>
            </a:r>
            <a:r>
              <a:rPr lang="es-MX" sz="1400" dirty="0" err="1"/>
              <a:t>edges</a:t>
            </a:r>
            <a:r>
              <a:rPr lang="es-MX" sz="1400" dirty="0"/>
              <a:t>))</a:t>
            </a:r>
            <a:endParaRPr lang="en-US" sz="1400" dirty="0"/>
          </a:p>
          <a:p>
            <a:pPr algn="ctr"/>
            <a:r>
              <a:rPr lang="es-MX" sz="1600" b="1" dirty="0"/>
              <a:t>GAMS</a:t>
            </a:r>
          </a:p>
          <a:p>
            <a:r>
              <a:rPr lang="es-MX" sz="1400" dirty="0"/>
              <a:t>SET </a:t>
            </a:r>
            <a:r>
              <a:rPr lang="es-MX" sz="1400" dirty="0" err="1"/>
              <a:t>nodes</a:t>
            </a:r>
            <a:r>
              <a:rPr lang="es-MX" sz="1400" dirty="0"/>
              <a:t> /n1*n5/; SET </a:t>
            </a:r>
            <a:r>
              <a:rPr lang="es-MX" sz="1400" dirty="0" err="1"/>
              <a:t>midnodes</a:t>
            </a:r>
            <a:r>
              <a:rPr lang="es-MX" sz="1400" dirty="0"/>
              <a:t>(</a:t>
            </a:r>
            <a:r>
              <a:rPr lang="es-MX" sz="1400" dirty="0" err="1"/>
              <a:t>nodes</a:t>
            </a:r>
            <a:r>
              <a:rPr lang="es-MX" sz="1400" dirty="0"/>
              <a:t>) /n2*n4/; SET </a:t>
            </a:r>
            <a:r>
              <a:rPr lang="es-MX" sz="1400" dirty="0" err="1"/>
              <a:t>lastnode</a:t>
            </a:r>
            <a:r>
              <a:rPr lang="es-MX" sz="1400" dirty="0"/>
              <a:t>(</a:t>
            </a:r>
            <a:r>
              <a:rPr lang="es-MX" sz="1400" dirty="0" err="1"/>
              <a:t>nodes</a:t>
            </a:r>
            <a:r>
              <a:rPr lang="es-MX" sz="1400" dirty="0"/>
              <a:t>) /n5/;</a:t>
            </a:r>
          </a:p>
          <a:p>
            <a:r>
              <a:rPr lang="es-MX" sz="1400" dirty="0"/>
              <a:t>ALIAS(</a:t>
            </a:r>
            <a:r>
              <a:rPr lang="es-MX" sz="1400" dirty="0" err="1"/>
              <a:t>nodes,nodefrom,nodeto,n</a:t>
            </a:r>
            <a:r>
              <a:rPr lang="es-MX" sz="1400" dirty="0"/>
              <a:t>);</a:t>
            </a:r>
          </a:p>
          <a:p>
            <a:r>
              <a:rPr lang="es-MX" sz="1400" dirty="0"/>
              <a:t>SET </a:t>
            </a:r>
            <a:r>
              <a:rPr lang="es-MX" sz="1400" dirty="0" err="1"/>
              <a:t>edges</a:t>
            </a:r>
            <a:r>
              <a:rPr lang="es-MX" sz="1400" dirty="0"/>
              <a:t>(</a:t>
            </a:r>
            <a:r>
              <a:rPr lang="es-MX" sz="1400" dirty="0" err="1"/>
              <a:t>nodes,nodes</a:t>
            </a:r>
            <a:r>
              <a:rPr lang="es-MX" sz="1400" dirty="0"/>
              <a:t>) / n1.n2 n1.n3 n1.n4 n2.n5 n3.n5 n4.n5 /;</a:t>
            </a:r>
          </a:p>
          <a:p>
            <a:r>
              <a:rPr lang="es-MX" sz="1400" dirty="0"/>
              <a:t>PARAMETER </a:t>
            </a:r>
            <a:r>
              <a:rPr lang="es-MX" sz="1400" dirty="0" err="1"/>
              <a:t>cost</a:t>
            </a:r>
            <a:r>
              <a:rPr lang="es-MX" sz="1400" dirty="0"/>
              <a:t>(</a:t>
            </a:r>
            <a:r>
              <a:rPr lang="es-MX" sz="1400" dirty="0" err="1"/>
              <a:t>nodes,nodes</a:t>
            </a:r>
            <a:r>
              <a:rPr lang="es-MX" sz="1400" dirty="0"/>
              <a:t>) / ... /; * Data </a:t>
            </a:r>
            <a:r>
              <a:rPr lang="es-MX" sz="1400" dirty="0" err="1"/>
              <a:t>omitted</a:t>
            </a:r>
            <a:endParaRPr lang="es-MX" sz="1400" dirty="0"/>
          </a:p>
          <a:p>
            <a:r>
              <a:rPr lang="es-MX" sz="1400" dirty="0"/>
              <a:t>PARAMETER </a:t>
            </a:r>
            <a:r>
              <a:rPr lang="es-MX" sz="1400" dirty="0" err="1"/>
              <a:t>capacity</a:t>
            </a:r>
            <a:r>
              <a:rPr lang="es-MX" sz="1400" dirty="0"/>
              <a:t>(</a:t>
            </a:r>
            <a:r>
              <a:rPr lang="es-MX" sz="1400" dirty="0" err="1"/>
              <a:t>nodes,nodes</a:t>
            </a:r>
            <a:r>
              <a:rPr lang="es-MX" sz="1400" dirty="0"/>
              <a:t>) / ... /; * </a:t>
            </a:r>
            <a:r>
              <a:rPr lang="es-MX" sz="1400" dirty="0" err="1"/>
              <a:t>for</a:t>
            </a:r>
            <a:r>
              <a:rPr lang="es-MX" sz="1400" dirty="0"/>
              <a:t> </a:t>
            </a:r>
            <a:r>
              <a:rPr lang="es-MX" sz="1400" dirty="0" err="1"/>
              <a:t>space</a:t>
            </a:r>
            <a:r>
              <a:rPr lang="es-MX" sz="1400" dirty="0"/>
              <a:t> </a:t>
            </a:r>
            <a:r>
              <a:rPr lang="es-MX" sz="1400" dirty="0" err="1"/>
              <a:t>reasons</a:t>
            </a:r>
            <a:endParaRPr lang="es-MX" sz="1400" dirty="0"/>
          </a:p>
          <a:p>
            <a:r>
              <a:rPr lang="es-MX" sz="1400" dirty="0"/>
              <a:t>POSITIVE VARIABLE </a:t>
            </a:r>
            <a:r>
              <a:rPr lang="es-MX" sz="1400" dirty="0" err="1"/>
              <a:t>flow</a:t>
            </a:r>
            <a:r>
              <a:rPr lang="es-MX" sz="1400" dirty="0"/>
              <a:t>(</a:t>
            </a:r>
            <a:r>
              <a:rPr lang="es-MX" sz="1400" dirty="0" err="1"/>
              <a:t>nodefrom,nodeto</a:t>
            </a:r>
            <a:r>
              <a:rPr lang="es-MX" sz="1400" dirty="0"/>
              <a:t>); </a:t>
            </a:r>
            <a:r>
              <a:rPr lang="es-MX" sz="1400" dirty="0" err="1"/>
              <a:t>flow.UP</a:t>
            </a:r>
            <a:r>
              <a:rPr lang="es-MX" sz="1400" dirty="0"/>
              <a:t>(</a:t>
            </a:r>
            <a:r>
              <a:rPr lang="es-MX" sz="1400" dirty="0" err="1"/>
              <a:t>edges</a:t>
            </a:r>
            <a:r>
              <a:rPr lang="es-MX" sz="1400" dirty="0"/>
              <a:t>) = </a:t>
            </a:r>
            <a:r>
              <a:rPr lang="es-MX" sz="1400" dirty="0" err="1"/>
              <a:t>capacity</a:t>
            </a:r>
            <a:r>
              <a:rPr lang="es-MX" sz="1400" dirty="0"/>
              <a:t>(</a:t>
            </a:r>
            <a:r>
              <a:rPr lang="es-MX" sz="1400" dirty="0" err="1"/>
              <a:t>edges</a:t>
            </a:r>
            <a:r>
              <a:rPr lang="es-MX" sz="1400" dirty="0"/>
              <a:t>);</a:t>
            </a:r>
          </a:p>
          <a:p>
            <a:r>
              <a:rPr lang="es-MX" sz="1400" dirty="0"/>
              <a:t>EQUATION </a:t>
            </a:r>
            <a:r>
              <a:rPr lang="es-MX" sz="1400" dirty="0" err="1"/>
              <a:t>unitflow</a:t>
            </a:r>
            <a:r>
              <a:rPr lang="es-MX" sz="1400" dirty="0"/>
              <a:t>;</a:t>
            </a:r>
          </a:p>
          <a:p>
            <a:r>
              <a:rPr lang="es-MX" sz="1400" dirty="0" err="1"/>
              <a:t>unitflow</a:t>
            </a:r>
            <a:r>
              <a:rPr lang="es-MX" sz="1400" dirty="0"/>
              <a:t>.. sum{</a:t>
            </a:r>
            <a:r>
              <a:rPr lang="es-MX" sz="1400" dirty="0" err="1"/>
              <a:t>edges</a:t>
            </a:r>
            <a:r>
              <a:rPr lang="es-MX" sz="1400" dirty="0"/>
              <a:t>(</a:t>
            </a:r>
            <a:r>
              <a:rPr lang="es-MX" sz="1400" dirty="0" err="1"/>
              <a:t>nodefrom,lastnode</a:t>
            </a:r>
            <a:r>
              <a:rPr lang="es-MX" sz="1400" dirty="0"/>
              <a:t>), </a:t>
            </a:r>
            <a:r>
              <a:rPr lang="es-MX" sz="1400" dirty="0" err="1"/>
              <a:t>flow</a:t>
            </a:r>
            <a:r>
              <a:rPr lang="es-MX" sz="1400" dirty="0"/>
              <a:t>(</a:t>
            </a:r>
            <a:r>
              <a:rPr lang="es-MX" sz="1400" dirty="0" err="1"/>
              <a:t>nodefrom,lastnode</a:t>
            </a:r>
            <a:r>
              <a:rPr lang="es-MX" sz="1400" dirty="0"/>
              <a:t>)} =e= 1;</a:t>
            </a:r>
          </a:p>
          <a:p>
            <a:r>
              <a:rPr lang="es-MX" sz="1400" dirty="0"/>
              <a:t>EQUATION </a:t>
            </a:r>
            <a:r>
              <a:rPr lang="es-MX" sz="1400" dirty="0" err="1"/>
              <a:t>flowcon</a:t>
            </a:r>
            <a:r>
              <a:rPr lang="es-MX" sz="1400" dirty="0"/>
              <a:t>(</a:t>
            </a:r>
            <a:r>
              <a:rPr lang="es-MX" sz="1400" dirty="0" err="1"/>
              <a:t>nodes</a:t>
            </a:r>
            <a:r>
              <a:rPr lang="es-MX" sz="1400" dirty="0"/>
              <a:t>);</a:t>
            </a:r>
          </a:p>
          <a:p>
            <a:r>
              <a:rPr lang="es-MX" sz="1400" dirty="0" err="1"/>
              <a:t>flowcon</a:t>
            </a:r>
            <a:r>
              <a:rPr lang="es-MX" sz="1400" dirty="0"/>
              <a:t>(</a:t>
            </a:r>
            <a:r>
              <a:rPr lang="es-MX" sz="1400" dirty="0" err="1"/>
              <a:t>midnodes</a:t>
            </a:r>
            <a:r>
              <a:rPr lang="es-MX" sz="1400" dirty="0"/>
              <a:t>(n)).. sum{</a:t>
            </a:r>
            <a:r>
              <a:rPr lang="es-MX" sz="1400" dirty="0" err="1"/>
              <a:t>edges</a:t>
            </a:r>
            <a:r>
              <a:rPr lang="es-MX" sz="1400" dirty="0"/>
              <a:t>(</a:t>
            </a:r>
            <a:r>
              <a:rPr lang="es-MX" sz="1400" dirty="0" err="1"/>
              <a:t>nodefrom,n</a:t>
            </a:r>
            <a:r>
              <a:rPr lang="es-MX" sz="1400" dirty="0"/>
              <a:t>), </a:t>
            </a:r>
            <a:r>
              <a:rPr lang="es-MX" sz="1400" dirty="0" err="1"/>
              <a:t>flow</a:t>
            </a:r>
            <a:r>
              <a:rPr lang="es-MX" sz="1400" dirty="0"/>
              <a:t>(</a:t>
            </a:r>
            <a:r>
              <a:rPr lang="es-MX" sz="1400" dirty="0" err="1"/>
              <a:t>nodefrom,n</a:t>
            </a:r>
            <a:r>
              <a:rPr lang="es-MX" sz="1400" dirty="0"/>
              <a:t>)} =e=</a:t>
            </a:r>
          </a:p>
          <a:p>
            <a:r>
              <a:rPr lang="es-MX" sz="1400" dirty="0"/>
              <a:t>                            sum{</a:t>
            </a:r>
            <a:r>
              <a:rPr lang="es-MX" sz="1400" dirty="0" err="1"/>
              <a:t>edges</a:t>
            </a:r>
            <a:r>
              <a:rPr lang="es-MX" sz="1400" dirty="0"/>
              <a:t>(</a:t>
            </a:r>
            <a:r>
              <a:rPr lang="es-MX" sz="1400" dirty="0" err="1"/>
              <a:t>n,nodeto</a:t>
            </a:r>
            <a:r>
              <a:rPr lang="es-MX" sz="1400" dirty="0"/>
              <a:t>), </a:t>
            </a:r>
            <a:r>
              <a:rPr lang="es-MX" sz="1400" dirty="0" err="1"/>
              <a:t>flow</a:t>
            </a:r>
            <a:r>
              <a:rPr lang="es-MX" sz="1400" dirty="0"/>
              <a:t>(</a:t>
            </a:r>
            <a:r>
              <a:rPr lang="es-MX" sz="1400" dirty="0" err="1"/>
              <a:t>n,nodeto</a:t>
            </a:r>
            <a:r>
              <a:rPr lang="es-MX" sz="1400" dirty="0"/>
              <a:t>)};</a:t>
            </a:r>
          </a:p>
          <a:p>
            <a:r>
              <a:rPr lang="es-MX" sz="1400" dirty="0"/>
              <a:t>FREE VARIABLE </a:t>
            </a:r>
            <a:r>
              <a:rPr lang="es-MX" sz="1400" dirty="0" err="1"/>
              <a:t>obj</a:t>
            </a:r>
            <a:r>
              <a:rPr lang="es-MX" sz="1400" dirty="0"/>
              <a:t>;</a:t>
            </a:r>
          </a:p>
          <a:p>
            <a:r>
              <a:rPr lang="es-MX" sz="1400" dirty="0"/>
              <a:t>EQUATION </a:t>
            </a:r>
            <a:r>
              <a:rPr lang="es-MX" sz="1400" dirty="0" err="1"/>
              <a:t>flowcost</a:t>
            </a:r>
            <a:r>
              <a:rPr lang="es-MX" sz="1400" dirty="0"/>
              <a:t>; </a:t>
            </a:r>
            <a:r>
              <a:rPr lang="es-MX" sz="1400" dirty="0" err="1"/>
              <a:t>flowcost</a:t>
            </a:r>
            <a:r>
              <a:rPr lang="es-MX" sz="1400" dirty="0"/>
              <a:t>.. </a:t>
            </a:r>
            <a:r>
              <a:rPr lang="es-MX" sz="1400" dirty="0" err="1"/>
              <a:t>obj</a:t>
            </a:r>
            <a:r>
              <a:rPr lang="es-MX" sz="1400" dirty="0"/>
              <a:t> =e= sum{</a:t>
            </a:r>
            <a:r>
              <a:rPr lang="es-MX" sz="1400" dirty="0" err="1"/>
              <a:t>edges</a:t>
            </a:r>
            <a:r>
              <a:rPr lang="es-MX" sz="1400" dirty="0"/>
              <a:t>, </a:t>
            </a:r>
            <a:r>
              <a:rPr lang="es-MX" sz="1400" dirty="0" err="1"/>
              <a:t>cost</a:t>
            </a:r>
            <a:r>
              <a:rPr lang="es-MX" sz="1400" dirty="0"/>
              <a:t>(</a:t>
            </a:r>
            <a:r>
              <a:rPr lang="es-MX" sz="1400" dirty="0" err="1"/>
              <a:t>edges</a:t>
            </a:r>
            <a:r>
              <a:rPr lang="es-MX" sz="1400" dirty="0"/>
              <a:t>)*</a:t>
            </a:r>
            <a:r>
              <a:rPr lang="es-MX" sz="1400" dirty="0" err="1"/>
              <a:t>flow</a:t>
            </a:r>
            <a:r>
              <a:rPr lang="es-MX" sz="1400" dirty="0"/>
              <a:t>(</a:t>
            </a:r>
            <a:r>
              <a:rPr lang="es-MX" sz="1400" dirty="0" err="1"/>
              <a:t>edges</a:t>
            </a:r>
            <a:r>
              <a:rPr lang="es-MX" sz="1400" dirty="0"/>
              <a:t>)};</a:t>
            </a:r>
          </a:p>
          <a:p>
            <a:r>
              <a:rPr lang="es-MX" sz="1400" dirty="0"/>
              <a:t>MODEL </a:t>
            </a:r>
            <a:r>
              <a:rPr lang="es-MX" sz="1400" dirty="0" err="1"/>
              <a:t>mincostflow</a:t>
            </a:r>
            <a:r>
              <a:rPr lang="es-MX" sz="1400" dirty="0"/>
              <a:t> /</a:t>
            </a:r>
            <a:r>
              <a:rPr lang="es-MX" sz="1400" dirty="0" err="1"/>
              <a:t>all</a:t>
            </a:r>
            <a:r>
              <a:rPr lang="es-MX" sz="1400" dirty="0"/>
              <a:t>/; SOLVE </a:t>
            </a:r>
            <a:r>
              <a:rPr lang="es-MX" sz="1400" dirty="0" err="1"/>
              <a:t>mincostflow</a:t>
            </a:r>
            <a:r>
              <a:rPr lang="es-MX" sz="1400" dirty="0"/>
              <a:t> USING </a:t>
            </a:r>
            <a:r>
              <a:rPr lang="es-MX" sz="1400" dirty="0" err="1"/>
              <a:t>lp</a:t>
            </a:r>
            <a:r>
              <a:rPr lang="es-MX" sz="1400" dirty="0"/>
              <a:t> MINIMIZING </a:t>
            </a:r>
            <a:r>
              <a:rPr lang="es-MX" sz="1400" dirty="0" err="1"/>
              <a:t>obj</a:t>
            </a:r>
            <a:r>
              <a:rPr lang="es-MX" sz="1400" dirty="0"/>
              <a:t>;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272890" y="2319356"/>
            <a:ext cx="182880" cy="1828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/>
          <p:cNvSpPr/>
          <p:nvPr/>
        </p:nvSpPr>
        <p:spPr>
          <a:xfrm>
            <a:off x="1267845" y="2532487"/>
            <a:ext cx="182880" cy="1828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 16"/>
          <p:cNvSpPr/>
          <p:nvPr/>
        </p:nvSpPr>
        <p:spPr>
          <a:xfrm>
            <a:off x="1267845" y="2742064"/>
            <a:ext cx="182880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 17"/>
          <p:cNvSpPr/>
          <p:nvPr/>
        </p:nvSpPr>
        <p:spPr>
          <a:xfrm>
            <a:off x="1272890" y="4712123"/>
            <a:ext cx="182880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Rectángulo 18"/>
          <p:cNvSpPr/>
          <p:nvPr/>
        </p:nvSpPr>
        <p:spPr>
          <a:xfrm>
            <a:off x="1273344" y="4502934"/>
            <a:ext cx="182880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ángulo 19"/>
          <p:cNvSpPr/>
          <p:nvPr/>
        </p:nvSpPr>
        <p:spPr>
          <a:xfrm>
            <a:off x="1273344" y="4293096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Rectángulo 20"/>
          <p:cNvSpPr/>
          <p:nvPr/>
        </p:nvSpPr>
        <p:spPr>
          <a:xfrm>
            <a:off x="1272890" y="4926823"/>
            <a:ext cx="182880" cy="1828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Rectángulo 26"/>
          <p:cNvSpPr/>
          <p:nvPr/>
        </p:nvSpPr>
        <p:spPr>
          <a:xfrm>
            <a:off x="1267845" y="5139954"/>
            <a:ext cx="182880" cy="1828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Rectángulo 27"/>
          <p:cNvSpPr/>
          <p:nvPr/>
        </p:nvSpPr>
        <p:spPr>
          <a:xfrm>
            <a:off x="1267845" y="5349531"/>
            <a:ext cx="182880" cy="1828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ángulo 28"/>
          <p:cNvSpPr/>
          <p:nvPr/>
        </p:nvSpPr>
        <p:spPr>
          <a:xfrm>
            <a:off x="1267845" y="5562806"/>
            <a:ext cx="182880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Rectángulo 29"/>
          <p:cNvSpPr/>
          <p:nvPr/>
        </p:nvSpPr>
        <p:spPr>
          <a:xfrm>
            <a:off x="1267845" y="5775804"/>
            <a:ext cx="182880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4983549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/>
              <a:t>JuMP</a:t>
            </a:r>
            <a:r>
              <a:rPr lang="en-US" altLang="en-US" dirty="0"/>
              <a:t>: Pro &amp; Cons (1/2)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2736"/>
            <a:ext cx="7898552" cy="447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15481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/>
              <a:t>JuMP</a:t>
            </a:r>
            <a:r>
              <a:rPr lang="en-US" altLang="en-US" dirty="0"/>
              <a:t>: Pro &amp; Cons (2/2)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02191" y="620688"/>
            <a:ext cx="8002257" cy="440120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s-MX" sz="2000" b="1" dirty="0"/>
              <a:t>Pros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Nuevo lenguaje de modelamiento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Muy rápido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Open-</a:t>
            </a:r>
            <a:r>
              <a:rPr lang="es-MX" sz="2000" dirty="0" err="1"/>
              <a:t>source</a:t>
            </a:r>
            <a:endParaRPr lang="es-MX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err="1"/>
              <a:t>Facil</a:t>
            </a:r>
            <a:r>
              <a:rPr lang="es-MX" sz="2000" dirty="0"/>
              <a:t> y simple de codificar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Acceso a C/C++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Respaldado por una amplia comunidad científica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Amplia variedad de librerías</a:t>
            </a:r>
          </a:p>
          <a:p>
            <a:r>
              <a:rPr lang="es-MX" sz="2000" dirty="0"/>
              <a:t>	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pPr algn="ctr"/>
            <a:r>
              <a:rPr lang="es-MX" sz="2000" b="1" dirty="0" err="1"/>
              <a:t>Cons</a:t>
            </a:r>
            <a:endParaRPr lang="es-MX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Nuevo lenguaje de modelamiento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Muchas librerías y plataformas aun en desarrollo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Poco conocido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139067634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 err="1"/>
              <a:t>JuMP</a:t>
            </a:r>
            <a:r>
              <a:rPr lang="es-PE" altLang="en-US" dirty="0"/>
              <a:t>: Quiénes aplican en mercados eléctricos?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556792"/>
            <a:ext cx="6686550" cy="33623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300192" y="2132856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Ministerio de Energía y Minas</a:t>
            </a:r>
          </a:p>
        </p:txBody>
      </p:sp>
    </p:spTree>
    <p:extLst>
      <p:ext uri="{BB962C8B-B14F-4D97-AF65-F5344CB8AC3E}">
        <p14:creationId xmlns:p14="http://schemas.microsoft.com/office/powerpoint/2010/main" val="3111171344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7" name="TextBox 3"/>
          <p:cNvSpPr txBox="1"/>
          <p:nvPr/>
        </p:nvSpPr>
        <p:spPr>
          <a:xfrm>
            <a:off x="755576" y="1138137"/>
            <a:ext cx="6459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 i="1" dirty="0">
                <a:solidFill>
                  <a:srgbClr val="E7E6E6">
                    <a:lumMod val="50000"/>
                  </a:srgb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“The new becomes old, and the old becomes new…a life cycle”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564904"/>
            <a:ext cx="4980435" cy="35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/>
              <a:t>JuliaLang</a:t>
            </a:r>
            <a:r>
              <a:rPr lang="en-US" altLang="en-US" dirty="0"/>
              <a:t>?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02191" y="836712"/>
            <a:ext cx="80022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i="1" dirty="0"/>
              <a:t>Open-</a:t>
            </a:r>
            <a:r>
              <a:rPr lang="es-MX" sz="2400" b="1" i="1" dirty="0" err="1"/>
              <a:t>source</a:t>
            </a:r>
            <a:r>
              <a:rPr lang="es-MX" sz="2400" dirty="0"/>
              <a:t> &amp; lenguaje de programación libre (MIT </a:t>
            </a:r>
            <a:r>
              <a:rPr lang="es-MX" sz="2400" dirty="0" err="1"/>
              <a:t>license</a:t>
            </a:r>
            <a:r>
              <a:rPr lang="es-MX" sz="2400" dirty="0"/>
              <a:t>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400" dirty="0"/>
              <a:t>Desarrollado a partir del </a:t>
            </a:r>
            <a:r>
              <a:rPr lang="es-MX" sz="2400" b="1" i="1" dirty="0"/>
              <a:t>2012</a:t>
            </a:r>
            <a:r>
              <a:rPr lang="es-MX" sz="2400" dirty="0"/>
              <a:t> (por: MIT </a:t>
            </a:r>
            <a:r>
              <a:rPr lang="es-MX" sz="2400" dirty="0" err="1"/>
              <a:t>researchers</a:t>
            </a:r>
            <a:r>
              <a:rPr lang="es-MX" sz="2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400" dirty="0"/>
              <a:t>Creciente popularidad a nivel mundial, en investigación, data </a:t>
            </a:r>
            <a:r>
              <a:rPr lang="es-MX" sz="2400" dirty="0" err="1"/>
              <a:t>science</a:t>
            </a:r>
            <a:r>
              <a:rPr lang="es-MX" sz="2400" dirty="0"/>
              <a:t>, finanzas,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400" dirty="0" err="1"/>
              <a:t>Multi-platform</a:t>
            </a:r>
            <a:r>
              <a:rPr lang="es-MX" sz="2400" dirty="0"/>
              <a:t>: Windows, Mac OS X, GNU/Linux…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Diseño para la </a:t>
            </a:r>
            <a:r>
              <a:rPr lang="es-MX" sz="2400" b="1" i="1" dirty="0"/>
              <a:t>performance: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400" dirty="0"/>
              <a:t>Interpretador &amp; compilador, </a:t>
            </a:r>
            <a:r>
              <a:rPr lang="es-MX" sz="2400" b="1" i="1" dirty="0"/>
              <a:t>muy eficiente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400" dirty="0"/>
              <a:t>Fácil de </a:t>
            </a:r>
            <a:r>
              <a:rPr lang="es-MX" sz="2400" b="1" i="1" dirty="0"/>
              <a:t>run </a:t>
            </a:r>
            <a:r>
              <a:rPr lang="es-MX" sz="2400" b="1" i="1" dirty="0" err="1"/>
              <a:t>codes</a:t>
            </a:r>
            <a:r>
              <a:rPr lang="es-MX" sz="2400" b="1" i="1" dirty="0"/>
              <a:t> </a:t>
            </a:r>
            <a:r>
              <a:rPr lang="es-MX" sz="2400" dirty="0"/>
              <a:t>en paralelo (</a:t>
            </a:r>
            <a:r>
              <a:rPr lang="es-MX" sz="2400" dirty="0" err="1"/>
              <a:t>multi-core</a:t>
            </a:r>
            <a:r>
              <a:rPr lang="es-MX" sz="2400" dirty="0"/>
              <a:t> &amp; </a:t>
            </a:r>
            <a:r>
              <a:rPr lang="es-MX" sz="2400" dirty="0" err="1"/>
              <a:t>cluster</a:t>
            </a:r>
            <a:r>
              <a:rPr lang="es-MX" sz="2400" dirty="0"/>
              <a:t>)</a:t>
            </a:r>
            <a:endParaRPr lang="es-MX" sz="24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Diseño para ser </a:t>
            </a:r>
            <a:r>
              <a:rPr lang="es-MX" sz="2400" b="1" i="1" dirty="0"/>
              <a:t>simple de aprender y usar</a:t>
            </a:r>
            <a:r>
              <a:rPr lang="es-MX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400" dirty="0" err="1"/>
              <a:t>Easy</a:t>
            </a:r>
            <a:r>
              <a:rPr lang="es-MX" sz="2400" dirty="0"/>
              <a:t> </a:t>
            </a:r>
            <a:r>
              <a:rPr lang="es-MX" sz="2400" dirty="0" err="1"/>
              <a:t>sintax</a:t>
            </a:r>
            <a:r>
              <a:rPr lang="es-MX" sz="2400" dirty="0"/>
              <a:t>, </a:t>
            </a:r>
            <a:r>
              <a:rPr lang="es-MX" sz="2400" dirty="0" err="1"/>
              <a:t>dynamic</a:t>
            </a:r>
            <a:r>
              <a:rPr lang="es-MX" sz="2400" dirty="0"/>
              <a:t> </a:t>
            </a:r>
            <a:r>
              <a:rPr lang="es-MX" sz="2400" dirty="0" err="1"/>
              <a:t>typing</a:t>
            </a:r>
            <a:r>
              <a:rPr lang="es-MX" sz="2400" dirty="0"/>
              <a:t> (como MATLAB &amp; Python)</a:t>
            </a:r>
          </a:p>
        </p:txBody>
      </p:sp>
    </p:spTree>
    <p:extLst>
      <p:ext uri="{BB962C8B-B14F-4D97-AF65-F5344CB8AC3E}">
        <p14:creationId xmlns:p14="http://schemas.microsoft.com/office/powerpoint/2010/main" val="240509852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Referencias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899591" y="1052736"/>
            <a:ext cx="1238250" cy="869315"/>
            <a:chOff x="0" y="0"/>
            <a:chExt cx="1848025" cy="1248861"/>
          </a:xfrm>
        </p:grpSpPr>
        <p:pic>
          <p:nvPicPr>
            <p:cNvPr id="6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Imagen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18" y="2276872"/>
            <a:ext cx="2370593" cy="767069"/>
          </a:xfrm>
          <a:prstGeom prst="rect">
            <a:avLst/>
          </a:prstGeom>
        </p:spPr>
      </p:pic>
      <p:pic>
        <p:nvPicPr>
          <p:cNvPr id="2050" name="Picture 2" descr="Image result for glp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66" y="350100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popt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83" y="4797152"/>
            <a:ext cx="1176065" cy="115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491880" y="1302727"/>
            <a:ext cx="2614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/>
              <a:t>Link: </a:t>
            </a:r>
            <a:r>
              <a:rPr lang="es-PE" sz="1600" dirty="0">
                <a:hlinkClick r:id="rId7"/>
              </a:rPr>
              <a:t>Home · </a:t>
            </a:r>
            <a:r>
              <a:rPr lang="es-PE" sz="1600" dirty="0" err="1">
                <a:hlinkClick r:id="rId7"/>
              </a:rPr>
              <a:t>The</a:t>
            </a:r>
            <a:r>
              <a:rPr lang="es-PE" sz="1600" dirty="0">
                <a:hlinkClick r:id="rId7"/>
              </a:rPr>
              <a:t> Julia </a:t>
            </a:r>
            <a:r>
              <a:rPr lang="es-PE" sz="1600" dirty="0" err="1">
                <a:hlinkClick r:id="rId7"/>
              </a:rPr>
              <a:t>Language</a:t>
            </a:r>
            <a:endParaRPr lang="es-PE" sz="16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491880" y="2475740"/>
            <a:ext cx="2122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/>
              <a:t>Link: </a:t>
            </a:r>
            <a:r>
              <a:rPr lang="es-PE" sz="1600" dirty="0" err="1">
                <a:hlinkClick r:id="rId8"/>
              </a:rPr>
              <a:t>Introduction</a:t>
            </a:r>
            <a:r>
              <a:rPr lang="es-PE" sz="1600" dirty="0">
                <a:hlinkClick r:id="rId8"/>
              </a:rPr>
              <a:t> · </a:t>
            </a:r>
            <a:r>
              <a:rPr lang="es-PE" sz="1600" dirty="0" err="1">
                <a:hlinkClick r:id="rId8"/>
              </a:rPr>
              <a:t>JuMP</a:t>
            </a:r>
            <a:endParaRPr lang="es-PE" sz="16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491880" y="3792592"/>
            <a:ext cx="4743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/>
              <a:t>Link: </a:t>
            </a:r>
            <a:r>
              <a:rPr lang="en-US" sz="1600" dirty="0">
                <a:hlinkClick r:id="rId9"/>
              </a:rPr>
              <a:t>GLPK - GNU Project - Free Software Foundation (FSF)</a:t>
            </a:r>
            <a:endParaRPr lang="es-PE" sz="16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491880" y="5191698"/>
            <a:ext cx="530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/>
              <a:t>Link: </a:t>
            </a:r>
            <a:r>
              <a:rPr lang="en-US" sz="1600" dirty="0">
                <a:hlinkClick r:id="rId10"/>
              </a:rPr>
              <a:t>Introduction to IPOPT: A tutorial for downloading, installing, and using IPOPT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369873928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Julia vs. MATLAB: General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846979"/>
              </p:ext>
            </p:extLst>
          </p:nvPr>
        </p:nvGraphicFramePr>
        <p:xfrm>
          <a:off x="899592" y="1268760"/>
          <a:ext cx="7369420" cy="404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6412">
                  <a:extLst>
                    <a:ext uri="{9D8B030D-6E8A-4147-A177-3AD203B41FA5}">
                      <a16:colId xmlns:a16="http://schemas.microsoft.com/office/drawing/2014/main" val="2817621730"/>
                    </a:ext>
                  </a:extLst>
                </a:gridCol>
                <a:gridCol w="2906504">
                  <a:extLst>
                    <a:ext uri="{9D8B030D-6E8A-4147-A177-3AD203B41FA5}">
                      <a16:colId xmlns:a16="http://schemas.microsoft.com/office/drawing/2014/main" val="2762865375"/>
                    </a:ext>
                  </a:extLst>
                </a:gridCol>
                <a:gridCol w="2906504">
                  <a:extLst>
                    <a:ext uri="{9D8B030D-6E8A-4147-A177-3AD203B41FA5}">
                      <a16:colId xmlns:a16="http://schemas.microsoft.com/office/drawing/2014/main" val="414212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/>
                        <a:t>Julia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/>
                        <a:t>MATLAB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07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PE" b="1" dirty="0" err="1"/>
                        <a:t>Cost</a:t>
                      </a:r>
                      <a:endParaRPr lang="es-P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Free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Hundreds</a:t>
                      </a:r>
                      <a:r>
                        <a:rPr lang="es-PE" baseline="0" dirty="0"/>
                        <a:t> of €/$ per </a:t>
                      </a:r>
                      <a:r>
                        <a:rPr lang="es-PE" baseline="0" dirty="0" err="1"/>
                        <a:t>year</a:t>
                      </a:r>
                      <a:endParaRPr lang="es-P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624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PE" b="1" dirty="0" err="1"/>
                        <a:t>License</a:t>
                      </a:r>
                      <a:endParaRPr lang="es-P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Open-</a:t>
                      </a:r>
                      <a:r>
                        <a:rPr lang="es-PE" dirty="0" err="1"/>
                        <a:t>source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 </a:t>
                      </a:r>
                      <a:r>
                        <a:rPr lang="es-PE" dirty="0" err="1"/>
                        <a:t>year</a:t>
                      </a:r>
                      <a:r>
                        <a:rPr lang="es-PE" baseline="0" dirty="0"/>
                        <a:t> </a:t>
                      </a:r>
                      <a:r>
                        <a:rPr lang="es-PE" baseline="0" dirty="0" err="1"/>
                        <a:t>user</a:t>
                      </a:r>
                      <a:r>
                        <a:rPr lang="es-PE" baseline="0" dirty="0"/>
                        <a:t> </a:t>
                      </a:r>
                      <a:r>
                        <a:rPr lang="es-PE" baseline="0" dirty="0" err="1"/>
                        <a:t>license</a:t>
                      </a:r>
                      <a:endParaRPr lang="es-P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1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PE" b="1" dirty="0"/>
                        <a:t>Comes </a:t>
                      </a:r>
                      <a:r>
                        <a:rPr lang="es-PE" b="1" dirty="0" err="1"/>
                        <a:t>from</a:t>
                      </a:r>
                      <a:endParaRPr lang="es-P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 non-</a:t>
                      </a:r>
                      <a:r>
                        <a:rPr lang="es-PE" dirty="0" err="1"/>
                        <a:t>profit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foundation</a:t>
                      </a:r>
                      <a:r>
                        <a:rPr lang="es-PE" dirty="0"/>
                        <a:t>, and </a:t>
                      </a:r>
                      <a:r>
                        <a:rPr lang="es-PE" dirty="0" err="1"/>
                        <a:t>the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community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Mathworks</a:t>
                      </a:r>
                      <a:r>
                        <a:rPr lang="es-PE" dirty="0"/>
                        <a:t> Company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95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PE" b="1" dirty="0"/>
                        <a:t>Editor/IDE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i="1" dirty="0" err="1"/>
                        <a:t>Jupyter</a:t>
                      </a:r>
                      <a:r>
                        <a:rPr lang="es-PE" dirty="0"/>
                        <a:t> and </a:t>
                      </a:r>
                      <a:r>
                        <a:rPr lang="es-PE" b="1" i="1" dirty="0" err="1"/>
                        <a:t>Atom</a:t>
                      </a:r>
                      <a:r>
                        <a:rPr lang="es-PE" b="1" i="1" dirty="0"/>
                        <a:t>/Juno</a:t>
                      </a:r>
                      <a:r>
                        <a:rPr lang="es-PE" dirty="0"/>
                        <a:t> are </a:t>
                      </a:r>
                      <a:r>
                        <a:rPr lang="es-PE" dirty="0" err="1"/>
                        <a:t>recommend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Good</a:t>
                      </a:r>
                      <a:r>
                        <a:rPr lang="es-PE" dirty="0"/>
                        <a:t> IDE </a:t>
                      </a:r>
                      <a:r>
                        <a:rPr lang="es-PE" dirty="0" err="1"/>
                        <a:t>already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included</a:t>
                      </a:r>
                      <a:endParaRPr lang="es-P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78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PE" b="1" dirty="0" err="1"/>
                        <a:t>Parallel</a:t>
                      </a:r>
                      <a:r>
                        <a:rPr lang="es-PE" b="1" dirty="0"/>
                        <a:t> </a:t>
                      </a:r>
                      <a:r>
                        <a:rPr lang="es-PE" b="1" dirty="0" err="1"/>
                        <a:t>computations</a:t>
                      </a:r>
                      <a:r>
                        <a:rPr lang="es-PE" b="1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Very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esasy</a:t>
                      </a:r>
                      <a:r>
                        <a:rPr lang="es-PE" dirty="0"/>
                        <a:t>,</a:t>
                      </a:r>
                      <a:r>
                        <a:rPr lang="es-PE" baseline="0" dirty="0"/>
                        <a:t> </a:t>
                      </a:r>
                      <a:r>
                        <a:rPr lang="es-PE" baseline="0" dirty="0" err="1"/>
                        <a:t>low</a:t>
                      </a:r>
                      <a:r>
                        <a:rPr lang="es-PE" baseline="0" dirty="0"/>
                        <a:t> </a:t>
                      </a:r>
                      <a:r>
                        <a:rPr lang="es-PE" baseline="0" dirty="0" err="1"/>
                        <a:t>overhead</a:t>
                      </a:r>
                      <a:r>
                        <a:rPr lang="es-PE" baseline="0" dirty="0"/>
                        <a:t> </a:t>
                      </a:r>
                      <a:r>
                        <a:rPr lang="es-PE" baseline="0" dirty="0" err="1"/>
                        <a:t>cost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Possible</a:t>
                      </a:r>
                      <a:r>
                        <a:rPr lang="es-PE" dirty="0"/>
                        <a:t>, </a:t>
                      </a:r>
                      <a:r>
                        <a:rPr lang="es-PE" dirty="0" err="1"/>
                        <a:t>high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overhead</a:t>
                      </a:r>
                      <a:endParaRPr lang="es-P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18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PE" b="1" dirty="0" err="1"/>
                        <a:t>Usage</a:t>
                      </a:r>
                      <a:endParaRPr lang="es-P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Generic</a:t>
                      </a:r>
                      <a:r>
                        <a:rPr lang="es-PE" dirty="0"/>
                        <a:t>, </a:t>
                      </a:r>
                      <a:r>
                        <a:rPr lang="es-PE" dirty="0" err="1"/>
                        <a:t>worldwide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Research</a:t>
                      </a:r>
                      <a:r>
                        <a:rPr lang="es-PE" dirty="0"/>
                        <a:t> in </a:t>
                      </a:r>
                      <a:r>
                        <a:rPr lang="es-PE" dirty="0" err="1"/>
                        <a:t>academy</a:t>
                      </a:r>
                      <a:r>
                        <a:rPr lang="es-PE" dirty="0"/>
                        <a:t> and </a:t>
                      </a:r>
                      <a:r>
                        <a:rPr lang="es-PE" dirty="0" err="1"/>
                        <a:t>industry</a:t>
                      </a:r>
                      <a:endParaRPr lang="es-P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66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PE" b="1" dirty="0" err="1"/>
                        <a:t>Fame</a:t>
                      </a:r>
                      <a:endParaRPr lang="es-P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Young </a:t>
                      </a:r>
                      <a:r>
                        <a:rPr lang="es-PE" dirty="0" err="1"/>
                        <a:t>but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starts</a:t>
                      </a:r>
                      <a:r>
                        <a:rPr lang="es-PE" dirty="0"/>
                        <a:t> to be </a:t>
                      </a:r>
                      <a:r>
                        <a:rPr lang="es-PE" dirty="0" err="1"/>
                        <a:t>known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Old and </a:t>
                      </a:r>
                      <a:r>
                        <a:rPr lang="es-PE" dirty="0" err="1"/>
                        <a:t>known</a:t>
                      </a:r>
                      <a:endParaRPr lang="es-P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867940"/>
                  </a:ext>
                </a:extLst>
              </a:tr>
            </a:tbl>
          </a:graphicData>
        </a:graphic>
      </p:graphicFrame>
      <p:pic>
        <p:nvPicPr>
          <p:cNvPr id="6" name="Imagen 5" descr="Smiley Emoticon &lt;strong&gt;Happy&lt;/strong&gt;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11960" y="1340768"/>
            <a:ext cx="274320" cy="274320"/>
          </a:xfrm>
          <a:prstGeom prst="rect">
            <a:avLst/>
          </a:prstGeom>
        </p:spPr>
      </p:pic>
      <p:pic>
        <p:nvPicPr>
          <p:cNvPr id="7" name="Imagen 6" descr="Free vector graphic: Smiley, Emoticon, &lt;strong&gt;Happy&lt;/strong&gt;, Face, &lt;strong&gt;Icon&lt;/strong&gt;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34076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5624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Instalación</a:t>
            </a:r>
            <a:r>
              <a:rPr lang="en-US" altLang="en-US" dirty="0"/>
              <a:t> (1/3)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02191" y="836712"/>
            <a:ext cx="80022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Para Linux, Mac OS o Windows.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400" dirty="0"/>
              <a:t>Se puede descargar el instalador </a:t>
            </a:r>
            <a:r>
              <a:rPr lang="es-MX" sz="2400" dirty="0" err="1"/>
              <a:t>JuliaLang</a:t>
            </a:r>
            <a:r>
              <a:rPr lang="es-MX" sz="2400" dirty="0"/>
              <a:t> en: </a:t>
            </a:r>
            <a:r>
              <a:rPr lang="es-MX" sz="2400" dirty="0">
                <a:hlinkClick r:id="rId2"/>
              </a:rPr>
              <a:t>Julia </a:t>
            </a:r>
            <a:r>
              <a:rPr lang="es-MX" sz="2400" dirty="0" err="1">
                <a:hlinkClick r:id="rId2"/>
              </a:rPr>
              <a:t>Downloads</a:t>
            </a:r>
            <a:r>
              <a:rPr lang="es-MX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400" dirty="0" err="1"/>
              <a:t>Atom</a:t>
            </a:r>
            <a:r>
              <a:rPr lang="es-MX" sz="2400" dirty="0"/>
              <a:t> se puede descargar de:  </a:t>
            </a:r>
            <a:r>
              <a:rPr lang="es-MX" sz="2400" dirty="0" err="1">
                <a:hlinkClick r:id="rId3"/>
              </a:rPr>
              <a:t>Atom</a:t>
            </a:r>
            <a:endParaRPr lang="es-MX" sz="2400" dirty="0"/>
          </a:p>
          <a:p>
            <a:pPr marL="457200" indent="-457200">
              <a:buFont typeface="+mj-lt"/>
              <a:buAutoNum type="arabicPeriod"/>
            </a:pPr>
            <a:r>
              <a:rPr lang="es-MX" sz="2400" dirty="0"/>
              <a:t>Descarga e instalar Julia con </a:t>
            </a:r>
            <a:r>
              <a:rPr lang="es-MX" sz="2400" b="1" i="1" dirty="0"/>
              <a:t>default </a:t>
            </a:r>
            <a:r>
              <a:rPr lang="es-MX" sz="2400" b="1" i="1" dirty="0" err="1"/>
              <a:t>settings</a:t>
            </a:r>
            <a:r>
              <a:rPr lang="es-MX" sz="2400" b="1" i="1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s-MX" sz="2400" b="1" i="1" dirty="0"/>
          </a:p>
          <a:p>
            <a:pPr marL="457200" indent="-457200">
              <a:buFont typeface="+mj-lt"/>
              <a:buAutoNum type="arabicPeriod"/>
            </a:pPr>
            <a:endParaRPr lang="es-MX" sz="2400" b="1" i="1" dirty="0"/>
          </a:p>
          <a:p>
            <a:pPr marL="457200" indent="-457200">
              <a:buFont typeface="+mj-lt"/>
              <a:buAutoNum type="arabicPeriod"/>
            </a:pPr>
            <a:endParaRPr lang="es-MX" sz="2400" b="1" i="1" dirty="0"/>
          </a:p>
          <a:p>
            <a:pPr marL="457200" indent="-457200">
              <a:buFont typeface="+mj-lt"/>
              <a:buAutoNum type="arabicPeriod"/>
            </a:pPr>
            <a:endParaRPr lang="es-MX" sz="2400" b="1" i="1" dirty="0"/>
          </a:p>
          <a:p>
            <a:pPr marL="457200" indent="-457200">
              <a:buFont typeface="+mj-lt"/>
              <a:buAutoNum type="arabicPeriod"/>
            </a:pPr>
            <a:endParaRPr lang="es-MX" sz="2400" b="1" i="1" dirty="0"/>
          </a:p>
          <a:p>
            <a:pPr marL="457200" indent="-457200">
              <a:buFont typeface="+mj-lt"/>
              <a:buAutoNum type="arabicPeriod"/>
            </a:pPr>
            <a:r>
              <a:rPr lang="es-MX" sz="2400" dirty="0"/>
              <a:t>Abrir Julia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669" y="2346076"/>
            <a:ext cx="3207300" cy="172819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669" y="4681104"/>
            <a:ext cx="3381058" cy="141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6343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Instalación</a:t>
            </a:r>
            <a:r>
              <a:rPr lang="en-US" altLang="en-US" dirty="0"/>
              <a:t> (2/3)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02191" y="836712"/>
            <a:ext cx="80022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dirty="0"/>
              <a:t>En Julia: </a:t>
            </a:r>
            <a:r>
              <a:rPr lang="es-MX" sz="2400" dirty="0" err="1"/>
              <a:t>Crtl</a:t>
            </a:r>
            <a:r>
              <a:rPr lang="es-MX" sz="2400" dirty="0"/>
              <a:t> + tecla “}” para establecer el </a:t>
            </a:r>
            <a:r>
              <a:rPr lang="es-MX" sz="2400" b="1" dirty="0"/>
              <a:t>(v1.1) </a:t>
            </a:r>
            <a:r>
              <a:rPr lang="es-MX" sz="2400" b="1" dirty="0" err="1"/>
              <a:t>pkg</a:t>
            </a:r>
            <a:r>
              <a:rPr lang="es-MX" sz="2400" b="1" dirty="0"/>
              <a:t>&gt; 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/>
              <a:t>En: </a:t>
            </a:r>
            <a:r>
              <a:rPr lang="es-MX" sz="2400" b="1" dirty="0"/>
              <a:t>(v1.1) </a:t>
            </a:r>
            <a:r>
              <a:rPr lang="es-MX" sz="2400" b="1" dirty="0" err="1"/>
              <a:t>pkg</a:t>
            </a:r>
            <a:r>
              <a:rPr lang="es-MX" sz="2400" b="1" dirty="0"/>
              <a:t>&gt; </a:t>
            </a:r>
            <a:r>
              <a:rPr lang="es-MX" sz="2400" b="1" dirty="0" err="1"/>
              <a:t>add</a:t>
            </a:r>
            <a:r>
              <a:rPr lang="es-MX" sz="2400" b="1" dirty="0"/>
              <a:t> </a:t>
            </a:r>
            <a:r>
              <a:rPr lang="es-MX" sz="2400" b="1" dirty="0" err="1"/>
              <a:t>JuMP</a:t>
            </a:r>
            <a:endParaRPr lang="es-MX" sz="2400" b="1" dirty="0"/>
          </a:p>
          <a:p>
            <a:pPr marL="457200" indent="-457200">
              <a:buFont typeface="+mj-lt"/>
              <a:buAutoNum type="arabicPeriod"/>
            </a:pPr>
            <a:r>
              <a:rPr lang="es-MX" sz="2400" dirty="0"/>
              <a:t>En: </a:t>
            </a:r>
            <a:r>
              <a:rPr lang="es-MX" sz="2400" b="1" dirty="0"/>
              <a:t>(v1.1) </a:t>
            </a:r>
            <a:r>
              <a:rPr lang="es-MX" sz="2400" b="1" dirty="0" err="1"/>
              <a:t>pkg</a:t>
            </a:r>
            <a:r>
              <a:rPr lang="es-MX" sz="2400" b="1" dirty="0"/>
              <a:t>&gt; </a:t>
            </a:r>
            <a:r>
              <a:rPr lang="es-MX" sz="2400" b="1" dirty="0" err="1"/>
              <a:t>add</a:t>
            </a:r>
            <a:r>
              <a:rPr lang="es-MX" sz="2400" b="1" dirty="0"/>
              <a:t> GLPK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/>
              <a:t>En: </a:t>
            </a:r>
            <a:r>
              <a:rPr lang="es-MX" sz="2400" b="1" dirty="0"/>
              <a:t>(v1.1) </a:t>
            </a:r>
            <a:r>
              <a:rPr lang="es-MX" sz="2400" b="1" dirty="0" err="1"/>
              <a:t>pkg</a:t>
            </a:r>
            <a:r>
              <a:rPr lang="es-MX" sz="2400" b="1" dirty="0"/>
              <a:t>&gt; </a:t>
            </a:r>
            <a:r>
              <a:rPr lang="es-MX" sz="2400" b="1" dirty="0" err="1"/>
              <a:t>build</a:t>
            </a:r>
            <a:r>
              <a:rPr lang="es-MX" sz="2400" b="1" dirty="0"/>
              <a:t> GLPK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/>
              <a:t>Apretar tecla </a:t>
            </a:r>
            <a:r>
              <a:rPr lang="es-MX" sz="2400" b="1" i="1" dirty="0"/>
              <a:t>“</a:t>
            </a:r>
            <a:r>
              <a:rPr lang="es-MX" sz="2400" b="1" i="1" dirty="0" err="1"/>
              <a:t>backspace</a:t>
            </a:r>
            <a:r>
              <a:rPr lang="es-MX" sz="2400" b="1" i="1" dirty="0"/>
              <a:t>” </a:t>
            </a:r>
            <a:r>
              <a:rPr lang="es-MX" sz="2400" dirty="0"/>
              <a:t>: </a:t>
            </a:r>
            <a:r>
              <a:rPr lang="es-MX" sz="2400" b="1" dirty="0"/>
              <a:t>julia&gt;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/>
              <a:t>En: </a:t>
            </a:r>
            <a:r>
              <a:rPr lang="es-MX" sz="2400" b="1" dirty="0"/>
              <a:t>julia&gt; </a:t>
            </a:r>
            <a:r>
              <a:rPr lang="es-MX" sz="2400" b="1" dirty="0" err="1"/>
              <a:t>using</a:t>
            </a:r>
            <a:r>
              <a:rPr lang="es-MX" sz="2400" b="1" dirty="0"/>
              <a:t> </a:t>
            </a:r>
            <a:r>
              <a:rPr lang="es-MX" sz="2400" b="1" dirty="0" err="1"/>
              <a:t>JuMP</a:t>
            </a:r>
            <a:endParaRPr lang="es-MX" sz="2400" b="1" dirty="0"/>
          </a:p>
          <a:p>
            <a:pPr marL="457200" indent="-457200">
              <a:buFont typeface="+mj-lt"/>
              <a:buAutoNum type="arabicPeriod"/>
            </a:pPr>
            <a:r>
              <a:rPr lang="es-MX" sz="2400" dirty="0"/>
              <a:t>En: </a:t>
            </a:r>
            <a:r>
              <a:rPr lang="es-MX" sz="2400" b="1" dirty="0"/>
              <a:t>julia&gt; </a:t>
            </a:r>
            <a:r>
              <a:rPr lang="es-MX" sz="2400" b="1" dirty="0" err="1"/>
              <a:t>using</a:t>
            </a:r>
            <a:r>
              <a:rPr lang="es-MX" sz="2400" b="1" dirty="0"/>
              <a:t> GLPK</a:t>
            </a:r>
            <a:endParaRPr lang="es-MX" sz="2400" dirty="0"/>
          </a:p>
          <a:p>
            <a:pPr marL="457200" indent="-457200">
              <a:buFont typeface="+mj-lt"/>
              <a:buAutoNum type="arabicPeriod"/>
            </a:pPr>
            <a:r>
              <a:rPr lang="es-MX" sz="2400" dirty="0"/>
              <a:t>En: </a:t>
            </a:r>
            <a:r>
              <a:rPr lang="es-MX" sz="2400" b="1" dirty="0"/>
              <a:t>julia&gt; </a:t>
            </a:r>
            <a:r>
              <a:rPr lang="es-MX" sz="2400" b="1" dirty="0" err="1"/>
              <a:t>using</a:t>
            </a:r>
            <a:r>
              <a:rPr lang="es-MX" sz="2400" b="1" dirty="0"/>
              <a:t> GLPK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/>
              <a:t>En: </a:t>
            </a:r>
            <a:r>
              <a:rPr lang="es-MX" sz="2400" b="1" dirty="0"/>
              <a:t>(v1.1) </a:t>
            </a:r>
            <a:r>
              <a:rPr lang="es-MX" sz="2400" b="1" dirty="0" err="1"/>
              <a:t>pkg</a:t>
            </a:r>
            <a:r>
              <a:rPr lang="es-MX" sz="2400" b="1" dirty="0"/>
              <a:t>&gt; </a:t>
            </a:r>
            <a:r>
              <a:rPr lang="es-MX" sz="2400" b="1" dirty="0" err="1"/>
              <a:t>add</a:t>
            </a:r>
            <a:r>
              <a:rPr lang="es-MX" sz="2400" b="1" dirty="0"/>
              <a:t> </a:t>
            </a:r>
            <a:r>
              <a:rPr lang="es-MX" sz="2400" b="1" dirty="0" err="1"/>
              <a:t>Ipopt</a:t>
            </a:r>
            <a:endParaRPr lang="es-MX" sz="2400" b="1" dirty="0"/>
          </a:p>
          <a:p>
            <a:pPr marL="457200" indent="-457200">
              <a:buFont typeface="+mj-lt"/>
              <a:buAutoNum type="arabicPeriod"/>
            </a:pPr>
            <a:r>
              <a:rPr lang="es-MX" sz="2400" dirty="0"/>
              <a:t>En: </a:t>
            </a:r>
            <a:r>
              <a:rPr lang="es-MX" sz="2400" b="1" dirty="0"/>
              <a:t>(v1.1) </a:t>
            </a:r>
            <a:r>
              <a:rPr lang="es-MX" sz="2400" b="1" dirty="0" err="1"/>
              <a:t>pkg</a:t>
            </a:r>
            <a:r>
              <a:rPr lang="es-MX" sz="2400" b="1" dirty="0"/>
              <a:t>&gt; </a:t>
            </a:r>
            <a:r>
              <a:rPr lang="es-MX" sz="2400" b="1" dirty="0" err="1"/>
              <a:t>build</a:t>
            </a:r>
            <a:r>
              <a:rPr lang="es-MX" sz="2400" b="1" dirty="0"/>
              <a:t> </a:t>
            </a:r>
            <a:r>
              <a:rPr lang="es-MX" sz="2400" b="1" dirty="0" err="1"/>
              <a:t>Ipopt</a:t>
            </a:r>
            <a:endParaRPr lang="es-MX" sz="2400" b="1" dirty="0"/>
          </a:p>
          <a:p>
            <a:pPr marL="457200" indent="-457200">
              <a:buFont typeface="+mj-lt"/>
              <a:buAutoNum type="arabicPeriod"/>
            </a:pPr>
            <a:r>
              <a:rPr lang="es-MX" sz="2400" dirty="0"/>
              <a:t>En: </a:t>
            </a:r>
            <a:r>
              <a:rPr lang="es-MX" sz="2400" b="1" dirty="0"/>
              <a:t>julia&gt; </a:t>
            </a:r>
            <a:r>
              <a:rPr lang="es-MX" sz="2400" b="1" dirty="0" err="1"/>
              <a:t>using</a:t>
            </a:r>
            <a:r>
              <a:rPr lang="es-MX" sz="2400" b="1" dirty="0"/>
              <a:t> </a:t>
            </a:r>
            <a:r>
              <a:rPr lang="es-MX" sz="2400" b="1" dirty="0" err="1"/>
              <a:t>Ipopt</a:t>
            </a:r>
            <a:endParaRPr lang="es-MX" sz="2400" b="1" dirty="0"/>
          </a:p>
          <a:p>
            <a:pPr marL="457200" indent="-457200">
              <a:buFont typeface="+mj-lt"/>
              <a:buAutoNum type="arabicPeriod"/>
            </a:pPr>
            <a:r>
              <a:rPr lang="es-MX" sz="2400" dirty="0"/>
              <a:t>En: </a:t>
            </a:r>
            <a:r>
              <a:rPr lang="es-MX" sz="2400" b="1" dirty="0"/>
              <a:t>(v1.1) </a:t>
            </a:r>
            <a:r>
              <a:rPr lang="es-MX" sz="2400" b="1" dirty="0" err="1"/>
              <a:t>pkg</a:t>
            </a:r>
            <a:r>
              <a:rPr lang="es-MX" sz="2400" b="1" dirty="0"/>
              <a:t>&gt; status</a:t>
            </a:r>
          </a:p>
          <a:p>
            <a:pPr marL="457200" indent="-457200">
              <a:buFont typeface="+mj-lt"/>
              <a:buAutoNum type="arabicPeriod"/>
            </a:pP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359144843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Instalación</a:t>
            </a:r>
            <a:r>
              <a:rPr lang="en-US" altLang="en-US" dirty="0"/>
              <a:t> (3/3)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02191" y="836712"/>
            <a:ext cx="80022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dirty="0"/>
              <a:t>Descarga e instalar Julia con </a:t>
            </a:r>
            <a:r>
              <a:rPr lang="es-MX" sz="2400" b="1" i="1" dirty="0"/>
              <a:t>default </a:t>
            </a:r>
            <a:r>
              <a:rPr lang="es-MX" sz="2400" b="1" i="1" dirty="0" err="1"/>
              <a:t>settings</a:t>
            </a:r>
            <a:r>
              <a:rPr lang="es-MX" sz="2400" b="1" i="1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 Atom, </a:t>
            </a:r>
            <a:r>
              <a:rPr lang="en-US" sz="2400" dirty="0" err="1"/>
              <a:t>ir</a:t>
            </a:r>
            <a:r>
              <a:rPr lang="en-US" sz="2400" dirty="0"/>
              <a:t> a </a:t>
            </a:r>
            <a:r>
              <a:rPr lang="en-US" sz="2400" b="1" i="1" dirty="0"/>
              <a:t>Settings</a:t>
            </a:r>
            <a:r>
              <a:rPr lang="en-US" sz="2400" dirty="0"/>
              <a:t> (Ctrl+,, or </a:t>
            </a:r>
            <a:r>
              <a:rPr lang="en-US" sz="2400" dirty="0" err="1"/>
              <a:t>Cmd</a:t>
            </a:r>
            <a:r>
              <a:rPr lang="en-US" sz="2400" dirty="0"/>
              <a:t>+, on </a:t>
            </a:r>
            <a:r>
              <a:rPr lang="en-US" sz="2400" dirty="0" err="1"/>
              <a:t>macOS</a:t>
            </a:r>
            <a:r>
              <a:rPr lang="en-US" sz="2400" dirty="0"/>
              <a:t>) e </a:t>
            </a:r>
            <a:r>
              <a:rPr lang="en-US" sz="2400" dirty="0" err="1"/>
              <a:t>ir</a:t>
            </a:r>
            <a:r>
              <a:rPr lang="en-US" sz="2400" dirty="0"/>
              <a:t> al "Install" panel.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Escribir</a:t>
            </a:r>
            <a:r>
              <a:rPr lang="en-US" sz="2400" dirty="0"/>
              <a:t> </a:t>
            </a:r>
            <a:r>
              <a:rPr lang="en-US" sz="2400" b="1" dirty="0"/>
              <a:t>uber-</a:t>
            </a:r>
            <a:r>
              <a:rPr lang="en-US" sz="2400" b="1" dirty="0" err="1"/>
              <a:t>juno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la </a:t>
            </a:r>
            <a:r>
              <a:rPr lang="en-US" sz="2400" dirty="0" err="1"/>
              <a:t>sección</a:t>
            </a:r>
            <a:r>
              <a:rPr lang="en-US" sz="2400" dirty="0"/>
              <a:t> de </a:t>
            </a:r>
            <a:r>
              <a:rPr lang="en-US" sz="2400" dirty="0" err="1"/>
              <a:t>busqueda</a:t>
            </a:r>
            <a:r>
              <a:rPr lang="en-US" sz="2400" dirty="0"/>
              <a:t> y </a:t>
            </a:r>
            <a:r>
              <a:rPr lang="en-US" sz="2400" dirty="0" err="1"/>
              <a:t>apretar</a:t>
            </a:r>
            <a:r>
              <a:rPr lang="en-US" sz="2400" dirty="0"/>
              <a:t> </a:t>
            </a:r>
            <a:r>
              <a:rPr lang="en-US" sz="2400" dirty="0" err="1"/>
              <a:t>tecla</a:t>
            </a:r>
            <a:r>
              <a:rPr lang="en-US" sz="2400" dirty="0"/>
              <a:t> </a:t>
            </a:r>
            <a:r>
              <a:rPr lang="en-US" sz="2400" b="1" dirty="0"/>
              <a:t>Enter</a:t>
            </a:r>
            <a:r>
              <a:rPr lang="en-US" sz="2400" dirty="0"/>
              <a:t>. Dar </a:t>
            </a:r>
            <a:r>
              <a:rPr lang="en-US" sz="2400" b="1" i="1" dirty="0"/>
              <a:t>click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el </a:t>
            </a:r>
            <a:r>
              <a:rPr lang="en-US" sz="2400" dirty="0" err="1"/>
              <a:t>boton</a:t>
            </a:r>
            <a:r>
              <a:rPr lang="en-US" sz="2400" dirty="0"/>
              <a:t> </a:t>
            </a:r>
            <a:r>
              <a:rPr lang="en-US" sz="2400" b="1" i="1" dirty="0"/>
              <a:t>install</a:t>
            </a:r>
            <a:r>
              <a:rPr lang="en-US" sz="2400" dirty="0"/>
              <a:t> de la </a:t>
            </a:r>
            <a:r>
              <a:rPr lang="en-US" sz="2400" dirty="0" err="1"/>
              <a:t>librería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Atom</a:t>
            </a:r>
            <a:r>
              <a:rPr lang="en-US" sz="2400" dirty="0"/>
              <a:t> </a:t>
            </a:r>
            <a:r>
              <a:rPr lang="en-US" sz="2400" dirty="0" err="1"/>
              <a:t>instalará</a:t>
            </a:r>
            <a:r>
              <a:rPr lang="en-US" sz="2400" dirty="0"/>
              <a:t> y </a:t>
            </a:r>
            <a:r>
              <a:rPr lang="en-US" sz="2400" dirty="0" err="1"/>
              <a:t>configurará</a:t>
            </a:r>
            <a:r>
              <a:rPr lang="en-US" sz="2400" dirty="0"/>
              <a:t> </a:t>
            </a:r>
            <a:r>
              <a:rPr lang="en-US" sz="2400" b="1" dirty="0"/>
              <a:t>Juno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ti</a:t>
            </a:r>
            <a:r>
              <a:rPr lang="en-US" sz="2400" dirty="0"/>
              <a:t>.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414691685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MX" altLang="en-US" dirty="0"/>
              <a:t>Descripción general de los famosos “</a:t>
            </a:r>
            <a:r>
              <a:rPr lang="es-MX" altLang="en-US" dirty="0" err="1"/>
              <a:t>Packages</a:t>
            </a:r>
            <a:r>
              <a:rPr lang="es-MX" altLang="en-US" dirty="0"/>
              <a:t>” de Julia</a:t>
            </a:r>
            <a:endParaRPr lang="en-US" alt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602191" y="836712"/>
            <a:ext cx="80022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i="1" dirty="0" err="1"/>
              <a:t>Plotting</a:t>
            </a:r>
            <a:r>
              <a:rPr lang="es-MX" sz="2400" b="1" i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400" dirty="0" err="1">
                <a:solidFill>
                  <a:srgbClr val="0000FF"/>
                </a:solidFill>
              </a:rPr>
              <a:t>Winston.jl</a:t>
            </a:r>
            <a:r>
              <a:rPr lang="es-MX" sz="2400" dirty="0"/>
              <a:t> para </a:t>
            </a:r>
            <a:r>
              <a:rPr lang="es-MX" sz="2400" dirty="0" err="1"/>
              <a:t>plotear</a:t>
            </a:r>
            <a:r>
              <a:rPr lang="es-MX" sz="2400" dirty="0"/>
              <a:t> </a:t>
            </a:r>
            <a:r>
              <a:rPr lang="es-MX" sz="2400" dirty="0" err="1"/>
              <a:t>comoMATLAB</a:t>
            </a:r>
            <a:endParaRPr lang="es-MX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400" dirty="0" err="1">
                <a:solidFill>
                  <a:srgbClr val="0000FF"/>
                </a:solidFill>
              </a:rPr>
              <a:t>PyPlot.jl</a:t>
            </a:r>
            <a:r>
              <a:rPr lang="es-MX" sz="2400" dirty="0"/>
              <a:t> , interfaz al </a:t>
            </a:r>
            <a:r>
              <a:rPr lang="es-MX" sz="2400" dirty="0" err="1"/>
              <a:t>Matplotlib</a:t>
            </a:r>
            <a:r>
              <a:rPr lang="es-MX" sz="2400" dirty="0"/>
              <a:t> (Python)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err="1">
                <a:solidFill>
                  <a:srgbClr val="0000FF"/>
                </a:solidFill>
              </a:rPr>
              <a:t>JuliaDiffEq.jl</a:t>
            </a:r>
            <a:r>
              <a:rPr lang="es-MX" sz="2400" dirty="0"/>
              <a:t> , para </a:t>
            </a:r>
            <a:r>
              <a:rPr lang="es-MX" sz="2400" dirty="0" err="1"/>
              <a:t>ecuacioanes</a:t>
            </a:r>
            <a:r>
              <a:rPr lang="es-MX" sz="2400" dirty="0"/>
              <a:t> diferenciales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err="1">
                <a:solidFill>
                  <a:srgbClr val="0000FF"/>
                </a:solidFill>
              </a:rPr>
              <a:t>JuliaStats.jl</a:t>
            </a:r>
            <a:r>
              <a:rPr lang="es-MX" sz="2400" dirty="0"/>
              <a:t> , para </a:t>
            </a:r>
            <a:r>
              <a:rPr lang="es-MX" sz="2400" dirty="0" err="1"/>
              <a:t>estadistica</a:t>
            </a: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err="1">
                <a:solidFill>
                  <a:srgbClr val="0000FF"/>
                </a:solidFill>
              </a:rPr>
              <a:t>JuliaDSP</a:t>
            </a:r>
            <a:r>
              <a:rPr lang="es-MX" sz="2400" dirty="0"/>
              <a:t> , para procesamiento de señales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err="1">
                <a:solidFill>
                  <a:srgbClr val="0000FF"/>
                </a:solidFill>
              </a:rPr>
              <a:t>BackpropNeuralNet</a:t>
            </a:r>
            <a:r>
              <a:rPr lang="es-MX" sz="2400" dirty="0"/>
              <a:t>, para redes neuronales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err="1">
                <a:solidFill>
                  <a:srgbClr val="0000FF"/>
                </a:solidFill>
              </a:rPr>
              <a:t>JuliaOpt</a:t>
            </a:r>
            <a:r>
              <a:rPr lang="es-MX" sz="2400" dirty="0">
                <a:solidFill>
                  <a:srgbClr val="0000FF"/>
                </a:solidFill>
              </a:rPr>
              <a:t>/</a:t>
            </a:r>
            <a:r>
              <a:rPr lang="es-MX" sz="2400" dirty="0" err="1">
                <a:solidFill>
                  <a:srgbClr val="0000FF"/>
                </a:solidFill>
              </a:rPr>
              <a:t>JuMP</a:t>
            </a:r>
            <a:r>
              <a:rPr lang="es-MX" sz="2400" dirty="0"/>
              <a:t> para optimización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Más “</a:t>
            </a:r>
            <a:r>
              <a:rPr lang="es-MX" sz="2400" dirty="0" err="1"/>
              <a:t>Packages</a:t>
            </a:r>
            <a:r>
              <a:rPr lang="es-MX" sz="2400" dirty="0"/>
              <a:t>” en: </a:t>
            </a:r>
            <a:r>
              <a:rPr lang="es-MX" sz="2400" dirty="0">
                <a:hlinkClick r:id="rId2"/>
              </a:rPr>
              <a:t>Julia </a:t>
            </a:r>
            <a:r>
              <a:rPr lang="es-MX" sz="2400" dirty="0" err="1">
                <a:hlinkClick r:id="rId2"/>
              </a:rPr>
              <a:t>Package</a:t>
            </a:r>
            <a:r>
              <a:rPr lang="es-MX" sz="2400" dirty="0">
                <a:hlinkClick r:id="rId2"/>
              </a:rPr>
              <a:t> </a:t>
            </a:r>
            <a:r>
              <a:rPr lang="es-MX" sz="2400" dirty="0" err="1">
                <a:hlinkClick r:id="rId2"/>
              </a:rPr>
              <a:t>Listing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687139039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Julia vs. MATLAB: Syntax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737084"/>
              </p:ext>
            </p:extLst>
          </p:nvPr>
        </p:nvGraphicFramePr>
        <p:xfrm>
          <a:off x="899592" y="1268760"/>
          <a:ext cx="736942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6412">
                  <a:extLst>
                    <a:ext uri="{9D8B030D-6E8A-4147-A177-3AD203B41FA5}">
                      <a16:colId xmlns:a16="http://schemas.microsoft.com/office/drawing/2014/main" val="2817621730"/>
                    </a:ext>
                  </a:extLst>
                </a:gridCol>
                <a:gridCol w="2906504">
                  <a:extLst>
                    <a:ext uri="{9D8B030D-6E8A-4147-A177-3AD203B41FA5}">
                      <a16:colId xmlns:a16="http://schemas.microsoft.com/office/drawing/2014/main" val="2762865375"/>
                    </a:ext>
                  </a:extLst>
                </a:gridCol>
                <a:gridCol w="2906504">
                  <a:extLst>
                    <a:ext uri="{9D8B030D-6E8A-4147-A177-3AD203B41FA5}">
                      <a16:colId xmlns:a16="http://schemas.microsoft.com/office/drawing/2014/main" val="414212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/>
                        <a:t>Julia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/>
                        <a:t>MATLAB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07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PE" b="1" dirty="0"/>
                        <a:t>File ext.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.</a:t>
                      </a:r>
                      <a:r>
                        <a:rPr lang="es-PE" dirty="0" err="1"/>
                        <a:t>jl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.m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624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PE" b="1" dirty="0" err="1"/>
                        <a:t>Comment</a:t>
                      </a:r>
                      <a:endParaRPr lang="es-P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#</a:t>
                      </a:r>
                      <a:r>
                        <a:rPr lang="es-PE" baseline="0" dirty="0"/>
                        <a:t> </a:t>
                      </a:r>
                      <a:r>
                        <a:rPr lang="es-PE" baseline="0" dirty="0" err="1"/>
                        <a:t>blabla</a:t>
                      </a:r>
                      <a:r>
                        <a:rPr lang="es-PE" baseline="0" dirty="0"/>
                        <a:t>…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% </a:t>
                      </a:r>
                      <a:r>
                        <a:rPr lang="es-PE" dirty="0" err="1"/>
                        <a:t>blabla</a:t>
                      </a:r>
                      <a:r>
                        <a:rPr lang="es-PE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1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PE" b="1" dirty="0" err="1"/>
                        <a:t>Indexing</a:t>
                      </a:r>
                      <a:endParaRPr lang="es-P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a[1] to a[</a:t>
                      </a:r>
                      <a:r>
                        <a:rPr lang="es-PE" dirty="0" err="1"/>
                        <a:t>end</a:t>
                      </a:r>
                      <a:r>
                        <a:rPr lang="es-PE" dirty="0"/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a(1) to a(</a:t>
                      </a:r>
                      <a:r>
                        <a:rPr lang="es-PE" dirty="0" err="1"/>
                        <a:t>end</a:t>
                      </a:r>
                      <a:r>
                        <a:rPr lang="es-PE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95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PE" b="1" dirty="0" err="1"/>
                        <a:t>Slicing</a:t>
                      </a:r>
                      <a:endParaRPr lang="es-P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i="0" dirty="0"/>
                        <a:t>a[1:100]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a(1:100)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78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PE" b="1" dirty="0" err="1"/>
                        <a:t>Operations</a:t>
                      </a:r>
                      <a:endParaRPr lang="es-P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Linear Algebra </a:t>
                      </a:r>
                      <a:r>
                        <a:rPr lang="es-PE" b="1" i="1" dirty="0" err="1"/>
                        <a:t>special</a:t>
                      </a:r>
                      <a:r>
                        <a:rPr lang="es-PE" b="1" i="1" dirty="0"/>
                        <a:t> </a:t>
                      </a:r>
                      <a:r>
                        <a:rPr lang="es-PE" b="1" i="1" dirty="0" err="1"/>
                        <a:t>library</a:t>
                      </a:r>
                      <a:endParaRPr lang="es-PE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Linear Algebra</a:t>
                      </a:r>
                      <a:r>
                        <a:rPr lang="es-PE" baseline="0" dirty="0"/>
                        <a:t> </a:t>
                      </a:r>
                      <a:r>
                        <a:rPr lang="es-PE" b="1" i="1" baseline="0" dirty="0" err="1"/>
                        <a:t>by</a:t>
                      </a:r>
                      <a:r>
                        <a:rPr lang="es-PE" b="1" i="1" baseline="0" dirty="0"/>
                        <a:t> default</a:t>
                      </a:r>
                      <a:endParaRPr lang="es-PE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18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PE" b="1" dirty="0"/>
                        <a:t>Block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Use </a:t>
                      </a:r>
                      <a:r>
                        <a:rPr lang="es-PE" b="1" i="0" dirty="0" err="1"/>
                        <a:t>end</a:t>
                      </a:r>
                      <a:r>
                        <a:rPr lang="es-PE" baseline="0" dirty="0"/>
                        <a:t> to </a:t>
                      </a:r>
                      <a:r>
                        <a:rPr lang="es-PE" baseline="0" dirty="0" err="1"/>
                        <a:t>close</a:t>
                      </a:r>
                      <a:r>
                        <a:rPr lang="es-PE" baseline="0" dirty="0"/>
                        <a:t> </a:t>
                      </a:r>
                      <a:r>
                        <a:rPr lang="es-PE" baseline="0" dirty="0" err="1"/>
                        <a:t>all</a:t>
                      </a:r>
                      <a:r>
                        <a:rPr lang="es-PE" baseline="0" dirty="0"/>
                        <a:t> blocks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Use </a:t>
                      </a:r>
                      <a:r>
                        <a:rPr lang="es-PE" b="1" dirty="0" err="1"/>
                        <a:t>endif</a:t>
                      </a:r>
                      <a:r>
                        <a:rPr lang="es-PE" dirty="0"/>
                        <a:t>,</a:t>
                      </a:r>
                      <a:r>
                        <a:rPr lang="es-PE" baseline="0" dirty="0"/>
                        <a:t> </a:t>
                      </a:r>
                      <a:r>
                        <a:rPr lang="es-PE" b="1" baseline="0" dirty="0" err="1"/>
                        <a:t>endfor</a:t>
                      </a:r>
                      <a:r>
                        <a:rPr lang="es-PE" baseline="0" dirty="0"/>
                        <a:t> </a:t>
                      </a:r>
                      <a:r>
                        <a:rPr lang="es-PE" baseline="0" dirty="0" err="1"/>
                        <a:t>etc</a:t>
                      </a:r>
                      <a:endParaRPr lang="es-P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66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PE" b="1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 &amp;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 &amp;&amp;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86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PE" b="1" dirty="0" err="1"/>
                        <a:t>Or</a:t>
                      </a:r>
                      <a:endParaRPr lang="es-P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 |</a:t>
                      </a:r>
                      <a:r>
                        <a:rPr lang="es-PE" baseline="0" dirty="0"/>
                        <a:t> b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 ||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07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PE" b="1" dirty="0" err="1"/>
                        <a:t>Array</a:t>
                      </a:r>
                      <a:endParaRPr lang="es-P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[1 2; 3 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[1 2; 3 4]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259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722988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18807</TotalTime>
  <Words>1073</Words>
  <Application>Microsoft Office PowerPoint</Application>
  <PresentationFormat>Presentación en pantalla (4:3)</PresentationFormat>
  <Paragraphs>236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7" baseType="lpstr">
      <vt:lpstr>Adobe Hebrew</vt:lpstr>
      <vt:lpstr>Arial</vt:lpstr>
      <vt:lpstr>Bookman Old Style</vt:lpstr>
      <vt:lpstr>Calibri</vt:lpstr>
      <vt:lpstr>Cambria Math</vt:lpstr>
      <vt:lpstr>Franklin Gothic Book</vt:lpstr>
      <vt:lpstr>Old English Text MT</vt:lpstr>
      <vt:lpstr>Perpetua</vt:lpstr>
      <vt:lpstr>Wingdings 2</vt:lpstr>
      <vt:lpstr>Equidad</vt:lpstr>
      <vt:lpstr>Julia Language for Mathematical Programming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Erik AQ</cp:lastModifiedBy>
  <cp:revision>974</cp:revision>
  <dcterms:created xsi:type="dcterms:W3CDTF">2012-02-15T19:20:03Z</dcterms:created>
  <dcterms:modified xsi:type="dcterms:W3CDTF">2019-03-14T18:06:05Z</dcterms:modified>
</cp:coreProperties>
</file>