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5"/>
  </p:notesMasterIdLst>
  <p:handoutMasterIdLst>
    <p:handoutMasterId r:id="rId26"/>
  </p:handoutMasterIdLst>
  <p:sldIdLst>
    <p:sldId id="256" r:id="rId2"/>
    <p:sldId id="393" r:id="rId3"/>
    <p:sldId id="394" r:id="rId4"/>
    <p:sldId id="397" r:id="rId5"/>
    <p:sldId id="396" r:id="rId6"/>
    <p:sldId id="399" r:id="rId7"/>
    <p:sldId id="395" r:id="rId8"/>
    <p:sldId id="398" r:id="rId9"/>
    <p:sldId id="400" r:id="rId10"/>
    <p:sldId id="401" r:id="rId11"/>
    <p:sldId id="402" r:id="rId12"/>
    <p:sldId id="403" r:id="rId13"/>
    <p:sldId id="405" r:id="rId14"/>
    <p:sldId id="406" r:id="rId15"/>
    <p:sldId id="410" r:id="rId16"/>
    <p:sldId id="407" r:id="rId17"/>
    <p:sldId id="408" r:id="rId18"/>
    <p:sldId id="409" r:id="rId19"/>
    <p:sldId id="411" r:id="rId20"/>
    <p:sldId id="412" r:id="rId21"/>
    <p:sldId id="413" r:id="rId22"/>
    <p:sldId id="414" r:id="rId23"/>
    <p:sldId id="415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AD9E8953-8F23-4120-BF77-142A552BAF20}">
          <p14:sldIdLst>
            <p14:sldId id="256"/>
            <p14:sldId id="393"/>
            <p14:sldId id="394"/>
            <p14:sldId id="397"/>
            <p14:sldId id="396"/>
            <p14:sldId id="399"/>
            <p14:sldId id="395"/>
            <p14:sldId id="398"/>
            <p14:sldId id="400"/>
            <p14:sldId id="401"/>
            <p14:sldId id="402"/>
            <p14:sldId id="403"/>
            <p14:sldId id="405"/>
            <p14:sldId id="406"/>
            <p14:sldId id="410"/>
            <p14:sldId id="407"/>
            <p14:sldId id="408"/>
            <p14:sldId id="409"/>
            <p14:sldId id="411"/>
            <p14:sldId id="412"/>
            <p14:sldId id="413"/>
            <p14:sldId id="414"/>
            <p14:sldId id="4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9644" autoAdjust="0"/>
  </p:normalViewPr>
  <p:slideViewPr>
    <p:cSldViewPr>
      <p:cViewPr varScale="1">
        <p:scale>
          <a:sx n="73" d="100"/>
          <a:sy n="73" d="100"/>
        </p:scale>
        <p:origin x="144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97DA6-5F4F-42D3-8A01-E860A9714D40}" type="datetimeFigureOut">
              <a:rPr lang="es-ES" smtClean="0"/>
              <a:pPr/>
              <a:t>12/03/2019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565BD-2940-4473-877F-C1308FF5E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42367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D6ABD-B407-4DBB-94E4-3909D8A64036}" type="datetimeFigureOut">
              <a:rPr lang="es-ES" smtClean="0"/>
              <a:pPr/>
              <a:t>12/03/2019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6E850-6E96-4E89-86F1-2DE46BB95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01750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4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449130" y="3224893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8953"/>
            <a:ext cx="9021537" cy="1527349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76" y="6138505"/>
            <a:ext cx="523019" cy="554400"/>
          </a:xfrm>
          <a:prstGeom prst="rect">
            <a:avLst/>
          </a:prstGeom>
        </p:spPr>
      </p:pic>
      <p:pic>
        <p:nvPicPr>
          <p:cNvPr id="2050" name="Picture 2" descr="Image result for asm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51" y="6135121"/>
            <a:ext cx="1137811" cy="5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250937"/>
            <a:ext cx="3801871" cy="350671"/>
          </a:xfrm>
          <a:prstGeom prst="rect">
            <a:avLst/>
          </a:prstGeom>
        </p:spPr>
        <p:txBody>
          <a:bodyPr anchor="ctr"/>
          <a:lstStyle>
            <a:lvl1pPr algn="ctr">
              <a:defRPr sz="1400"/>
            </a:lvl1pPr>
          </a:lstStyle>
          <a:p>
            <a:endParaRPr lang="pt-B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2191" y="2983778"/>
            <a:ext cx="77724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4" y="120688"/>
            <a:ext cx="2956558" cy="286714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84494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84494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dirty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/>
              <a:t>Segundo nivel</a:t>
            </a:r>
          </a:p>
          <a:p>
            <a:pPr lvl="2" eaLnBrk="1" latinLnBrk="0" hangingPunct="1"/>
            <a:r>
              <a:rPr kumimoji="0" lang="es-ES" dirty="0"/>
              <a:t>Tercer nivel</a:t>
            </a:r>
          </a:p>
          <a:p>
            <a:pPr lvl="3" eaLnBrk="1" latinLnBrk="0" hangingPunct="1"/>
            <a:r>
              <a:rPr kumimoji="0" lang="es-ES" dirty="0"/>
              <a:t>Cuarto nivel</a:t>
            </a:r>
          </a:p>
          <a:p>
            <a:pPr lvl="4" eaLnBrk="1" latinLnBrk="0" hangingPunct="1"/>
            <a:r>
              <a:rPr kumimoji="0" lang="es-ES" dirty="0"/>
              <a:t>Quinto nivel</a:t>
            </a:r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51520" y="6390697"/>
            <a:ext cx="350671" cy="350671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20" y="149411"/>
            <a:ext cx="523019" cy="554400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684494" y="6165304"/>
            <a:ext cx="777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 userDrawn="1"/>
        </p:nvSpPr>
        <p:spPr>
          <a:xfrm>
            <a:off x="611560" y="6390697"/>
            <a:ext cx="3744416" cy="350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tx1"/>
                </a:solidFill>
              </a:rPr>
              <a:t>DSEE – Departamento de Sistemas de Energia Elétrica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6" b="25004"/>
          <a:stretch/>
        </p:blipFill>
        <p:spPr>
          <a:xfrm>
            <a:off x="74474" y="106886"/>
            <a:ext cx="704761" cy="576064"/>
          </a:xfrm>
          <a:prstGeom prst="ellipse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077" y="6146157"/>
            <a:ext cx="582303" cy="5392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2734" y="1608760"/>
            <a:ext cx="8783762" cy="1313426"/>
          </a:xfrm>
        </p:spPr>
        <p:txBody>
          <a:bodyPr>
            <a:noAutofit/>
          </a:bodyPr>
          <a:lstStyle/>
          <a:p>
            <a:r>
              <a:rPr lang="es-PE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Modelamiento y Optimización</a:t>
            </a:r>
            <a:endParaRPr lang="es-PE" sz="2400" cap="small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AutoShape 8" descr="https://www.facebook.com/ajax/messaging/attachment.php?attach_id=13bb2a5e07fb13ef3167287a3fd03663&amp;mid=mid.1375750658198%3A4e50407b4523db6203&amp;hash=AQDy7FnAJ0yAC0-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804988" y="334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s-P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86" y="3465876"/>
            <a:ext cx="3056210" cy="176332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668344" y="270892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Mar 2019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383691" y="355303"/>
            <a:ext cx="2521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Old English Text MT" panose="03040902040508030806" pitchFamily="66" charset="0"/>
              </a:rPr>
              <a:t>Workshop</a:t>
            </a:r>
          </a:p>
        </p:txBody>
      </p:sp>
      <p:grpSp>
        <p:nvGrpSpPr>
          <p:cNvPr id="19" name="Grupo 18"/>
          <p:cNvGrpSpPr/>
          <p:nvPr/>
        </p:nvGrpSpPr>
        <p:grpSpPr>
          <a:xfrm>
            <a:off x="1075225" y="4726265"/>
            <a:ext cx="1238250" cy="869315"/>
            <a:chOff x="0" y="0"/>
            <a:chExt cx="1848025" cy="1248861"/>
          </a:xfrm>
        </p:grpSpPr>
        <p:pic>
          <p:nvPicPr>
            <p:cNvPr id="21" name="Picture 2" descr="Image result for julia language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48025" cy="1248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Related imag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736"/>
            <a:stretch/>
          </p:blipFill>
          <p:spPr bwMode="auto">
            <a:xfrm>
              <a:off x="1085037" y="0"/>
              <a:ext cx="615001" cy="46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" name="Imagen 22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01" y="3379462"/>
            <a:ext cx="2811083" cy="909601"/>
          </a:xfrm>
          <a:prstGeom prst="rect">
            <a:avLst/>
          </a:prstGeom>
        </p:spPr>
      </p:pic>
      <p:sp>
        <p:nvSpPr>
          <p:cNvPr id="24" name="21 Rectángulo"/>
          <p:cNvSpPr/>
          <p:nvPr/>
        </p:nvSpPr>
        <p:spPr>
          <a:xfrm>
            <a:off x="2465754" y="4221088"/>
            <a:ext cx="4357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b="1" cap="small" dirty="0"/>
              <a:t>Autores:</a:t>
            </a:r>
            <a:endParaRPr lang="es-ES" sz="1600" cap="small" dirty="0"/>
          </a:p>
          <a:p>
            <a:pPr lvl="0" algn="ctr"/>
            <a:r>
              <a:rPr lang="es-ES" sz="1600" cap="small" dirty="0"/>
              <a:t>Erik Alvarez</a:t>
            </a:r>
          </a:p>
          <a:p>
            <a:pPr lvl="0" algn="ctr"/>
            <a:r>
              <a:rPr lang="es-ES" sz="1600" cap="small" dirty="0"/>
              <a:t>Jefferson Chávez</a:t>
            </a:r>
          </a:p>
        </p:txBody>
      </p:sp>
      <p:sp>
        <p:nvSpPr>
          <p:cNvPr id="25" name="12 Rectángulo"/>
          <p:cNvSpPr/>
          <p:nvPr/>
        </p:nvSpPr>
        <p:spPr>
          <a:xfrm>
            <a:off x="2313475" y="5374957"/>
            <a:ext cx="4662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400" b="1" cap="small" dirty="0" err="1"/>
              <a:t>U</a:t>
            </a:r>
            <a:r>
              <a:rPr lang="es-ES" sz="1400" cap="small" dirty="0" err="1"/>
              <a:t>niversidade</a:t>
            </a:r>
            <a:r>
              <a:rPr lang="es-ES" sz="1400" cap="small" dirty="0"/>
              <a:t> </a:t>
            </a:r>
            <a:r>
              <a:rPr lang="es-ES" sz="1400" b="1" cap="small" dirty="0"/>
              <a:t>E</a:t>
            </a:r>
            <a:r>
              <a:rPr lang="es-ES" sz="1400" cap="small" dirty="0"/>
              <a:t>stadual de </a:t>
            </a:r>
            <a:r>
              <a:rPr lang="es-ES" sz="1400" b="1" cap="small" dirty="0" err="1"/>
              <a:t>C</a:t>
            </a:r>
            <a:r>
              <a:rPr lang="es-ES" sz="1400" cap="small" dirty="0" err="1"/>
              <a:t>ampinas</a:t>
            </a:r>
            <a:endParaRPr lang="es-ES" sz="1400" cap="small" dirty="0"/>
          </a:p>
          <a:p>
            <a:pPr algn="ctr"/>
            <a:r>
              <a:rPr lang="pt-BR" sz="1400" b="1" dirty="0"/>
              <a:t>DSEE</a:t>
            </a:r>
            <a:r>
              <a:rPr lang="pt-BR" sz="1400" dirty="0"/>
              <a:t> – </a:t>
            </a:r>
            <a:r>
              <a:rPr lang="pt-BR" sz="1400" b="1" dirty="0"/>
              <a:t>D</a:t>
            </a:r>
            <a:r>
              <a:rPr lang="pt-BR" sz="1400" dirty="0"/>
              <a:t>epartamento de </a:t>
            </a:r>
            <a:r>
              <a:rPr lang="pt-BR" sz="1400" b="1" dirty="0"/>
              <a:t>S</a:t>
            </a:r>
            <a:r>
              <a:rPr lang="pt-BR" sz="1400" dirty="0"/>
              <a:t>istemas de </a:t>
            </a:r>
            <a:r>
              <a:rPr lang="pt-BR" sz="1400" b="1" dirty="0"/>
              <a:t>E</a:t>
            </a:r>
            <a:r>
              <a:rPr lang="pt-BR" sz="1400" dirty="0"/>
              <a:t>nergia </a:t>
            </a:r>
            <a:r>
              <a:rPr lang="pt-BR" sz="1400" b="1" dirty="0"/>
              <a:t>E</a:t>
            </a:r>
            <a:r>
              <a:rPr lang="pt-BR" sz="1400" dirty="0"/>
              <a:t>létrica</a:t>
            </a:r>
            <a:endParaRPr lang="pt-BR" sz="1400" cap="small" dirty="0"/>
          </a:p>
        </p:txBody>
      </p:sp>
    </p:spTree>
    <p:extLst>
      <p:ext uri="{BB962C8B-B14F-4D97-AF65-F5344CB8AC3E}">
        <p14:creationId xmlns:p14="http://schemas.microsoft.com/office/powerpoint/2010/main" val="176981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Componentes de un problema de optimización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Definición: Proceso de abstracción de la realidad hacia formas matemáticas para representar partes de ella.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Entonces: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Representación simplificada de una realidad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Herramienta ayuda para la toma de decisiones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Modelador: desarrollo del modelo.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Experto: conocimiento de la realidad del problema</a:t>
            </a:r>
          </a:p>
        </p:txBody>
      </p:sp>
    </p:spTree>
    <p:extLst>
      <p:ext uri="{BB962C8B-B14F-4D97-AF65-F5344CB8AC3E}">
        <p14:creationId xmlns:p14="http://schemas.microsoft.com/office/powerpoint/2010/main" val="3646703861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Forma general de un problema de optimización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Definición: Proceso de abstracción de la realidad hacia formas matemáticas para representar partes de ella.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Entonces: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Representación simplificada de una realidad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Herramienta ayuda para la toma de decisiones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Modelador: desarrollo del modelo.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Experto: conocimiento de la realidad del problema</a:t>
            </a:r>
          </a:p>
        </p:txBody>
      </p:sp>
    </p:spTree>
    <p:extLst>
      <p:ext uri="{BB962C8B-B14F-4D97-AF65-F5344CB8AC3E}">
        <p14:creationId xmlns:p14="http://schemas.microsoft.com/office/powerpoint/2010/main" val="139083124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Tipos de problemas de optimización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04EA9A2-4697-4D61-8140-FA6B2C4F5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6" y="1945991"/>
            <a:ext cx="8892480" cy="36432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7C250E3-42CC-4F1B-9953-BC98F9EC4CF3}"/>
              </a:ext>
            </a:extLst>
          </p:cNvPr>
          <p:cNvSpPr txBox="1"/>
          <p:nvPr/>
        </p:nvSpPr>
        <p:spPr>
          <a:xfrm>
            <a:off x="1259632" y="1576659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Lineal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D2E9544-59C2-49CD-8553-D43AD621CEE4}"/>
              </a:ext>
            </a:extLst>
          </p:cNvPr>
          <p:cNvSpPr txBox="1"/>
          <p:nvPr/>
        </p:nvSpPr>
        <p:spPr>
          <a:xfrm>
            <a:off x="4139952" y="1576659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Cuadrático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8B05684-2D1A-4D16-9461-349E1328453B}"/>
              </a:ext>
            </a:extLst>
          </p:cNvPr>
          <p:cNvSpPr txBox="1"/>
          <p:nvPr/>
        </p:nvSpPr>
        <p:spPr>
          <a:xfrm>
            <a:off x="7020272" y="157665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No lineal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xmlns="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 función objetivo puede ser: </a:t>
            </a:r>
          </a:p>
        </p:txBody>
      </p:sp>
    </p:spTree>
    <p:extLst>
      <p:ext uri="{BB962C8B-B14F-4D97-AF65-F5344CB8AC3E}">
        <p14:creationId xmlns:p14="http://schemas.microsoft.com/office/powerpoint/2010/main" val="2867154815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Tipos de problemas de optimización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7C250E3-42CC-4F1B-9953-BC98F9EC4CF3}"/>
              </a:ext>
            </a:extLst>
          </p:cNvPr>
          <p:cNvSpPr txBox="1"/>
          <p:nvPr/>
        </p:nvSpPr>
        <p:spPr>
          <a:xfrm>
            <a:off x="2915816" y="119241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Lineales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D2E9544-59C2-49CD-8553-D43AD621CEE4}"/>
              </a:ext>
            </a:extLst>
          </p:cNvPr>
          <p:cNvSpPr txBox="1"/>
          <p:nvPr/>
        </p:nvSpPr>
        <p:spPr>
          <a:xfrm>
            <a:off x="3981737" y="1426736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Forma general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8B05684-2D1A-4D16-9461-349E1328453B}"/>
              </a:ext>
            </a:extLst>
          </p:cNvPr>
          <p:cNvSpPr txBox="1"/>
          <p:nvPr/>
        </p:nvSpPr>
        <p:spPr>
          <a:xfrm>
            <a:off x="6660232" y="1235772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Cuadráticas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xmlns="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Las restricciones pueden ser: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0302301-893E-4FD6-B8C5-8EA7A89AE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27" y="1783472"/>
            <a:ext cx="8253184" cy="40058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4877B43-4B67-4BCC-B591-1CA917FBF0F6}"/>
              </a:ext>
            </a:extLst>
          </p:cNvPr>
          <p:cNvSpPr txBox="1"/>
          <p:nvPr/>
        </p:nvSpPr>
        <p:spPr>
          <a:xfrm>
            <a:off x="1431543" y="142673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Acotado</a:t>
            </a:r>
          </a:p>
        </p:txBody>
      </p:sp>
    </p:spTree>
    <p:extLst>
      <p:ext uri="{BB962C8B-B14F-4D97-AF65-F5344CB8AC3E}">
        <p14:creationId xmlns:p14="http://schemas.microsoft.com/office/powerpoint/2010/main" val="2465984394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Tipos de problemas de optimización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7C250E3-42CC-4F1B-9953-BC98F9EC4CF3}"/>
              </a:ext>
            </a:extLst>
          </p:cNvPr>
          <p:cNvSpPr txBox="1"/>
          <p:nvPr/>
        </p:nvSpPr>
        <p:spPr>
          <a:xfrm>
            <a:off x="3303697" y="1192410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Cónicas de segundo orden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xmlns="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Las restricciones pueden ser: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E1342D5-6F5F-45B6-BA82-B307DEAE5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07286"/>
            <a:ext cx="7344816" cy="451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40315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Tipos de problemas de optimización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7C250E3-42CC-4F1B-9953-BC98F9EC4CF3}"/>
              </a:ext>
            </a:extLst>
          </p:cNvPr>
          <p:cNvSpPr txBox="1"/>
          <p:nvPr/>
        </p:nvSpPr>
        <p:spPr>
          <a:xfrm>
            <a:off x="3303697" y="1192410"/>
            <a:ext cx="2083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/>
              <a:t>Semidefinidas</a:t>
            </a:r>
            <a:r>
              <a:rPr lang="es-PE" dirty="0"/>
              <a:t> positivas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xmlns="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Las restricciones pueden ser: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9DF8F4E-037E-4B3D-8F99-3F7972A3B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73" y="1592520"/>
            <a:ext cx="8273175" cy="428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77577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Tipos de problemas de optimización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7C250E3-42CC-4F1B-9953-BC98F9EC4CF3}"/>
              </a:ext>
            </a:extLst>
          </p:cNvPr>
          <p:cNvSpPr txBox="1"/>
          <p:nvPr/>
        </p:nvSpPr>
        <p:spPr>
          <a:xfrm>
            <a:off x="4048519" y="1192410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No lineales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xmlns="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Las restricciones pueden ser: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D7D2E5B-69DE-4DF8-A502-9CB19F616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36" y="1670761"/>
            <a:ext cx="7143328" cy="428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76748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17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Tipos de problemas de optimización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7C250E3-42CC-4F1B-9953-BC98F9EC4CF3}"/>
              </a:ext>
            </a:extLst>
          </p:cNvPr>
          <p:cNvSpPr txBox="1"/>
          <p:nvPr/>
        </p:nvSpPr>
        <p:spPr>
          <a:xfrm>
            <a:off x="2195736" y="1192410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Continuas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xmlns="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Las variables pueden ser: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CB33994-9355-4B6E-B67B-BBC36E3A3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844824"/>
            <a:ext cx="6374284" cy="40585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5E78E8D-9A97-4BFA-840C-2C21D9AD90FD}"/>
              </a:ext>
            </a:extLst>
          </p:cNvPr>
          <p:cNvSpPr txBox="1"/>
          <p:nvPr/>
        </p:nvSpPr>
        <p:spPr>
          <a:xfrm>
            <a:off x="5580112" y="1192410"/>
            <a:ext cx="9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Discretas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C62D17B-39C2-4880-9835-263446DA2D3C}"/>
              </a:ext>
            </a:extLst>
          </p:cNvPr>
          <p:cNvSpPr txBox="1"/>
          <p:nvPr/>
        </p:nvSpPr>
        <p:spPr>
          <a:xfrm>
            <a:off x="5173611" y="1426736"/>
            <a:ext cx="177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(binarias o enteras)</a:t>
            </a:r>
          </a:p>
        </p:txBody>
      </p:sp>
    </p:spTree>
    <p:extLst>
      <p:ext uri="{BB962C8B-B14F-4D97-AF65-F5344CB8AC3E}">
        <p14:creationId xmlns:p14="http://schemas.microsoft.com/office/powerpoint/2010/main" val="1298106768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18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Tipos de problemas de optimización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xmlns="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Programación lineal (</a:t>
            </a:r>
            <a:r>
              <a:rPr lang="es-MX" sz="2000" dirty="0" smtClean="0"/>
              <a:t>LP) (PL)</a:t>
            </a:r>
            <a:endParaRPr lang="es-MX" sz="2000" dirty="0"/>
          </a:p>
          <a:p>
            <a:pPr marL="800100" lvl="1" indent="-342900">
              <a:buFont typeface="Perpetua" panose="02020502060401020303" pitchFamily="18" charset="0"/>
              <a:buChar char="−"/>
            </a:pPr>
            <a:r>
              <a:rPr lang="es-MX" sz="2000" dirty="0"/>
              <a:t>Estudia el caso donde la función objetivo es lineal, las variables son continuas y el conjunto de restricciones son lineales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Programación cuadrática (QP</a:t>
            </a:r>
            <a:r>
              <a:rPr lang="es-MX" sz="2000" dirty="0" smtClean="0"/>
              <a:t>) (PQ)</a:t>
            </a:r>
            <a:endParaRPr lang="es-MX" sz="2000" dirty="0"/>
          </a:p>
          <a:p>
            <a:pPr marL="800100" lvl="1" indent="-342900">
              <a:buFont typeface="Perpetua" panose="02020502060401020303" pitchFamily="18" charset="0"/>
              <a:buChar char="−"/>
            </a:pPr>
            <a:r>
              <a:rPr lang="es-MX" sz="2000" dirty="0"/>
              <a:t>Estudia el caso en que la función objetivo tiene términos cuadráticos, las variables son continuas y el conjunto de restricciones son lineales.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Programación cuadrática con restricciones cuadráticas (QCQP</a:t>
            </a:r>
            <a:r>
              <a:rPr lang="es-MX" sz="2000" dirty="0" smtClean="0"/>
              <a:t>) (PQRQ)</a:t>
            </a:r>
            <a:endParaRPr lang="es-MX" sz="2000" dirty="0"/>
          </a:p>
          <a:p>
            <a:pPr marL="800100" lvl="1" indent="-342900">
              <a:buFont typeface="Perpetua" panose="02020502060401020303" pitchFamily="18" charset="0"/>
              <a:buChar char="−"/>
            </a:pPr>
            <a:r>
              <a:rPr lang="es-MX" sz="2000" dirty="0"/>
              <a:t>Estudia el caso en que la función objetivo tiene términos cuadráticos, las variables son continuas y el conjunto de restricciones son lineales y cuadráticas.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Programación cónica de segundo orden (SOCP</a:t>
            </a:r>
            <a:r>
              <a:rPr lang="es-MX" sz="2000" dirty="0" smtClean="0"/>
              <a:t>)  (PCSO)</a:t>
            </a:r>
            <a:endParaRPr lang="es-MX" sz="2000" dirty="0"/>
          </a:p>
          <a:p>
            <a:pPr marL="800100" lvl="1" indent="-342900">
              <a:buFont typeface="Perpetua" panose="02020502060401020303" pitchFamily="18" charset="0"/>
              <a:buChar char="−"/>
            </a:pPr>
            <a:r>
              <a:rPr lang="es-MX" sz="2000" dirty="0"/>
              <a:t>Estudia el caso en que la función objetivo tiene términos lineales, las variables son continuas y el conjunto de restricciones son lineales y cónicas de segundo orden.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540215111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19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Tipos de problemas de optimización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xmlns="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Programación </a:t>
            </a:r>
            <a:r>
              <a:rPr lang="es-MX" sz="2000" dirty="0" err="1"/>
              <a:t>semidefinida</a:t>
            </a:r>
            <a:r>
              <a:rPr lang="es-MX" sz="2000" dirty="0"/>
              <a:t> (SDP</a:t>
            </a:r>
            <a:r>
              <a:rPr lang="es-MX" sz="2000" dirty="0" smtClean="0"/>
              <a:t>) (PSD)</a:t>
            </a:r>
            <a:endParaRPr lang="es-MX" sz="2000" dirty="0"/>
          </a:p>
          <a:p>
            <a:pPr marL="800100" lvl="1" indent="-342900">
              <a:buFont typeface="Perpetua" panose="02020502060401020303" pitchFamily="18" charset="0"/>
              <a:buChar char="−"/>
            </a:pPr>
            <a:r>
              <a:rPr lang="es-MX" sz="2000" dirty="0"/>
              <a:t>Estudia el caso donde la función objetivo es una función lineal de una matriz simétrica X, la cual es optimizada sujeto a un conjunto de restricciones lineales de los elementos de la matriz X. La restricción adicional es que la solución tiene que ser </a:t>
            </a:r>
            <a:r>
              <a:rPr lang="es-MX" sz="2000" dirty="0" err="1"/>
              <a:t>semidefinida</a:t>
            </a:r>
            <a:r>
              <a:rPr lang="es-MX" sz="2000" dirty="0"/>
              <a:t> positiva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Programación no lineal (NLP</a:t>
            </a:r>
            <a:r>
              <a:rPr lang="es-MX" sz="2000" dirty="0" smtClean="0"/>
              <a:t>) (PNL)</a:t>
            </a:r>
            <a:endParaRPr lang="es-MX" sz="2000" dirty="0"/>
          </a:p>
          <a:p>
            <a:pPr marL="800100" lvl="1" indent="-342900">
              <a:buFont typeface="Perpetua" panose="02020502060401020303" pitchFamily="18" charset="0"/>
              <a:buChar char="−"/>
            </a:pPr>
            <a:r>
              <a:rPr lang="es-MX" sz="2000" dirty="0"/>
              <a:t>Estudia el caso en que la función objetivo </a:t>
            </a:r>
            <a:r>
              <a:rPr lang="es-MX" sz="2000" dirty="0" smtClean="0"/>
              <a:t>o las</a:t>
            </a:r>
            <a:r>
              <a:rPr lang="es-MX" sz="2000" dirty="0" smtClean="0"/>
              <a:t> restricciones, o ambos, contienen términos no lineales y las variables son continuas.</a:t>
            </a:r>
            <a:endParaRPr lang="es-MX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62563666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Ejemplo 1: Importación de petróleo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Una refinería puede comprar petróleo crudo ligero y petróleo crudo pesado.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El coste por barril de estos tipos de petróleo es de 11 y 9 euros, respectivamente.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 cada tipo de petróleo se producen por barril las siguientes cantidades de gasolina, kerosene y combustible para reactores</a:t>
            </a:r>
            <a:r>
              <a:rPr lang="es-PE" sz="2000" dirty="0"/>
              <a:t> 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975554"/>
              </p:ext>
            </p:extLst>
          </p:nvPr>
        </p:nvGraphicFramePr>
        <p:xfrm>
          <a:off x="1323954" y="2351103"/>
          <a:ext cx="6558729" cy="1381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69609">
                  <a:extLst>
                    <a:ext uri="{9D8B030D-6E8A-4147-A177-3AD203B41FA5}">
                      <a16:colId xmlns:a16="http://schemas.microsoft.com/office/drawing/2014/main" xmlns="" val="13877851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xmlns="" val="862367707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xmlns="" val="3989843849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xmlns="" val="3980836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Gasolina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Kerosene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Combustible</a:t>
                      </a:r>
                      <a:r>
                        <a:rPr lang="es-PE" baseline="0" dirty="0"/>
                        <a:t> Reactores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566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Petróleo</a:t>
                      </a:r>
                      <a:r>
                        <a:rPr lang="es-PE" baseline="0" dirty="0"/>
                        <a:t> crudo ligero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370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Petróleo</a:t>
                      </a:r>
                      <a:r>
                        <a:rPr lang="es-PE" baseline="0" dirty="0"/>
                        <a:t> crudo pesado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61610549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602191" y="4030032"/>
            <a:ext cx="80022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 refinería tiene un contrato para entregar un millón de barriles de gasolina, cuatrocientos mil barriles de kerosene, y doscientos cincuenta mil barriles de combustible para reactores.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Determine el número de barriles de cada tipo de petróleo crudo que satisfacen la demanda y minimizan el coste. 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405098526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20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Tipos de problemas de optimización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1233487"/>
            <a:ext cx="74199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94031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21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 smtClean="0"/>
              <a:t>Óptimo local vs óptimo local</a:t>
            </a:r>
            <a:endParaRPr lang="es-PE" alt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38944" y="2420888"/>
            <a:ext cx="8183591" cy="35283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4">
                <a:extLst>
                  <a:ext uri="{FF2B5EF4-FFF2-40B4-BE49-F238E27FC236}">
                    <a16:creationId xmlns:a16="http://schemas.microsoft.com/office/drawing/2014/main" xmlns="" id="{0EE2E59A-EFC5-4F7D-8B1B-CDE02E4D869C}"/>
                  </a:ext>
                </a:extLst>
              </p:cNvPr>
              <p:cNvSpPr txBox="1"/>
              <p:nvPr/>
            </p:nvSpPr>
            <p:spPr>
              <a:xfrm>
                <a:off x="602191" y="836712"/>
                <a:ext cx="8002257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 smtClean="0"/>
                  <a:t>Las solución x será un máximo local si </a:t>
                </a:r>
                <a14:m>
                  <m:oMath xmlns:m="http://schemas.openxmlformats.org/officeDocument/2006/math">
                    <m:r>
                      <a:rPr lang="es-MX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000" i="1" dirty="0" smtClean="0">
                        <a:latin typeface="Cambria Math" panose="02040503050406030204" pitchFamily="18" charset="0"/>
                      </a:rPr>
                      <m:t>)≥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̇"/>
                        <m:ctrlPr>
                          <a:rPr lang="es-MX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s-MX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2000" dirty="0" smtClean="0"/>
                  <a:t>, para todo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s-PE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s-MX" sz="2000" dirty="0" smtClean="0"/>
                  <a:t> alrededor a </a:t>
                </a:r>
                <a14:m>
                  <m:oMath xmlns:m="http://schemas.openxmlformats.org/officeDocument/2006/math">
                    <m:r>
                      <a:rPr lang="es-PE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sz="20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Las solución x será un </a:t>
                </a:r>
                <a:r>
                  <a:rPr lang="es-MX" sz="2000" dirty="0" smtClean="0"/>
                  <a:t>mínimo </a:t>
                </a:r>
                <a:r>
                  <a:rPr lang="es-MX" sz="2000" dirty="0"/>
                  <a:t>local si </a:t>
                </a:r>
                <a14:m>
                  <m:oMath xmlns:m="http://schemas.openxmlformats.org/officeDocument/2006/math">
                    <m:r>
                      <a:rPr lang="es-MX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̇"/>
                        <m:ctrlPr>
                          <a:rPr lang="es-MX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s-MX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2000" dirty="0"/>
                  <a:t>, para todo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s-PE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s-MX" sz="2000" dirty="0"/>
                  <a:t> alrededor a </a:t>
                </a:r>
                <a14:m>
                  <m:oMath xmlns:m="http://schemas.openxmlformats.org/officeDocument/2006/math">
                    <m:r>
                      <a:rPr lang="es-PE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sz="20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Las solución x será un máximo </a:t>
                </a:r>
                <a:r>
                  <a:rPr lang="es-MX" sz="2000" dirty="0" smtClean="0"/>
                  <a:t>global </a:t>
                </a:r>
                <a:r>
                  <a:rPr lang="es-MX" sz="2000" dirty="0"/>
                  <a:t>si </a:t>
                </a:r>
                <a14:m>
                  <m:oMath xmlns:m="http://schemas.openxmlformats.org/officeDocument/2006/math">
                    <m:r>
                      <a:rPr lang="es-MX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)≥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̇"/>
                        <m:ctrlPr>
                          <a:rPr lang="es-MX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s-MX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2000" dirty="0"/>
                  <a:t>, para todo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s-PE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s-MX" sz="2000" dirty="0"/>
                  <a:t> </a:t>
                </a:r>
                <a:r>
                  <a:rPr lang="es-MX" sz="2000" dirty="0" smtClean="0"/>
                  <a:t>de </a:t>
                </a:r>
                <a14:m>
                  <m:oMath xmlns:m="http://schemas.openxmlformats.org/officeDocument/2006/math">
                    <m:r>
                      <a:rPr lang="es-PE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sz="20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Las solución x será un </a:t>
                </a:r>
                <a:r>
                  <a:rPr lang="es-MX" sz="2000" dirty="0" smtClean="0"/>
                  <a:t>mínimo </a:t>
                </a:r>
                <a:r>
                  <a:rPr lang="es-MX" sz="2000" dirty="0"/>
                  <a:t>global </a:t>
                </a:r>
                <a:r>
                  <a:rPr lang="es-MX" sz="2000" dirty="0"/>
                  <a:t>si </a:t>
                </a:r>
                <a14:m>
                  <m:oMath xmlns:m="http://schemas.openxmlformats.org/officeDocument/2006/math">
                    <m:r>
                      <a:rPr lang="es-MX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sz="2000" i="1" dirty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̇"/>
                        <m:ctrlPr>
                          <a:rPr lang="es-MX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s-MX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2000" dirty="0"/>
                  <a:t>, para todo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s-PE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s-MX" sz="2000" dirty="0"/>
                  <a:t> </a:t>
                </a:r>
                <a:r>
                  <a:rPr lang="es-MX" sz="2000" dirty="0"/>
                  <a:t>de </a:t>
                </a:r>
                <a14:m>
                  <m:oMath xmlns:m="http://schemas.openxmlformats.org/officeDocument/2006/math">
                    <m:r>
                      <a:rPr lang="es-PE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sz="20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MX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MX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MX" sz="2000" dirty="0"/>
              </a:p>
            </p:txBody>
          </p:sp>
        </mc:Choice>
        <mc:Fallback>
          <p:sp>
            <p:nvSpPr>
              <p:cNvPr id="6" name="CuadroTexto 4">
                <a:extLst>
                  <a:ext uri="{FF2B5EF4-FFF2-40B4-BE49-F238E27FC236}">
                    <a16:creationId xmlns:a16="http://schemas.microsoft.com/office/drawing/2014/main" xmlns="" id="{0EE2E59A-EFC5-4F7D-8B1B-CDE02E4D8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91" y="836712"/>
                <a:ext cx="8002257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686" t="-135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54465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 smtClean="0"/>
              <a:t>Funciones convexas y cóncavas</a:t>
            </a:r>
            <a:endParaRPr lang="es-PE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xmlns="" id="{0EE2E59A-EFC5-4F7D-8B1B-CDE02E4D869C}"/>
                  </a:ext>
                </a:extLst>
              </p:cNvPr>
              <p:cNvSpPr txBox="1"/>
              <p:nvPr/>
            </p:nvSpPr>
            <p:spPr>
              <a:xfrm>
                <a:off x="602191" y="836712"/>
                <a:ext cx="8002257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sz="2000" dirty="0" smtClean="0"/>
                  <a:t>Una función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s-P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P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MX" sz="2000" dirty="0" smtClean="0"/>
                  <a:t> es convexa si el dominio de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sz="2000" dirty="0" smtClean="0"/>
                  <a:t> es un conjunto convexo y para todo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𝑑𝑜𝑚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sz="2000" dirty="0" smtClean="0"/>
                  <a:t>, y </a:t>
                </a:r>
                <a14:m>
                  <m:oMath xmlns:m="http://schemas.openxmlformats.org/officeDocument/2006/math">
                    <m:r>
                      <a:rPr lang="es-MX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s-MX" sz="2000" dirty="0" smtClean="0"/>
                  <a:t> con </a:t>
                </a:r>
                <a14:m>
                  <m:oMath xmlns:m="http://schemas.openxmlformats.org/officeDocument/2006/math">
                    <m:r>
                      <a:rPr lang="es-P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0≤</m:t>
                    </m:r>
                    <m:r>
                      <a:rPr lang="es-MX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s-MX" sz="2000" dirty="0" smtClean="0"/>
                  <a:t> tendremos.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s-P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MX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P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P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s-P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s-PE" sz="2000" b="0" dirty="0" smtClean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sz="2000" dirty="0"/>
                  <a:t>Una función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P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P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MX" sz="2000" dirty="0"/>
                  <a:t> es </a:t>
                </a:r>
                <a:r>
                  <a:rPr lang="es-MX" sz="2000" dirty="0" err="1" smtClean="0"/>
                  <a:t>concava</a:t>
                </a:r>
                <a:r>
                  <a:rPr lang="es-MX" sz="2000" dirty="0" smtClean="0"/>
                  <a:t> </a:t>
                </a:r>
                <a:r>
                  <a:rPr lang="es-MX" sz="2000" dirty="0"/>
                  <a:t>si el dominio de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sz="2000" dirty="0"/>
                  <a:t> es un conjunto convexo y para todo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s-P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𝑑𝑜𝑚</m:t>
                    </m:r>
                    <m:r>
                      <a:rPr lang="es-P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P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sz="2000" dirty="0"/>
                  <a:t>, y </a:t>
                </a:r>
                <a14:m>
                  <m:oMath xmlns:m="http://schemas.openxmlformats.org/officeDocument/2006/math">
                    <m:r>
                      <a:rPr lang="es-MX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s-MX" sz="2000" dirty="0"/>
                  <a:t> con </a:t>
                </a:r>
                <a14:m>
                  <m:oMath xmlns:m="http://schemas.openxmlformats.org/officeDocument/2006/math">
                    <m:r>
                      <a:rPr lang="es-PE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0≤</m:t>
                    </m:r>
                    <m:r>
                      <a:rPr lang="es-MX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s-P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s-MX" sz="2000" dirty="0"/>
                  <a:t> tendremos.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s-P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P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s-MX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P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P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s-P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s-PE" sz="2000" b="0" dirty="0" smtClean="0">
                  <a:ea typeface="Cambria Math" panose="02040503050406030204" pitchFamily="18" charset="0"/>
                </a:endParaRPr>
              </a:p>
              <a:p>
                <a:endParaRPr lang="es-MX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MX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MX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MX" sz="2000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xmlns="" id="{0EE2E59A-EFC5-4F7D-8B1B-CDE02E4D8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91" y="836712"/>
                <a:ext cx="8002257" cy="3170099"/>
              </a:xfrm>
              <a:prstGeom prst="rect">
                <a:avLst/>
              </a:prstGeom>
              <a:blipFill rotWithShape="0">
                <a:blip r:embed="rId2"/>
                <a:stretch>
                  <a:fillRect l="-686" t="-962" r="-45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140968"/>
            <a:ext cx="7381733" cy="25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45397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23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 smtClean="0"/>
              <a:t>Región convexa</a:t>
            </a:r>
            <a:endParaRPr lang="es-PE" altLang="en-US" dirty="0"/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xmlns="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smtClean="0"/>
              <a:t>Una región es llamada región convexa si, y solamente si todo segmento de recta cuyas extremidades pertenecen a la región solo tienen puntos en la misma región.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6576"/>
          <a:stretch/>
        </p:blipFill>
        <p:spPr>
          <a:xfrm>
            <a:off x="755576" y="1556807"/>
            <a:ext cx="7403731" cy="262363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691680" y="4193794"/>
            <a:ext cx="15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Región convexa</a:t>
            </a:r>
            <a:endParaRPr lang="es-PE" dirty="0"/>
          </a:p>
        </p:txBody>
      </p:sp>
      <p:sp>
        <p:nvSpPr>
          <p:cNvPr id="7" name="CuadroTexto 6"/>
          <p:cNvSpPr txBox="1"/>
          <p:nvPr/>
        </p:nvSpPr>
        <p:spPr>
          <a:xfrm>
            <a:off x="5764418" y="4180445"/>
            <a:ext cx="176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Región no convexa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36679109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Ejemplo 2 : Modelo para fabricación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Se desean construir mesas y sillas.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El recurso disponible es 30 m</a:t>
            </a:r>
            <a:r>
              <a:rPr lang="es-MX" sz="2000" baseline="30000" dirty="0"/>
              <a:t>2</a:t>
            </a:r>
            <a:r>
              <a:rPr lang="es-MX" sz="2000" dirty="0"/>
              <a:t> de madera por semana, 48 horas por semana.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 demanda de las sillas es de 5 unidades y la de mesas de 10 unidades.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 utilidad que se obtiene por las mesas es de $10 y por las sillas de $8, además para construir la mesa utiliza lo siguiente: 4.5 m</a:t>
            </a:r>
            <a:r>
              <a:rPr lang="es-MX" sz="2000" baseline="30000" dirty="0"/>
              <a:t>2</a:t>
            </a:r>
            <a:r>
              <a:rPr lang="es-MX" sz="2000" dirty="0"/>
              <a:t> de madera por unidad, 6 horas por unidad.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Para la silla se ocupan: 1.5 m</a:t>
            </a:r>
            <a:r>
              <a:rPr lang="es-MX" sz="2000" baseline="30000" dirty="0"/>
              <a:t>2</a:t>
            </a:r>
            <a:r>
              <a:rPr lang="es-MX" sz="2000" dirty="0"/>
              <a:t> de madera por unidad y 3 horas por cada unidad fabricada.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¿Cuántas sillas y mesas construyo con el fin de obtener la máxima utilidad por semana?  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97899372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Ejemplo 3 : Despacho económico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602191" y="1025441"/>
                <a:ext cx="800225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Abastecer la demanda de energía</a:t>
                </a:r>
                <a:r>
                  <a:rPr lang="es-PE" sz="2000" dirty="0"/>
                  <a:t> eléctrica.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=1500</m:t>
                    </m:r>
                  </m:oMath>
                </a14:m>
                <a:endParaRPr lang="es-MX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2 generadores termoeléctricos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1 generador eólico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¿Minimizar el costo de producción de energía eléctrica?  </a:t>
                </a:r>
                <a:endParaRPr lang="es-PE" sz="2000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91" y="1025441"/>
                <a:ext cx="8002257" cy="1323439"/>
              </a:xfrm>
              <a:prstGeom prst="rect">
                <a:avLst/>
              </a:prstGeom>
              <a:blipFill>
                <a:blip r:embed="rId2"/>
                <a:stretch>
                  <a:fillRect l="-686" t="-2765" b="-783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356992"/>
            <a:ext cx="2057005" cy="1800200"/>
          </a:xfrm>
          <a:prstGeom prst="rect">
            <a:avLst/>
          </a:prstGeom>
        </p:spPr>
      </p:pic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036833"/>
              </p:ext>
            </p:extLst>
          </p:nvPr>
        </p:nvGraphicFramePr>
        <p:xfrm>
          <a:off x="1475656" y="3515412"/>
          <a:ext cx="297899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434">
                  <a:extLst>
                    <a:ext uri="{9D8B030D-6E8A-4147-A177-3AD203B41FA5}">
                      <a16:colId xmlns:a16="http://schemas.microsoft.com/office/drawing/2014/main" xmlns="" val="360144978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xmlns="" val="425877920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xmlns="" val="270400843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xmlns="" val="1588740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Max.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Min.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noProof="0" dirty="0"/>
                        <a:t>Costo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55392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66156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0096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W1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87528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695365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Modelamiento matemático: Definición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620688"/>
            <a:ext cx="800225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/>
              <a:t>Definición: </a:t>
            </a:r>
          </a:p>
          <a:p>
            <a:pPr lvl="1" algn="just"/>
            <a:r>
              <a:rPr lang="es-MX" sz="2000" dirty="0"/>
              <a:t>Proceso de abstracción de la realidad hacia formas matemáticas para representar partes de ella (como ejemplo, se tiene: la planificación de la política económica de un país). Este proceso es llevado a cabo para facilitar la comprensión y/o estudio de las características de dicha realidad.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/>
              <a:t>Entonces: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Representación simplificada de una realidad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Herramienta ayuda para la toma de decisiones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Puede necesitar un equipo interdisciplinario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b="1" dirty="0"/>
              <a:t>Modelador: </a:t>
            </a:r>
            <a:r>
              <a:rPr lang="es-MX" sz="2400" dirty="0"/>
              <a:t>desarrollo del modelo.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b="1" dirty="0"/>
              <a:t>Experto:</a:t>
            </a:r>
            <a:r>
              <a:rPr lang="es-MX" sz="2400" dirty="0"/>
              <a:t> conocimiento de la realidad del problema</a:t>
            </a:r>
          </a:p>
        </p:txBody>
      </p:sp>
    </p:spTree>
    <p:extLst>
      <p:ext uri="{BB962C8B-B14F-4D97-AF65-F5344CB8AC3E}">
        <p14:creationId xmlns:p14="http://schemas.microsoft.com/office/powerpoint/2010/main" val="3860848173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Modelamiento matemático: Riesgos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Equilibrio entre una representación detallada y capacidad de obtener una solución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b="1" dirty="0"/>
              <a:t>Modelamiento exhaustivo: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Es casi real, puede ser irresoluble.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b="1" dirty="0"/>
              <a:t>Modelamiento simple: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Rudimentario, muchos métodos por el que se puede ser resuelto. Sin embargo, es posible obtener una solución que no se adecue a la realidad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02190" y="2966656"/>
            <a:ext cx="80022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Menos datos y más hipótesis para obtención rápida de resultados.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Definición defectuosa del problema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/>
              <a:t>Falta de experiencia y capacitación del modelador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/>
              <a:t>El concepto de modelo adecuado varía con el tiempo, debido a que los modelos complejos de hoy pueden ser modelos adecuado en el futuro.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11560" y="5149641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Lucida Calligraphy" panose="03010101010101010101" pitchFamily="66" charset="0"/>
              </a:rPr>
              <a:t>La relación entre el modelo y la método de solución es relativo y depende de la tecnología de la época.</a:t>
            </a:r>
          </a:p>
          <a:p>
            <a:pPr algn="ctr"/>
            <a:endParaRPr lang="es-PE" sz="2000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132465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Modelo vs Realidad &amp; Clasificación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Menos datos y más hipótesis para obtención rápida de resultados.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Definición defectuosa del problema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/>
              <a:t>Falta de experiencia y capacitación del modelador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/>
              <a:t>El concepto de modelo adecuado varía con el tiempo, debido a que los modelos complejos de hoy pueden ser modelos adecuado en el futuro.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611560" y="2701369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Lucida Calligraphy" panose="03010101010101010101" pitchFamily="66" charset="0"/>
              </a:rPr>
              <a:t>La relación entre el modelo y la método de solución es relativo y depende de la tecnología de la época.</a:t>
            </a:r>
          </a:p>
          <a:p>
            <a:pPr algn="ctr"/>
            <a:endParaRPr lang="es-PE" sz="2000" dirty="0">
              <a:latin typeface="Lucida Calligraphy" panose="03010101010101010101" pitchFamily="66" charset="0"/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5508104" y="3789040"/>
            <a:ext cx="2592288" cy="199733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2000" dirty="0"/>
              <a:t>Según la características del tiempo: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/>
              <a:t>Estático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/>
              <a:t>Dinámico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sz="20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1191951" y="3789040"/>
            <a:ext cx="2659969" cy="199733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2000" dirty="0"/>
              <a:t>Según la disposición de información: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/>
              <a:t>Determinístico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/>
              <a:t>Estocástico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/>
              <a:t>Puramente incierto</a:t>
            </a:r>
          </a:p>
        </p:txBody>
      </p:sp>
    </p:spTree>
    <p:extLst>
      <p:ext uri="{BB962C8B-B14F-4D97-AF65-F5344CB8AC3E}">
        <p14:creationId xmlns:p14="http://schemas.microsoft.com/office/powerpoint/2010/main" val="147473549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Modelamiento matemático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Definición: Proceso de abstracción de la realidad hacia formas matemáticas para representar partes de ella.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Entonces: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Representación simplificada de una realidad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Herramienta ayuda para la toma de decisiones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Modelador: desarrollo del modelo.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Experto: conocimiento de la realidad del problema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971600" y="3389095"/>
            <a:ext cx="1440160" cy="72008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Realidad</a:t>
            </a:r>
            <a:endParaRPr lang="es-PE" dirty="0"/>
          </a:p>
        </p:txBody>
      </p:sp>
      <p:sp>
        <p:nvSpPr>
          <p:cNvPr id="6" name="Rectángulo redondeado 5"/>
          <p:cNvSpPr/>
          <p:nvPr/>
        </p:nvSpPr>
        <p:spPr>
          <a:xfrm>
            <a:off x="3851920" y="3425099"/>
            <a:ext cx="1368152" cy="648072"/>
          </a:xfrm>
          <a:prstGeom prst="round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Realidad asumida</a:t>
            </a:r>
            <a:endParaRPr lang="es-PE" dirty="0"/>
          </a:p>
        </p:txBody>
      </p:sp>
      <p:sp>
        <p:nvSpPr>
          <p:cNvPr id="8" name="Rectángulo redondeado 7"/>
          <p:cNvSpPr/>
          <p:nvPr/>
        </p:nvSpPr>
        <p:spPr>
          <a:xfrm>
            <a:off x="6660232" y="3425099"/>
            <a:ext cx="1368152" cy="64807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Modelo</a:t>
            </a:r>
            <a:endParaRPr lang="es-PE" dirty="0"/>
          </a:p>
        </p:txBody>
      </p:sp>
      <p:sp>
        <p:nvSpPr>
          <p:cNvPr id="9" name="Rectángulo redondeado 8"/>
          <p:cNvSpPr/>
          <p:nvPr/>
        </p:nvSpPr>
        <p:spPr>
          <a:xfrm>
            <a:off x="971600" y="5085184"/>
            <a:ext cx="1440160" cy="720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Solución</a:t>
            </a:r>
            <a:r>
              <a:rPr lang="es-PE" dirty="0"/>
              <a:t> al problema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3851920" y="5121188"/>
            <a:ext cx="1368152" cy="648072"/>
          </a:xfrm>
          <a:prstGeom prst="round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Juicios y experiencias</a:t>
            </a:r>
            <a:endParaRPr lang="es-PE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660232" y="5121188"/>
            <a:ext cx="1368152" cy="64807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Solución al Modelo</a:t>
            </a:r>
            <a:endParaRPr lang="es-PE" dirty="0"/>
          </a:p>
        </p:txBody>
      </p:sp>
      <p:cxnSp>
        <p:nvCxnSpPr>
          <p:cNvPr id="12" name="Conector recto de flecha 11"/>
          <p:cNvCxnSpPr>
            <a:stCxn id="7" idx="3"/>
            <a:endCxn id="6" idx="1"/>
          </p:cNvCxnSpPr>
          <p:nvPr/>
        </p:nvCxnSpPr>
        <p:spPr>
          <a:xfrm>
            <a:off x="2411760" y="3749135"/>
            <a:ext cx="14401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6" idx="3"/>
            <a:endCxn id="8" idx="1"/>
          </p:cNvCxnSpPr>
          <p:nvPr/>
        </p:nvCxnSpPr>
        <p:spPr>
          <a:xfrm>
            <a:off x="5220072" y="3749135"/>
            <a:ext cx="14401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2729742" y="3487525"/>
            <a:ext cx="804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 dirty="0"/>
              <a:t>Variables </a:t>
            </a:r>
          </a:p>
          <a:p>
            <a:pPr algn="ctr"/>
            <a:r>
              <a:rPr lang="es-PE" sz="1400" dirty="0"/>
              <a:t>relevante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5482334" y="3487525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 dirty="0"/>
              <a:t>Relaciones </a:t>
            </a:r>
          </a:p>
          <a:p>
            <a:pPr algn="ctr"/>
            <a:r>
              <a:rPr lang="es-PE" sz="1400" dirty="0"/>
              <a:t>relevante</a:t>
            </a:r>
          </a:p>
        </p:txBody>
      </p:sp>
      <p:cxnSp>
        <p:nvCxnSpPr>
          <p:cNvPr id="18" name="Conector recto de flecha 17"/>
          <p:cNvCxnSpPr>
            <a:stCxn id="8" idx="2"/>
            <a:endCxn id="11" idx="0"/>
          </p:cNvCxnSpPr>
          <p:nvPr/>
        </p:nvCxnSpPr>
        <p:spPr>
          <a:xfrm>
            <a:off x="7344308" y="4073171"/>
            <a:ext cx="0" cy="10480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11" idx="1"/>
            <a:endCxn id="10" idx="3"/>
          </p:cNvCxnSpPr>
          <p:nvPr/>
        </p:nvCxnSpPr>
        <p:spPr>
          <a:xfrm flipH="1">
            <a:off x="5220072" y="5445224"/>
            <a:ext cx="14401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0" idx="1"/>
            <a:endCxn id="9" idx="3"/>
          </p:cNvCxnSpPr>
          <p:nvPr/>
        </p:nvCxnSpPr>
        <p:spPr>
          <a:xfrm flipH="1">
            <a:off x="2411760" y="5445224"/>
            <a:ext cx="14401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9" idx="0"/>
            <a:endCxn id="7" idx="2"/>
          </p:cNvCxnSpPr>
          <p:nvPr/>
        </p:nvCxnSpPr>
        <p:spPr>
          <a:xfrm flipV="1">
            <a:off x="1691680" y="4109175"/>
            <a:ext cx="0" cy="9760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10" idx="0"/>
            <a:endCxn id="6" idx="2"/>
          </p:cNvCxnSpPr>
          <p:nvPr/>
        </p:nvCxnSpPr>
        <p:spPr>
          <a:xfrm flipV="1">
            <a:off x="4535996" y="4073171"/>
            <a:ext cx="0" cy="10480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 rot="5400000">
            <a:off x="7153249" y="4366347"/>
            <a:ext cx="814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200" dirty="0"/>
              <a:t>Método</a:t>
            </a:r>
          </a:p>
          <a:p>
            <a:pPr algn="ctr"/>
            <a:r>
              <a:rPr lang="es-PE" sz="1200" dirty="0"/>
              <a:t>de solución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5384426" y="5183614"/>
            <a:ext cx="1111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 dirty="0"/>
              <a:t>Interpretación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2693257" y="5183614"/>
            <a:ext cx="877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 dirty="0"/>
              <a:t>Decisiones</a:t>
            </a:r>
          </a:p>
        </p:txBody>
      </p:sp>
      <p:sp>
        <p:nvSpPr>
          <p:cNvPr id="31" name="CuadroTexto 30"/>
          <p:cNvSpPr txBox="1"/>
          <p:nvPr/>
        </p:nvSpPr>
        <p:spPr>
          <a:xfrm rot="5400000">
            <a:off x="1287402" y="4458681"/>
            <a:ext cx="1085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200" dirty="0"/>
              <a:t>Implementación</a:t>
            </a:r>
          </a:p>
        </p:txBody>
      </p:sp>
    </p:spTree>
    <p:extLst>
      <p:ext uri="{BB962C8B-B14F-4D97-AF65-F5344CB8AC3E}">
        <p14:creationId xmlns:p14="http://schemas.microsoft.com/office/powerpoint/2010/main" val="1200918865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Optimización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Definición: Proceso de abstracción de la realidad hacia formas matemáticas para representar partes de ella.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Entonces: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Representación simplificada de una realidad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Herramienta ayuda para la toma de decisiones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Modelador: desarrollo del modelo.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Experto: conocimiento de la realidad del problema</a:t>
            </a:r>
          </a:p>
        </p:txBody>
      </p:sp>
    </p:spTree>
    <p:extLst>
      <p:ext uri="{BB962C8B-B14F-4D97-AF65-F5344CB8AC3E}">
        <p14:creationId xmlns:p14="http://schemas.microsoft.com/office/powerpoint/2010/main" val="2555020935"/>
      </p:ext>
    </p:extLst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19631</TotalTime>
  <Words>1262</Words>
  <Application>Microsoft Office PowerPoint</Application>
  <PresentationFormat>Presentación en pantalla (4:3)</PresentationFormat>
  <Paragraphs>211</Paragraphs>
  <Slides>23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3" baseType="lpstr">
      <vt:lpstr>Arial</vt:lpstr>
      <vt:lpstr>Bookman Old Style</vt:lpstr>
      <vt:lpstr>Calibri</vt:lpstr>
      <vt:lpstr>Cambria Math</vt:lpstr>
      <vt:lpstr>Franklin Gothic Book</vt:lpstr>
      <vt:lpstr>Lucida Calligraphy</vt:lpstr>
      <vt:lpstr>Old English Text MT</vt:lpstr>
      <vt:lpstr>Perpetua</vt:lpstr>
      <vt:lpstr>Wingdings 2</vt:lpstr>
      <vt:lpstr>Equidad</vt:lpstr>
      <vt:lpstr>Modelamiento y Optimización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Cansat</dc:title>
  <dc:creator>Leo</dc:creator>
  <cp:lastModifiedBy>Jefferson Chavez Arias</cp:lastModifiedBy>
  <cp:revision>980</cp:revision>
  <dcterms:created xsi:type="dcterms:W3CDTF">2012-02-15T19:20:03Z</dcterms:created>
  <dcterms:modified xsi:type="dcterms:W3CDTF">2019-03-13T03:42:28Z</dcterms:modified>
</cp:coreProperties>
</file>