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15"/>
  </p:notesMasterIdLst>
  <p:handoutMasterIdLst>
    <p:handoutMasterId r:id="rId16"/>
  </p:handoutMasterIdLst>
  <p:sldIdLst>
    <p:sldId id="256" r:id="rId2"/>
    <p:sldId id="425" r:id="rId3"/>
    <p:sldId id="422" r:id="rId4"/>
    <p:sldId id="423" r:id="rId5"/>
    <p:sldId id="426" r:id="rId6"/>
    <p:sldId id="427" r:id="rId7"/>
    <p:sldId id="428" r:id="rId8"/>
    <p:sldId id="429" r:id="rId9"/>
    <p:sldId id="430" r:id="rId10"/>
    <p:sldId id="431" r:id="rId11"/>
    <p:sldId id="432" r:id="rId12"/>
    <p:sldId id="433" r:id="rId13"/>
    <p:sldId id="305" r:id="rId1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sin título" id="{AD9E8953-8F23-4120-BF77-142A552BAF20}">
          <p14:sldIdLst>
            <p14:sldId id="256"/>
            <p14:sldId id="425"/>
            <p14:sldId id="422"/>
            <p14:sldId id="423"/>
            <p14:sldId id="426"/>
            <p14:sldId id="427"/>
            <p14:sldId id="428"/>
            <p14:sldId id="429"/>
            <p14:sldId id="430"/>
            <p14:sldId id="431"/>
            <p14:sldId id="432"/>
            <p14:sldId id="433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9644" autoAdjust="0"/>
  </p:normalViewPr>
  <p:slideViewPr>
    <p:cSldViewPr>
      <p:cViewPr>
        <p:scale>
          <a:sx n="50" d="100"/>
          <a:sy n="50" d="100"/>
        </p:scale>
        <p:origin x="726" y="1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3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Proyecto CanSat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97DA6-5F4F-42D3-8A01-E860A9714D40}" type="datetimeFigureOut">
              <a:rPr lang="es-ES" smtClean="0"/>
              <a:pPr/>
              <a:t>15/03/2019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A565BD-2940-4473-877F-C1308FF5E531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042367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Proyecto CanSat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D6ABD-B407-4DBB-94E4-3909D8A64036}" type="datetimeFigureOut">
              <a:rPr lang="es-ES" smtClean="0"/>
              <a:pPr/>
              <a:t>15/03/2019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6E850-6E96-4E89-86F1-2DE46BB95531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401750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ES"/>
              <a:t>Proyecto CanSat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D6E850-6E96-4E89-86F1-2DE46BB95531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5441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449130" y="3224893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4BD7E74-CBD2-4D88-9109-2EA8081AE675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62931" y="1448953"/>
            <a:ext cx="9021537" cy="1527349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276" y="6138505"/>
            <a:ext cx="523019" cy="554400"/>
          </a:xfrm>
          <a:prstGeom prst="rect">
            <a:avLst/>
          </a:prstGeom>
        </p:spPr>
      </p:pic>
      <p:pic>
        <p:nvPicPr>
          <p:cNvPr id="2050" name="Picture 2" descr="Image result for asme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851" y="6135121"/>
            <a:ext cx="1137811" cy="55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250937"/>
            <a:ext cx="3801871" cy="350671"/>
          </a:xfrm>
          <a:prstGeom prst="rect">
            <a:avLst/>
          </a:prstGeom>
        </p:spPr>
        <p:txBody>
          <a:bodyPr anchor="ctr"/>
          <a:lstStyle>
            <a:lvl1pPr algn="ctr">
              <a:defRPr sz="1400"/>
            </a:lvl1pPr>
          </a:lstStyle>
          <a:p>
            <a:endParaRPr lang="pt-B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88881" y="6390697"/>
            <a:ext cx="350671" cy="350671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Rectángulo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2191" y="2983778"/>
            <a:ext cx="7772400" cy="11430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88881" y="6390697"/>
            <a:ext cx="350671" cy="350671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‹#›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34" y="120688"/>
            <a:ext cx="2956558" cy="2867146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11" name="10 Rectángulo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 userDrawn="1"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684494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684494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 dirty="0"/>
              <a:t>Haga clic para modificar el estilo de texto del patrón</a:t>
            </a:r>
          </a:p>
          <a:p>
            <a:pPr lvl="1" eaLnBrk="1" latinLnBrk="0" hangingPunct="1"/>
            <a:r>
              <a:rPr kumimoji="0" lang="es-ES" dirty="0"/>
              <a:t>Segundo nivel</a:t>
            </a:r>
          </a:p>
          <a:p>
            <a:pPr lvl="2" eaLnBrk="1" latinLnBrk="0" hangingPunct="1"/>
            <a:r>
              <a:rPr kumimoji="0" lang="es-ES" dirty="0"/>
              <a:t>Tercer nivel</a:t>
            </a:r>
          </a:p>
          <a:p>
            <a:pPr lvl="3" eaLnBrk="1" latinLnBrk="0" hangingPunct="1"/>
            <a:r>
              <a:rPr kumimoji="0" lang="es-ES" dirty="0"/>
              <a:t>Cuarto nivel</a:t>
            </a:r>
          </a:p>
          <a:p>
            <a:pPr lvl="4" eaLnBrk="1" latinLnBrk="0" hangingPunct="1"/>
            <a:r>
              <a:rPr kumimoji="0" lang="es-ES" dirty="0"/>
              <a:t>Quinto nivel</a:t>
            </a:r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251520" y="6390697"/>
            <a:ext cx="350671" cy="350671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050">
                <a:solidFill>
                  <a:sysClr val="windowText" lastClr="000000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4BD7E74-CBD2-4D88-9109-2EA8081AE675}" type="slidenum">
              <a:rPr lang="es-ES" smtClean="0"/>
              <a:pPr/>
              <a:t>‹#›</a:t>
            </a:fld>
            <a:endParaRPr lang="es-ES" dirty="0"/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720" y="149411"/>
            <a:ext cx="523019" cy="554400"/>
          </a:xfrm>
          <a:prstGeom prst="rect">
            <a:avLst/>
          </a:prstGeom>
        </p:spPr>
      </p:pic>
      <p:cxnSp>
        <p:nvCxnSpPr>
          <p:cNvPr id="11" name="Conector recto 10"/>
          <p:cNvCxnSpPr/>
          <p:nvPr userDrawn="1"/>
        </p:nvCxnSpPr>
        <p:spPr>
          <a:xfrm>
            <a:off x="684494" y="6165304"/>
            <a:ext cx="777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ángulo 16"/>
          <p:cNvSpPr/>
          <p:nvPr userDrawn="1"/>
        </p:nvSpPr>
        <p:spPr>
          <a:xfrm>
            <a:off x="611560" y="6390697"/>
            <a:ext cx="3744416" cy="350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dirty="0">
                <a:solidFill>
                  <a:schemeClr val="tx1"/>
                </a:solidFill>
              </a:rPr>
              <a:t>DSEE – Departamento de Sistemas de Energia Elétrica</a:t>
            </a:r>
          </a:p>
        </p:txBody>
      </p:sp>
      <p:pic>
        <p:nvPicPr>
          <p:cNvPr id="2" name="Imagen 1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06" b="25004"/>
          <a:stretch/>
        </p:blipFill>
        <p:spPr>
          <a:xfrm>
            <a:off x="74474" y="106886"/>
            <a:ext cx="704761" cy="576064"/>
          </a:xfrm>
          <a:prstGeom prst="ellipse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077" y="6146157"/>
            <a:ext cx="582303" cy="53922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 spd="slow">
    <p:fade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2734" y="1608760"/>
            <a:ext cx="8783762" cy="1313426"/>
          </a:xfrm>
        </p:spPr>
        <p:txBody>
          <a:bodyPr>
            <a:noAutofit/>
          </a:bodyPr>
          <a:lstStyle/>
          <a:p>
            <a:r>
              <a:rPr lang="es-PE" sz="2400" kern="1400" cap="small">
                <a:solidFill>
                  <a:schemeClr val="bg1"/>
                </a:solidFill>
                <a:latin typeface="Bookman Old Style" panose="02050604050505020204" pitchFamily="18" charset="0"/>
              </a:rPr>
              <a:t>LP &amp; MIP</a:t>
            </a:r>
            <a:endParaRPr lang="es-PE" sz="2400" cap="small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AutoShape 8" descr="https://www.facebook.com/ajax/messaging/attachment.php?attach_id=13bb2a5e07fb13ef3167287a3fd03663&amp;mid=mid.1375750658198%3A4e50407b4523db6203&amp;hash=AQDy7FnAJ0yAC0-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804988" y="334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P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s-P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286" y="3465876"/>
            <a:ext cx="3056210" cy="1763324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7668344" y="2708920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Mar 2019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775625" y="355303"/>
            <a:ext cx="17379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400" dirty="0">
                <a:latin typeface="Old English Text MT" panose="03040902040508030806" pitchFamily="66" charset="0"/>
              </a:rPr>
              <a:t>Tópico</a:t>
            </a:r>
          </a:p>
        </p:txBody>
      </p:sp>
      <p:grpSp>
        <p:nvGrpSpPr>
          <p:cNvPr id="12" name="Grupo 11"/>
          <p:cNvGrpSpPr/>
          <p:nvPr/>
        </p:nvGrpSpPr>
        <p:grpSpPr>
          <a:xfrm>
            <a:off x="580524" y="3485282"/>
            <a:ext cx="1238250" cy="869315"/>
            <a:chOff x="0" y="0"/>
            <a:chExt cx="1848025" cy="1248861"/>
          </a:xfrm>
        </p:grpSpPr>
        <p:pic>
          <p:nvPicPr>
            <p:cNvPr id="15" name="Picture 2" descr="Image result for julia language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848025" cy="12488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0" descr="Related image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736"/>
            <a:stretch/>
          </p:blipFill>
          <p:spPr bwMode="auto">
            <a:xfrm>
              <a:off x="1085037" y="0"/>
              <a:ext cx="615001" cy="4690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Image result for open source symbol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0" y="3701375"/>
            <a:ext cx="1234440" cy="123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n 16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7" y="4778810"/>
            <a:ext cx="2811083" cy="909601"/>
          </a:xfrm>
          <a:prstGeom prst="rect">
            <a:avLst/>
          </a:prstGeom>
        </p:spPr>
      </p:pic>
      <p:sp>
        <p:nvSpPr>
          <p:cNvPr id="18" name="21 Rectángulo"/>
          <p:cNvSpPr/>
          <p:nvPr/>
        </p:nvSpPr>
        <p:spPr>
          <a:xfrm>
            <a:off x="2465754" y="4444370"/>
            <a:ext cx="4357718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500" b="1" cap="small" dirty="0"/>
              <a:t>Autores:</a:t>
            </a:r>
            <a:endParaRPr lang="es-ES" sz="1500" cap="small" dirty="0"/>
          </a:p>
          <a:p>
            <a:pPr lvl="0" algn="ctr"/>
            <a:r>
              <a:rPr lang="es-ES" sz="1500" cap="small" dirty="0"/>
              <a:t>Erik Alvarez</a:t>
            </a:r>
          </a:p>
          <a:p>
            <a:pPr lvl="0" algn="ctr"/>
            <a:r>
              <a:rPr lang="es-ES" sz="1500" cap="small" dirty="0"/>
              <a:t>Jefferson Chávez</a:t>
            </a:r>
          </a:p>
        </p:txBody>
      </p:sp>
      <p:sp>
        <p:nvSpPr>
          <p:cNvPr id="20" name="12 Rectángulo"/>
          <p:cNvSpPr/>
          <p:nvPr/>
        </p:nvSpPr>
        <p:spPr>
          <a:xfrm>
            <a:off x="2313475" y="5374957"/>
            <a:ext cx="46622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200" b="1" cap="small" dirty="0" err="1"/>
              <a:t>U</a:t>
            </a:r>
            <a:r>
              <a:rPr lang="es-ES" sz="1200" cap="small" dirty="0" err="1"/>
              <a:t>niversidade</a:t>
            </a:r>
            <a:r>
              <a:rPr lang="es-ES" sz="1200" cap="small" dirty="0"/>
              <a:t> </a:t>
            </a:r>
            <a:r>
              <a:rPr lang="es-ES" sz="1200" b="1" cap="small" dirty="0"/>
              <a:t>E</a:t>
            </a:r>
            <a:r>
              <a:rPr lang="es-ES" sz="1200" cap="small" dirty="0"/>
              <a:t>stadual de </a:t>
            </a:r>
            <a:r>
              <a:rPr lang="es-ES" sz="1200" b="1" cap="small" dirty="0" err="1"/>
              <a:t>C</a:t>
            </a:r>
            <a:r>
              <a:rPr lang="es-ES" sz="1200" cap="small" dirty="0" err="1"/>
              <a:t>ampinas</a:t>
            </a:r>
            <a:endParaRPr lang="es-ES" sz="1200" cap="small" dirty="0"/>
          </a:p>
          <a:p>
            <a:pPr algn="ctr"/>
            <a:r>
              <a:rPr lang="pt-BR" sz="1200" b="1" dirty="0"/>
              <a:t>DSEE</a:t>
            </a:r>
            <a:r>
              <a:rPr lang="pt-BR" sz="1200" dirty="0"/>
              <a:t> – </a:t>
            </a:r>
            <a:r>
              <a:rPr lang="pt-BR" sz="1200" b="1" dirty="0"/>
              <a:t>D</a:t>
            </a:r>
            <a:r>
              <a:rPr lang="pt-BR" sz="1200" dirty="0"/>
              <a:t>epartamento de </a:t>
            </a:r>
            <a:r>
              <a:rPr lang="pt-BR" sz="1200" b="1" dirty="0"/>
              <a:t>S</a:t>
            </a:r>
            <a:r>
              <a:rPr lang="pt-BR" sz="1200" dirty="0"/>
              <a:t>istemas de </a:t>
            </a:r>
            <a:r>
              <a:rPr lang="pt-BR" sz="1200" b="1" dirty="0"/>
              <a:t>E</a:t>
            </a:r>
            <a:r>
              <a:rPr lang="pt-BR" sz="1200" dirty="0"/>
              <a:t>nergia </a:t>
            </a:r>
            <a:r>
              <a:rPr lang="pt-BR" sz="1200" b="1" dirty="0"/>
              <a:t>E</a:t>
            </a:r>
            <a:r>
              <a:rPr lang="pt-BR" sz="1200" dirty="0"/>
              <a:t>létrica</a:t>
            </a:r>
            <a:endParaRPr lang="pt-BR" sz="1200" cap="small" dirty="0"/>
          </a:p>
        </p:txBody>
      </p:sp>
    </p:spTree>
    <p:extLst>
      <p:ext uri="{BB962C8B-B14F-4D97-AF65-F5344CB8AC3E}">
        <p14:creationId xmlns:p14="http://schemas.microsoft.com/office/powerpoint/2010/main" val="176981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10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Programación entera mixta</a:t>
            </a:r>
          </a:p>
        </p:txBody>
      </p:sp>
      <p:sp>
        <p:nvSpPr>
          <p:cNvPr id="10" name="CuadroTexto 4">
            <a:extLst>
              <a:ext uri="{FF2B5EF4-FFF2-40B4-BE49-F238E27FC236}">
                <a16:creationId xmlns:a16="http://schemas.microsoft.com/office/drawing/2014/main" id="{0EE2E59A-EFC5-4F7D-8B1B-CDE02E4D869C}"/>
              </a:ext>
            </a:extLst>
          </p:cNvPr>
          <p:cNvSpPr txBox="1"/>
          <p:nvPr/>
        </p:nvSpPr>
        <p:spPr>
          <a:xfrm>
            <a:off x="602191" y="836712"/>
            <a:ext cx="83622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Método de ramificación y limitación (Branch &amp; </a:t>
            </a:r>
            <a:r>
              <a:rPr lang="es-MX" sz="2000" dirty="0" err="1"/>
              <a:t>Bound</a:t>
            </a:r>
            <a:r>
              <a:rPr lang="es-MX" sz="2000" dirty="0"/>
              <a:t>)</a:t>
            </a:r>
          </a:p>
          <a:p>
            <a:pPr lvl="1"/>
            <a:r>
              <a:rPr lang="es-MX" sz="20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C166FD-EAC1-4268-9588-6AEB814D6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544598"/>
            <a:ext cx="7787318" cy="411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84837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11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Programación entera mixta</a:t>
            </a:r>
          </a:p>
        </p:txBody>
      </p:sp>
      <p:sp>
        <p:nvSpPr>
          <p:cNvPr id="10" name="CuadroTexto 4">
            <a:extLst>
              <a:ext uri="{FF2B5EF4-FFF2-40B4-BE49-F238E27FC236}">
                <a16:creationId xmlns:a16="http://schemas.microsoft.com/office/drawing/2014/main" id="{0EE2E59A-EFC5-4F7D-8B1B-CDE02E4D869C}"/>
              </a:ext>
            </a:extLst>
          </p:cNvPr>
          <p:cNvSpPr txBox="1"/>
          <p:nvPr/>
        </p:nvSpPr>
        <p:spPr>
          <a:xfrm>
            <a:off x="602191" y="836712"/>
            <a:ext cx="83622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Método de ramificación y limitación (Branch &amp; </a:t>
            </a:r>
            <a:r>
              <a:rPr lang="es-MX" sz="2000" dirty="0" err="1"/>
              <a:t>Bound</a:t>
            </a:r>
            <a:r>
              <a:rPr lang="es-MX" sz="2000" dirty="0"/>
              <a:t>)</a:t>
            </a:r>
          </a:p>
          <a:p>
            <a:pPr lvl="1"/>
            <a:r>
              <a:rPr lang="es-MX" sz="20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C166FD-EAC1-4268-9588-6AEB814D6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544598"/>
            <a:ext cx="7787318" cy="411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15747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12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Programación entera mixta</a:t>
            </a:r>
          </a:p>
        </p:txBody>
      </p:sp>
      <p:sp>
        <p:nvSpPr>
          <p:cNvPr id="10" name="CuadroTexto 4">
            <a:extLst>
              <a:ext uri="{FF2B5EF4-FFF2-40B4-BE49-F238E27FC236}">
                <a16:creationId xmlns:a16="http://schemas.microsoft.com/office/drawing/2014/main" id="{0EE2E59A-EFC5-4F7D-8B1B-CDE02E4D869C}"/>
              </a:ext>
            </a:extLst>
          </p:cNvPr>
          <p:cNvSpPr txBox="1"/>
          <p:nvPr/>
        </p:nvSpPr>
        <p:spPr>
          <a:xfrm>
            <a:off x="602191" y="836712"/>
            <a:ext cx="83622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Método de ramificación y limitación (Branch &amp; </a:t>
            </a:r>
            <a:r>
              <a:rPr lang="es-MX" sz="2000" dirty="0" err="1"/>
              <a:t>Bound</a:t>
            </a:r>
            <a:r>
              <a:rPr lang="es-MX" sz="2000" dirty="0"/>
              <a:t>)</a:t>
            </a:r>
          </a:p>
          <a:p>
            <a:pPr lvl="1"/>
            <a:r>
              <a:rPr lang="es-MX" sz="20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C166FD-EAC1-4268-9588-6AEB814D6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544598"/>
            <a:ext cx="7787318" cy="411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430824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13</a:t>
            </a:fld>
            <a:endParaRPr lang="es-ES"/>
          </a:p>
        </p:txBody>
      </p:sp>
      <p:sp>
        <p:nvSpPr>
          <p:cNvPr id="7" name="TextBox 3"/>
          <p:cNvSpPr txBox="1"/>
          <p:nvPr/>
        </p:nvSpPr>
        <p:spPr>
          <a:xfrm>
            <a:off x="755576" y="1138137"/>
            <a:ext cx="64597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3200" i="1" dirty="0">
                <a:solidFill>
                  <a:srgbClr val="E7E6E6">
                    <a:lumMod val="50000"/>
                  </a:srgb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“The new becomes old, and the old becomes new…a life cycle”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2564904"/>
            <a:ext cx="4980435" cy="351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930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2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Programación lineal: Formulación</a:t>
            </a:r>
          </a:p>
        </p:txBody>
      </p:sp>
      <p:sp>
        <p:nvSpPr>
          <p:cNvPr id="10" name="CuadroTexto 4">
            <a:extLst>
              <a:ext uri="{FF2B5EF4-FFF2-40B4-BE49-F238E27FC236}">
                <a16:creationId xmlns:a16="http://schemas.microsoft.com/office/drawing/2014/main" id="{0EE2E59A-EFC5-4F7D-8B1B-CDE02E4D869C}"/>
              </a:ext>
            </a:extLst>
          </p:cNvPr>
          <p:cNvSpPr txBox="1"/>
          <p:nvPr/>
        </p:nvSpPr>
        <p:spPr>
          <a:xfrm>
            <a:off x="602191" y="836712"/>
            <a:ext cx="8002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Cualquier PL puede ser colocado en una forma estándar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1CC9DB-45FA-4FCD-8114-BE417D42F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205" y="1228066"/>
            <a:ext cx="6544228" cy="24510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4">
                <a:extLst>
                  <a:ext uri="{FF2B5EF4-FFF2-40B4-BE49-F238E27FC236}">
                    <a16:creationId xmlns:a16="http://schemas.microsoft.com/office/drawing/2014/main" id="{F31C097F-38DA-47AA-BEDF-8AA58B8B2848}"/>
                  </a:ext>
                </a:extLst>
              </p:cNvPr>
              <p:cNvSpPr txBox="1"/>
              <p:nvPr/>
            </p:nvSpPr>
            <p:spPr>
              <a:xfrm>
                <a:off x="602191" y="3870417"/>
                <a:ext cx="8002257" cy="1040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2000" dirty="0"/>
                  <a:t>Las constantes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MX" sz="2000" dirty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MX" sz="2000" dirty="0"/>
                  <a:t>, </a:t>
                </a:r>
                <a14:m>
                  <m:oMath xmlns:m="http://schemas.openxmlformats.org/officeDocument/2006/math">
                    <m:r>
                      <a:rPr lang="es-PE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MX" sz="2000" dirty="0"/>
                  <a:t> </a:t>
                </a:r>
                <a14:m>
                  <m:oMath xmlns:m="http://schemas.openxmlformats.org/officeDocument/2006/math">
                    <m:r>
                      <a:rPr lang="es-PE" sz="2000" b="0" i="0" smtClean="0">
                        <a:latin typeface="Cambria Math" panose="02040503050406030204" pitchFamily="18" charset="0"/>
                      </a:rPr>
                      <m:t> &amp;   </m:t>
                    </m:r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=1,</m:t>
                    </m:r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2,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…,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MX" sz="2000" dirty="0"/>
                  <a:t> describen un PL particular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2000" dirty="0"/>
                  <a:t>La forma estándar,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PE" sz="2000" b="0" i="0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s-MX" sz="2000" dirty="0"/>
                  <a:t> para </a:t>
                </a:r>
                <a14:m>
                  <m:oMath xmlns:m="http://schemas.openxmlformats.org/officeDocument/2006/math">
                    <m:r>
                      <a:rPr lang="es-PE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MX" sz="2000" dirty="0"/>
                  <a:t> </a:t>
                </a:r>
              </a:p>
            </p:txBody>
          </p:sp>
        </mc:Choice>
        <mc:Fallback xmlns="">
          <p:sp>
            <p:nvSpPr>
              <p:cNvPr id="8" name="CuadroTexto 4">
                <a:extLst>
                  <a:ext uri="{FF2B5EF4-FFF2-40B4-BE49-F238E27FC236}">
                    <a16:creationId xmlns:a16="http://schemas.microsoft.com/office/drawing/2014/main" id="{F31C097F-38DA-47AA-BEDF-8AA58B8B2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91" y="3870417"/>
                <a:ext cx="8002257" cy="1040349"/>
              </a:xfrm>
              <a:prstGeom prst="rect">
                <a:avLst/>
              </a:prstGeom>
              <a:blipFill>
                <a:blip r:embed="rId3"/>
                <a:stretch>
                  <a:fillRect l="-686" t="-1754" b="-1052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9245721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3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Programación lineal (PL): Métodos de solución</a:t>
            </a:r>
          </a:p>
        </p:txBody>
      </p:sp>
      <p:sp>
        <p:nvSpPr>
          <p:cNvPr id="10" name="CuadroTexto 4">
            <a:extLst>
              <a:ext uri="{FF2B5EF4-FFF2-40B4-BE49-F238E27FC236}">
                <a16:creationId xmlns:a16="http://schemas.microsoft.com/office/drawing/2014/main" id="{0EE2E59A-EFC5-4F7D-8B1B-CDE02E4D869C}"/>
              </a:ext>
            </a:extLst>
          </p:cNvPr>
          <p:cNvSpPr txBox="1"/>
          <p:nvPr/>
        </p:nvSpPr>
        <p:spPr>
          <a:xfrm>
            <a:off x="602191" y="2780928"/>
            <a:ext cx="83622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i="1" dirty="0"/>
              <a:t>Método simplex primal y dual</a:t>
            </a:r>
            <a:r>
              <a:rPr lang="es-MX" dirty="0"/>
              <a:t> (SX).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Muchas iteraciones simples, moviéndose de un vértice a otro adyacente de la región factible con mejor función objetivo.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Eficiente para problemas de tamaño medio.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El tiempo computacional depende del número de restricciones al cubo.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i="1" dirty="0"/>
              <a:t>Método de punto interior</a:t>
            </a:r>
            <a:r>
              <a:rPr lang="es-MX" dirty="0"/>
              <a:t> (PI) primal-dual y predictor-corrector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Pocas iteraciones computacionalmente costosas por puntos interiores de la región factible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Eficiente para problemas de grande tamaño.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EL tiempo computacional depende casi linealmente del número de elementos no nulos de la matriz de restricciones.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i="1" dirty="0"/>
              <a:t>Para un problema convexo: </a:t>
            </a:r>
            <a:r>
              <a:rPr lang="es-MX" dirty="0"/>
              <a:t>ambos métodos encuentran una solución óptima o global, no tiene problemas de convergencia.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798055-6B72-4532-B2E2-3738A47C9519}"/>
                  </a:ext>
                </a:extLst>
              </p:cNvPr>
              <p:cNvSpPr txBox="1"/>
              <p:nvPr/>
            </p:nvSpPr>
            <p:spPr>
              <a:xfrm>
                <a:off x="3307175" y="680112"/>
                <a:ext cx="2952328" cy="20664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𝑀𝑖𝑛</m:t>
                      </m:r>
                      <m:nary>
                        <m:naryPr>
                          <m:chr m:val="∑"/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P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PE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𝑆𝑢𝑗𝑒𝑡𝑜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s-PE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P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P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P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s-PE"/>
                            <m:t>∀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=1,…,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nary>
                    </m:oMath>
                  </m:oMathPara>
                </a14:m>
                <a:endParaRPr lang="es-PE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≥0,</m:t>
                      </m:r>
                      <m:r>
                        <m:rPr>
                          <m:nor/>
                        </m:rPr>
                        <a:rPr lang="es-PE" b="0" i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m:rPr>
                          <m:nor/>
                        </m:rPr>
                        <a:rPr lang="es-PE"/>
                        <m:t>∀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798055-6B72-4532-B2E2-3738A47C9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175" y="680112"/>
                <a:ext cx="2952328" cy="2066463"/>
              </a:xfrm>
              <a:prstGeom prst="rect">
                <a:avLst/>
              </a:prstGeom>
              <a:blipFill>
                <a:blip r:embed="rId2"/>
                <a:stretch>
                  <a:fillRect l="-3719" b="-885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8522951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4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Programación lineal: Forma gráfica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1405147"/>
            <a:ext cx="4792921" cy="37677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a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1951872"/>
                  </p:ext>
                </p:extLst>
              </p:nvPr>
            </p:nvGraphicFramePr>
            <p:xfrm>
              <a:off x="611560" y="2120473"/>
              <a:ext cx="3312368" cy="233705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12368">
                      <a:extLst>
                        <a:ext uri="{9D8B030D-6E8A-4147-A177-3AD203B41FA5}">
                          <a16:colId xmlns:a16="http://schemas.microsoft.com/office/drawing/2014/main" val="33825991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s-P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s-PE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s-PE" i="0" smtClean="0">
                                            <a:latin typeface="Cambria Math" panose="02040503050406030204" pitchFamily="18" charset="0"/>
                                          </a:rPr>
                                          <m:t>max</m:t>
                                        </m:r>
                                      </m:e>
                                      <m:lim>
                                        <m:sSub>
                                          <m:sSubPr>
                                            <m:ctrlPr>
                                              <a:rPr lang="es-PE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P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s-PE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s-PE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s-PE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P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s-PE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lim>
                                    </m:limLow>
                                  </m:fName>
                                  <m:e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=3</m:t>
                                    </m:r>
                                    <m:sSub>
                                      <m:sSubPr>
                                        <m:ctrlPr>
                                          <a:rPr lang="es-P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PE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P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+5</m:t>
                                    </m:r>
                                    <m:sSub>
                                      <m:sSubPr>
                                        <m:ctrlPr>
                                          <a:rPr lang="es-P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PE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PE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func>
                              </m:oMath>
                            </m:oMathPara>
                          </a14:m>
                          <a:endParaRPr lang="es-PE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1781324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PE" dirty="0"/>
                            <a:t>s.t.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54935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P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s-PE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s-PE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7475125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≤12</m:t>
                                </m:r>
                              </m:oMath>
                            </m:oMathPara>
                          </a14:m>
                          <a:endParaRPr lang="es-PE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230385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sSub>
                                  <m:sSubPr>
                                    <m:ctrlP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≤18</m:t>
                                </m:r>
                              </m:oMath>
                            </m:oMathPara>
                          </a14:m>
                          <a:endParaRPr lang="es-PE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51617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s-P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s-P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PE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141607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a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1951872"/>
                  </p:ext>
                </p:extLst>
              </p:nvPr>
            </p:nvGraphicFramePr>
            <p:xfrm>
              <a:off x="611560" y="2120473"/>
              <a:ext cx="3312368" cy="233705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12368">
                      <a:extLst>
                        <a:ext uri="{9D8B030D-6E8A-4147-A177-3AD203B41FA5}">
                          <a16:colId xmlns:a16="http://schemas.microsoft.com/office/drawing/2014/main" val="3382599164"/>
                        </a:ext>
                      </a:extLst>
                    </a:gridCol>
                  </a:tblGrid>
                  <a:tr h="482854"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b="-381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81324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PE" dirty="0"/>
                            <a:t>s.t.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54935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31148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75125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31148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30385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431148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1617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5311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416074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4545884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5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Programación entera mixta: Formulación</a:t>
            </a:r>
          </a:p>
        </p:txBody>
      </p:sp>
      <p:sp>
        <p:nvSpPr>
          <p:cNvPr id="10" name="CuadroTexto 4">
            <a:extLst>
              <a:ext uri="{FF2B5EF4-FFF2-40B4-BE49-F238E27FC236}">
                <a16:creationId xmlns:a16="http://schemas.microsoft.com/office/drawing/2014/main" id="{0EE2E59A-EFC5-4F7D-8B1B-CDE02E4D869C}"/>
              </a:ext>
            </a:extLst>
          </p:cNvPr>
          <p:cNvSpPr txBox="1"/>
          <p:nvPr/>
        </p:nvSpPr>
        <p:spPr>
          <a:xfrm>
            <a:off x="602191" y="836712"/>
            <a:ext cx="8002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Cualquier PL puede ser colocado en una forma estándar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1CC9DB-45FA-4FCD-8114-BE417D42F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205" y="1228066"/>
            <a:ext cx="6544228" cy="24510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4">
                <a:extLst>
                  <a:ext uri="{FF2B5EF4-FFF2-40B4-BE49-F238E27FC236}">
                    <a16:creationId xmlns:a16="http://schemas.microsoft.com/office/drawing/2014/main" id="{F31C097F-38DA-47AA-BEDF-8AA58B8B2848}"/>
                  </a:ext>
                </a:extLst>
              </p:cNvPr>
              <p:cNvSpPr txBox="1"/>
              <p:nvPr/>
            </p:nvSpPr>
            <p:spPr>
              <a:xfrm>
                <a:off x="602191" y="3870417"/>
                <a:ext cx="8002257" cy="1040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2000" dirty="0"/>
                  <a:t>Las constantes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MX" sz="2000" dirty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MX" sz="2000" dirty="0"/>
                  <a:t>, </a:t>
                </a:r>
                <a14:m>
                  <m:oMath xmlns:m="http://schemas.openxmlformats.org/officeDocument/2006/math">
                    <m:r>
                      <a:rPr lang="es-PE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MX" sz="2000" dirty="0"/>
                  <a:t> </a:t>
                </a:r>
                <a14:m>
                  <m:oMath xmlns:m="http://schemas.openxmlformats.org/officeDocument/2006/math">
                    <m:r>
                      <a:rPr lang="es-PE" sz="2000" b="0" i="0" smtClean="0">
                        <a:latin typeface="Cambria Math" panose="02040503050406030204" pitchFamily="18" charset="0"/>
                      </a:rPr>
                      <m:t> &amp;   </m:t>
                    </m:r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=1,</m:t>
                    </m:r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2,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…,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MX" sz="2000" dirty="0"/>
                  <a:t> describen un PL particular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2000" dirty="0"/>
                  <a:t>La forma estándar,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PE" sz="2000" b="0" i="0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s-MX" sz="2000" dirty="0"/>
                  <a:t> para </a:t>
                </a:r>
                <a14:m>
                  <m:oMath xmlns:m="http://schemas.openxmlformats.org/officeDocument/2006/math">
                    <m:r>
                      <a:rPr lang="es-PE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MX" sz="2000" dirty="0"/>
                  <a:t> </a:t>
                </a:r>
              </a:p>
            </p:txBody>
          </p:sp>
        </mc:Choice>
        <mc:Fallback xmlns="">
          <p:sp>
            <p:nvSpPr>
              <p:cNvPr id="8" name="CuadroTexto 4">
                <a:extLst>
                  <a:ext uri="{FF2B5EF4-FFF2-40B4-BE49-F238E27FC236}">
                    <a16:creationId xmlns:a16="http://schemas.microsoft.com/office/drawing/2014/main" id="{F31C097F-38DA-47AA-BEDF-8AA58B8B2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91" y="3870417"/>
                <a:ext cx="8002257" cy="1040349"/>
              </a:xfrm>
              <a:prstGeom prst="rect">
                <a:avLst/>
              </a:prstGeom>
              <a:blipFill>
                <a:blip r:embed="rId3"/>
                <a:stretch>
                  <a:fillRect l="-686" t="-1754" b="-1052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6079992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6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Programación entera mixta</a:t>
            </a:r>
          </a:p>
        </p:txBody>
      </p:sp>
      <p:sp>
        <p:nvSpPr>
          <p:cNvPr id="10" name="CuadroTexto 4">
            <a:extLst>
              <a:ext uri="{FF2B5EF4-FFF2-40B4-BE49-F238E27FC236}">
                <a16:creationId xmlns:a16="http://schemas.microsoft.com/office/drawing/2014/main" id="{0EE2E59A-EFC5-4F7D-8B1B-CDE02E4D869C}"/>
              </a:ext>
            </a:extLst>
          </p:cNvPr>
          <p:cNvSpPr txBox="1"/>
          <p:nvPr/>
        </p:nvSpPr>
        <p:spPr>
          <a:xfrm>
            <a:off x="602191" y="3140968"/>
            <a:ext cx="83622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Método de ramificación y limitación (Branch &amp; </a:t>
            </a:r>
            <a:r>
              <a:rPr lang="es-MX" sz="2000" dirty="0" err="1"/>
              <a:t>Bound</a:t>
            </a:r>
            <a:r>
              <a:rPr lang="es-MX" sz="2000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Método de ramificación y corte (Branch &amp; </a:t>
            </a:r>
            <a:r>
              <a:rPr lang="es-MX" sz="2000"/>
              <a:t>Cut</a:t>
            </a:r>
            <a:r>
              <a:rPr lang="es-MX" sz="20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Método de planos de cortes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Métodos de descomposición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Método de enumeración implícita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Problema no convexo, pueden ser transformados en problemas convexos a través de métodos de relajación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Todos los métodos encuentran una solución óptima o global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No tiene problemas de convergencia, tiempo de procesamiento elevados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798055-6B72-4532-B2E2-3738A47C9519}"/>
                  </a:ext>
                </a:extLst>
              </p:cNvPr>
              <p:cNvSpPr txBox="1"/>
              <p:nvPr/>
            </p:nvSpPr>
            <p:spPr>
              <a:xfrm>
                <a:off x="2875127" y="491436"/>
                <a:ext cx="3816424" cy="29258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𝑀𝑖𝑛</m:t>
                      </m:r>
                      <m:nary>
                        <m:naryPr>
                          <m:chr m:val="∑"/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P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PE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P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PE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𝑆𝑢𝑗𝑒𝑡𝑜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s-PE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P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P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P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PE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sSub>
                            <m:sSubPr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PE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s-PE"/>
                        <m:t>∀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s-PE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≥0,</m:t>
                      </m:r>
                      <m:r>
                        <m:rPr>
                          <m:nor/>
                        </m:rPr>
                        <a:rPr lang="es-PE" b="0" i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m:rPr>
                          <m:nor/>
                        </m:rPr>
                        <a:rPr lang="es-PE"/>
                        <m:t>∀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s-PE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PE" i="1">
                          <a:latin typeface="Cambria Math" panose="02040503050406030204" pitchFamily="18" charset="0"/>
                        </a:rPr>
                        <m:t>≥0,</m:t>
                      </m:r>
                      <m:r>
                        <m:rPr>
                          <m:nor/>
                        </m:rPr>
                        <a:rPr lang="es-PE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m:rPr>
                          <m:nor/>
                        </m:rPr>
                        <a:rPr lang="es-PE"/>
                        <m:t>∀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s-PE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P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s-PE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m:rPr>
                          <m:nor/>
                        </m:rPr>
                        <a:rPr lang="es-PE"/>
                        <m:t>∀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s-PE" dirty="0"/>
              </a:p>
              <a:p>
                <a:endParaRPr lang="es-PE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798055-6B72-4532-B2E2-3738A47C9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127" y="491436"/>
                <a:ext cx="3816424" cy="2925801"/>
              </a:xfrm>
              <a:prstGeom prst="rect">
                <a:avLst/>
              </a:prstGeom>
              <a:blipFill>
                <a:blip r:embed="rId2"/>
                <a:stretch>
                  <a:fillRect l="-2875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3004302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7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Programación entera mixta</a:t>
            </a:r>
          </a:p>
        </p:txBody>
      </p:sp>
      <p:sp>
        <p:nvSpPr>
          <p:cNvPr id="10" name="CuadroTexto 4">
            <a:extLst>
              <a:ext uri="{FF2B5EF4-FFF2-40B4-BE49-F238E27FC236}">
                <a16:creationId xmlns:a16="http://schemas.microsoft.com/office/drawing/2014/main" id="{0EE2E59A-EFC5-4F7D-8B1B-CDE02E4D869C}"/>
              </a:ext>
            </a:extLst>
          </p:cNvPr>
          <p:cNvSpPr txBox="1"/>
          <p:nvPr/>
        </p:nvSpPr>
        <p:spPr>
          <a:xfrm>
            <a:off x="602191" y="836712"/>
            <a:ext cx="836229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Método de ramificación y limitación (Branch &amp; </a:t>
            </a:r>
            <a:r>
              <a:rPr lang="es-MX" sz="2000" dirty="0" err="1"/>
              <a:t>Bound</a:t>
            </a:r>
            <a:r>
              <a:rPr lang="es-MX" sz="2000" dirty="0"/>
              <a:t>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/>
              <a:t>Es un método de resolución que se basa en la idea de desenvolver una enumeración implícita inteligente de los puntos candidatos a solución óptima entera de un problema, por medio de partición de espacio de soluciones y evaluaciones progresivas de las soluciones.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Entrega tres procedimientos: aproximación, ramificación (</a:t>
            </a:r>
            <a:r>
              <a:rPr lang="es-MX" sz="2000" dirty="0" err="1"/>
              <a:t>branching</a:t>
            </a:r>
            <a:r>
              <a:rPr lang="es-MX" sz="2000" dirty="0"/>
              <a:t>) y limitación (</a:t>
            </a:r>
            <a:r>
              <a:rPr lang="es-MX" sz="2000" dirty="0" err="1"/>
              <a:t>bouding</a:t>
            </a:r>
            <a:r>
              <a:rPr lang="es-MX" sz="20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El término Branch se refiere a las particiones hechas por el método y el término </a:t>
            </a:r>
            <a:r>
              <a:rPr lang="es-MX" sz="2000" dirty="0" err="1"/>
              <a:t>bound</a:t>
            </a:r>
            <a:r>
              <a:rPr lang="es-MX" sz="2000" dirty="0"/>
              <a:t> a las nuevas restricciones adicionadas.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Utiliza el método simplex de forma recurrente en el </a:t>
            </a:r>
            <a:r>
              <a:rPr lang="es-MX" sz="2000" dirty="0" err="1"/>
              <a:t>preceso</a:t>
            </a:r>
            <a:r>
              <a:rPr lang="es-MX" sz="2000" dirty="0"/>
              <a:t> de obtener la solución óptima.</a:t>
            </a:r>
          </a:p>
        </p:txBody>
      </p:sp>
    </p:spTree>
    <p:extLst>
      <p:ext uri="{BB962C8B-B14F-4D97-AF65-F5344CB8AC3E}">
        <p14:creationId xmlns:p14="http://schemas.microsoft.com/office/powerpoint/2010/main" val="260202536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8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Programación entera mixta</a:t>
            </a:r>
          </a:p>
        </p:txBody>
      </p:sp>
      <p:sp>
        <p:nvSpPr>
          <p:cNvPr id="10" name="CuadroTexto 4">
            <a:extLst>
              <a:ext uri="{FF2B5EF4-FFF2-40B4-BE49-F238E27FC236}">
                <a16:creationId xmlns:a16="http://schemas.microsoft.com/office/drawing/2014/main" id="{0EE2E59A-EFC5-4F7D-8B1B-CDE02E4D869C}"/>
              </a:ext>
            </a:extLst>
          </p:cNvPr>
          <p:cNvSpPr txBox="1"/>
          <p:nvPr/>
        </p:nvSpPr>
        <p:spPr>
          <a:xfrm>
            <a:off x="602191" y="836712"/>
            <a:ext cx="83622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Método de ramificación y limitación (Branch &amp; </a:t>
            </a:r>
            <a:r>
              <a:rPr lang="es-MX" sz="2000" dirty="0" err="1"/>
              <a:t>Bound</a:t>
            </a:r>
            <a:r>
              <a:rPr lang="es-MX" sz="2000" dirty="0"/>
              <a:t>)</a:t>
            </a:r>
          </a:p>
          <a:p>
            <a:pPr lvl="1"/>
            <a:r>
              <a:rPr lang="es-MX" sz="20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C166FD-EAC1-4268-9588-6AEB814D6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544598"/>
            <a:ext cx="7787318" cy="411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36217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9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Programación entera mixta</a:t>
            </a:r>
          </a:p>
        </p:txBody>
      </p:sp>
      <p:sp>
        <p:nvSpPr>
          <p:cNvPr id="10" name="CuadroTexto 4">
            <a:extLst>
              <a:ext uri="{FF2B5EF4-FFF2-40B4-BE49-F238E27FC236}">
                <a16:creationId xmlns:a16="http://schemas.microsoft.com/office/drawing/2014/main" id="{0EE2E59A-EFC5-4F7D-8B1B-CDE02E4D869C}"/>
              </a:ext>
            </a:extLst>
          </p:cNvPr>
          <p:cNvSpPr txBox="1"/>
          <p:nvPr/>
        </p:nvSpPr>
        <p:spPr>
          <a:xfrm>
            <a:off x="602191" y="836712"/>
            <a:ext cx="83622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Ignore las restricciones de integralidad y resuelva el problema de programación lineal relajado (PLIR)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Si la solución es óptima integral, entonces el problema entero también habrá sido resuelto. El algoritmo termina.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Sino, el valor v encontrado se transforma en un limitante superior, LS, para el valor óptimo del problema entero.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MX" sz="2000" dirty="0"/>
          </a:p>
          <a:p>
            <a:pPr lvl="1"/>
            <a:r>
              <a:rPr lang="es-MX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595501"/>
      </p:ext>
    </p:extLst>
  </p:cSld>
  <p:clrMapOvr>
    <a:masterClrMapping/>
  </p:clrMapOvr>
  <p:transition spd="slow"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18609</TotalTime>
  <Words>665</Words>
  <Application>Microsoft Office PowerPoint</Application>
  <PresentationFormat>On-screen Show (4:3)</PresentationFormat>
  <Paragraphs>93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Adobe Hebrew</vt:lpstr>
      <vt:lpstr>Arial</vt:lpstr>
      <vt:lpstr>Bookman Old Style</vt:lpstr>
      <vt:lpstr>Calibri</vt:lpstr>
      <vt:lpstr>Cambria Math</vt:lpstr>
      <vt:lpstr>Franklin Gothic Book</vt:lpstr>
      <vt:lpstr>Old English Text MT</vt:lpstr>
      <vt:lpstr>Perpetua</vt:lpstr>
      <vt:lpstr>Wingdings 2</vt:lpstr>
      <vt:lpstr>Equidad</vt:lpstr>
      <vt:lpstr>LP &amp; MIP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Cansat</dc:title>
  <dc:creator>Leo</dc:creator>
  <cp:lastModifiedBy>Jefferson Chavez</cp:lastModifiedBy>
  <cp:revision>950</cp:revision>
  <dcterms:created xsi:type="dcterms:W3CDTF">2012-02-15T19:20:03Z</dcterms:created>
  <dcterms:modified xsi:type="dcterms:W3CDTF">2019-03-15T13:29:09Z</dcterms:modified>
</cp:coreProperties>
</file>