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3"/>
  </p:notesMasterIdLst>
  <p:handoutMasterIdLst>
    <p:handoutMasterId r:id="rId34"/>
  </p:handoutMasterIdLst>
  <p:sldIdLst>
    <p:sldId id="256" r:id="rId2"/>
    <p:sldId id="393" r:id="rId3"/>
    <p:sldId id="394" r:id="rId4"/>
    <p:sldId id="397" r:id="rId5"/>
    <p:sldId id="396" r:id="rId6"/>
    <p:sldId id="399" r:id="rId7"/>
    <p:sldId id="395" r:id="rId8"/>
    <p:sldId id="400" r:id="rId9"/>
    <p:sldId id="401" r:id="rId10"/>
    <p:sldId id="402" r:id="rId11"/>
    <p:sldId id="403" r:id="rId12"/>
    <p:sldId id="404" r:id="rId13"/>
    <p:sldId id="405" r:id="rId14"/>
    <p:sldId id="406" r:id="rId15"/>
    <p:sldId id="419" r:id="rId16"/>
    <p:sldId id="420" r:id="rId17"/>
    <p:sldId id="421" r:id="rId18"/>
    <p:sldId id="422" r:id="rId19"/>
    <p:sldId id="417" r:id="rId20"/>
    <p:sldId id="418" r:id="rId21"/>
    <p:sldId id="423" r:id="rId22"/>
    <p:sldId id="407" r:id="rId23"/>
    <p:sldId id="408" r:id="rId24"/>
    <p:sldId id="409" r:id="rId25"/>
    <p:sldId id="410" r:id="rId26"/>
    <p:sldId id="411" r:id="rId27"/>
    <p:sldId id="412" r:id="rId28"/>
    <p:sldId id="413" r:id="rId29"/>
    <p:sldId id="414" r:id="rId30"/>
    <p:sldId id="415" r:id="rId31"/>
    <p:sldId id="416"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AD9E8953-8F23-4120-BF77-142A552BAF20}">
          <p14:sldIdLst>
            <p14:sldId id="256"/>
            <p14:sldId id="393"/>
            <p14:sldId id="394"/>
            <p14:sldId id="397"/>
            <p14:sldId id="396"/>
            <p14:sldId id="399"/>
            <p14:sldId id="395"/>
            <p14:sldId id="400"/>
            <p14:sldId id="401"/>
            <p14:sldId id="402"/>
            <p14:sldId id="403"/>
            <p14:sldId id="404"/>
            <p14:sldId id="405"/>
            <p14:sldId id="406"/>
            <p14:sldId id="419"/>
            <p14:sldId id="420"/>
            <p14:sldId id="421"/>
            <p14:sldId id="422"/>
            <p14:sldId id="417"/>
            <p14:sldId id="418"/>
            <p14:sldId id="423"/>
            <p14:sldId id="407"/>
            <p14:sldId id="408"/>
            <p14:sldId id="409"/>
            <p14:sldId id="410"/>
            <p14:sldId id="411"/>
            <p14:sldId id="412"/>
            <p14:sldId id="413"/>
            <p14:sldId id="414"/>
            <p14:sldId id="415"/>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9644" autoAdjust="0"/>
  </p:normalViewPr>
  <p:slideViewPr>
    <p:cSldViewPr>
      <p:cViewPr>
        <p:scale>
          <a:sx n="98" d="100"/>
          <a:sy n="98" d="100"/>
        </p:scale>
        <p:origin x="2202" y="438"/>
      </p:cViewPr>
      <p:guideLst>
        <p:guide orient="horz" pos="2160"/>
        <p:guide pos="2880"/>
      </p:guideLst>
    </p:cSldViewPr>
  </p:slideViewPr>
  <p:outlineViewPr>
    <p:cViewPr>
      <p:scale>
        <a:sx n="33" d="100"/>
        <a:sy n="33" d="100"/>
      </p:scale>
      <p:origin x="0" y="403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a:t>Proyecto CanSat</a:t>
            </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97DA6-5F4F-42D3-8A01-E860A9714D40}" type="datetimeFigureOut">
              <a:rPr lang="es-ES" smtClean="0"/>
              <a:pPr/>
              <a:t>13/03/2019</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A565BD-2940-4473-877F-C1308FF5E531}" type="slidenum">
              <a:rPr lang="es-ES" smtClean="0"/>
              <a:pPr/>
              <a:t>‹nº›</a:t>
            </a:fld>
            <a:endParaRPr lang="es-ES"/>
          </a:p>
        </p:txBody>
      </p:sp>
    </p:spTree>
    <p:extLst>
      <p:ext uri="{BB962C8B-B14F-4D97-AF65-F5344CB8AC3E}">
        <p14:creationId xmlns:p14="http://schemas.microsoft.com/office/powerpoint/2010/main" val="210042367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a:t>Proyecto CanSat</a:t>
            </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D6ABD-B407-4DBB-94E4-3909D8A64036}" type="datetimeFigureOut">
              <a:rPr lang="es-ES" smtClean="0"/>
              <a:pPr/>
              <a:t>13/03/2019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6E850-6E96-4E89-86F1-2DE46BB95531}" type="slidenum">
              <a:rPr lang="es-ES" smtClean="0"/>
              <a:pPr/>
              <a:t>‹nº›</a:t>
            </a:fld>
            <a:endParaRPr lang="es-ES"/>
          </a:p>
        </p:txBody>
      </p:sp>
    </p:spTree>
    <p:extLst>
      <p:ext uri="{BB962C8B-B14F-4D97-AF65-F5344CB8AC3E}">
        <p14:creationId xmlns:p14="http://schemas.microsoft.com/office/powerpoint/2010/main" val="211401750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encabezado"/>
          <p:cNvSpPr>
            <a:spLocks noGrp="1"/>
          </p:cNvSpPr>
          <p:nvPr>
            <p:ph type="hdr" sz="quarter" idx="10"/>
          </p:nvPr>
        </p:nvSpPr>
        <p:spPr/>
        <p:txBody>
          <a:bodyPr/>
          <a:lstStyle/>
          <a:p>
            <a:r>
              <a:rPr lang="es-ES"/>
              <a:t>Proyecto CanSat</a:t>
            </a:r>
          </a:p>
        </p:txBody>
      </p:sp>
      <p:sp>
        <p:nvSpPr>
          <p:cNvPr id="5" name="4 Marcador de número de diapositiva"/>
          <p:cNvSpPr>
            <a:spLocks noGrp="1"/>
          </p:cNvSpPr>
          <p:nvPr>
            <p:ph type="sldNum" sz="quarter" idx="11"/>
          </p:nvPr>
        </p:nvSpPr>
        <p:spPr/>
        <p:txBody>
          <a:bodyPr/>
          <a:lstStyle/>
          <a:p>
            <a:fld id="{8AD6E850-6E96-4E89-86F1-2DE46BB95531}" type="slidenum">
              <a:rPr lang="es-ES" smtClean="0"/>
              <a:pPr/>
              <a:t>1</a:t>
            </a:fld>
            <a:endParaRPr lang="es-ES"/>
          </a:p>
        </p:txBody>
      </p:sp>
    </p:spTree>
    <p:extLst>
      <p:ext uri="{BB962C8B-B14F-4D97-AF65-F5344CB8AC3E}">
        <p14:creationId xmlns:p14="http://schemas.microsoft.com/office/powerpoint/2010/main" val="4225441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449130" y="3224893"/>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64BD7E74-CBD2-4D88-9109-2EA8081AE675}" type="slidenum">
              <a:rPr lang="es-ES" smtClean="0"/>
              <a:pPr/>
              <a:t>‹nº›</a:t>
            </a:fld>
            <a:endParaRPr lang="es-ES"/>
          </a:p>
        </p:txBody>
      </p:sp>
      <p:sp>
        <p:nvSpPr>
          <p:cNvPr id="7" name="6 Rectángulo"/>
          <p:cNvSpPr/>
          <p:nvPr/>
        </p:nvSpPr>
        <p:spPr>
          <a:xfrm>
            <a:off x="62931" y="1448953"/>
            <a:ext cx="9021537" cy="1527349"/>
          </a:xfrm>
          <a:prstGeom prst="rect">
            <a:avLst/>
          </a:prstGeom>
          <a:solidFill>
            <a:schemeClr val="tx2">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lvl="0" algn="ctr"/>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37276" y="6138505"/>
            <a:ext cx="523019" cy="554400"/>
          </a:xfrm>
          <a:prstGeom prst="rect">
            <a:avLst/>
          </a:prstGeom>
        </p:spPr>
      </p:pic>
      <p:pic>
        <p:nvPicPr>
          <p:cNvPr id="2050" name="Picture 2" descr="Image result for asme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80851" y="6135121"/>
            <a:ext cx="1137811" cy="557784"/>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914400" y="6250937"/>
            <a:ext cx="3801871" cy="350671"/>
          </a:xfrm>
          <a:prstGeom prst="rect">
            <a:avLst/>
          </a:prstGeom>
        </p:spPr>
        <p:txBody>
          <a:bodyPr anchor="ctr"/>
          <a:lstStyle>
            <a:lvl1pPr algn="ctr">
              <a:defRPr sz="1400"/>
            </a:lvl1pPr>
          </a:lstStyle>
          <a:p>
            <a:endParaRPr lang="pt-BR" dirty="0"/>
          </a:p>
        </p:txBody>
      </p:sp>
      <p:sp>
        <p:nvSpPr>
          <p:cNvPr id="6" name="5 Marcador de número de diapositiva"/>
          <p:cNvSpPr>
            <a:spLocks noGrp="1"/>
          </p:cNvSpPr>
          <p:nvPr>
            <p:ph type="sldNum" sz="quarter" idx="12"/>
          </p:nvPr>
        </p:nvSpPr>
        <p:spPr>
          <a:xfrm>
            <a:off x="188881" y="6390697"/>
            <a:ext cx="350671" cy="350671"/>
          </a:xfrm>
        </p:spPr>
        <p:txBody>
          <a:bodyPr/>
          <a:lstStyle/>
          <a:p>
            <a:fld id="{64BD7E74-CBD2-4D88-9109-2EA8081AE675}"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5" name="4 Marcador de pie de página"/>
          <p:cNvSpPr>
            <a:spLocks noGrp="1"/>
          </p:cNvSpPr>
          <p:nvPr>
            <p:ph type="ftr" sz="quarter" idx="11"/>
          </p:nvPr>
        </p:nvSpPr>
        <p:spPr>
          <a:xfrm>
            <a:off x="800100" y="6172200"/>
            <a:ext cx="4000500" cy="457200"/>
          </a:xfrm>
          <a:prstGeom prst="rect">
            <a:avLst/>
          </a:prstGeo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64BD7E74-CBD2-4D88-9109-2EA8081AE675}"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6" name="5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8" name="7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9" name="8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2191" y="2983778"/>
            <a:ext cx="7772400" cy="11430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4" name="3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5" name="4 Marcador de número de diapositiva"/>
          <p:cNvSpPr>
            <a:spLocks noGrp="1"/>
          </p:cNvSpPr>
          <p:nvPr>
            <p:ph type="sldNum" sz="quarter" idx="12"/>
          </p:nvPr>
        </p:nvSpPr>
        <p:spPr>
          <a:xfrm>
            <a:off x="188881" y="6390697"/>
            <a:ext cx="350671" cy="350671"/>
          </a:xfrm>
        </p:spPr>
        <p:txBody>
          <a:bodyPr/>
          <a:lstStyle/>
          <a:p>
            <a:fld id="{64BD7E74-CBD2-4D88-9109-2EA8081AE675}" type="slidenum">
              <a:rPr lang="es-ES" smtClean="0"/>
              <a:pPr/>
              <a:t>‹nº›</a:t>
            </a:fld>
            <a:endParaRPr lang="es-ES"/>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734" y="120688"/>
            <a:ext cx="2956558" cy="2867146"/>
          </a:xfrm>
          <a:prstGeom prst="rect">
            <a:avLst/>
          </a:prstGeom>
        </p:spPr>
      </p:pic>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3" name="2 Marcador de pie de página"/>
          <p:cNvSpPr>
            <a:spLocks noGrp="1"/>
          </p:cNvSpPr>
          <p:nvPr>
            <p:ph type="ftr" sz="quarter" idx="11"/>
          </p:nvPr>
        </p:nvSpPr>
        <p:spPr>
          <a:xfrm>
            <a:off x="914400" y="6172200"/>
            <a:ext cx="3962400" cy="457200"/>
          </a:xfrm>
          <a:prstGeom prst="rect">
            <a:avLst/>
          </a:prstGeom>
        </p:spPr>
        <p:txBody>
          <a:bodyPr/>
          <a:lstStyle/>
          <a:p>
            <a:endParaRPr lang="es-ES" dirty="0"/>
          </a:p>
        </p:txBody>
      </p:sp>
      <p:sp>
        <p:nvSpPr>
          <p:cNvPr id="4" name="3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6" name="5 Marcador de pie de página"/>
          <p:cNvSpPr>
            <a:spLocks noGrp="1"/>
          </p:cNvSpPr>
          <p:nvPr>
            <p:ph type="ftr" sz="quarter" idx="11"/>
          </p:nvPr>
        </p:nvSpPr>
        <p:spPr>
          <a:xfrm>
            <a:off x="914400" y="6172200"/>
            <a:ext cx="3962400" cy="457200"/>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64BD7E74-CBD2-4D88-9109-2EA8081AE675}"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6172200" y="6191250"/>
            <a:ext cx="2476500" cy="476250"/>
          </a:xfrm>
          <a:prstGeom prst="rect">
            <a:avLst/>
          </a:prstGeom>
        </p:spPr>
        <p:txBody>
          <a:bodyPr/>
          <a:lstStyle/>
          <a:p>
            <a:endParaRPr lang="es-ES" dirty="0"/>
          </a:p>
        </p:txBody>
      </p:sp>
      <p:sp>
        <p:nvSpPr>
          <p:cNvPr id="6" name="5 Marcador de pie de página"/>
          <p:cNvSpPr>
            <a:spLocks noGrp="1"/>
          </p:cNvSpPr>
          <p:nvPr>
            <p:ph type="ftr" sz="quarter" idx="11"/>
          </p:nvPr>
        </p:nvSpPr>
        <p:spPr>
          <a:xfrm>
            <a:off x="914400" y="6172200"/>
            <a:ext cx="3886200" cy="457200"/>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64BD7E74-CBD2-4D88-9109-2EA8081AE675}"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userDrawn="1"/>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userDrawn="1"/>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684494"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684494" y="1447800"/>
            <a:ext cx="7772400" cy="4572000"/>
          </a:xfrm>
          <a:prstGeom prst="rect">
            <a:avLst/>
          </a:prstGeom>
        </p:spPr>
        <p:txBody>
          <a:bodyPr>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23" name="22 Marcador de número de diapositiva"/>
          <p:cNvSpPr>
            <a:spLocks noGrp="1"/>
          </p:cNvSpPr>
          <p:nvPr>
            <p:ph type="sldNum" sz="quarter" idx="4"/>
          </p:nvPr>
        </p:nvSpPr>
        <p:spPr>
          <a:xfrm>
            <a:off x="251520" y="6390697"/>
            <a:ext cx="350671" cy="350671"/>
          </a:xfrm>
          <a:prstGeom prst="ellipse">
            <a:avLst/>
          </a:prstGeom>
          <a:noFill/>
          <a:ln>
            <a:noFill/>
          </a:ln>
        </p:spPr>
        <p:style>
          <a:lnRef idx="1">
            <a:schemeClr val="accent1"/>
          </a:lnRef>
          <a:fillRef idx="2">
            <a:schemeClr val="accent1"/>
          </a:fillRef>
          <a:effectRef idx="1">
            <a:schemeClr val="accent1"/>
          </a:effectRef>
          <a:fontRef idx="none"/>
        </p:style>
        <p:txBody>
          <a:bodyPr wrap="none" lIns="0" tIns="0" rIns="0" bIns="0" anchor="ctr" anchorCtr="1">
            <a:noAutofit/>
          </a:bodyPr>
          <a:lstStyle>
            <a:lvl1pPr algn="ctr" eaLnBrk="1" latinLnBrk="0" hangingPunct="1">
              <a:defRPr kumimoji="0" sz="1400">
                <a:solidFill>
                  <a:sysClr val="windowText" lastClr="000000"/>
                </a:solidFill>
                <a:latin typeface="+mj-lt"/>
                <a:ea typeface="+mj-ea"/>
                <a:cs typeface="+mj-cs"/>
              </a:defRPr>
            </a:lvl1pPr>
          </a:lstStyle>
          <a:p>
            <a:fld id="{64BD7E74-CBD2-4D88-9109-2EA8081AE675}" type="slidenum">
              <a:rPr lang="es-ES" smtClean="0"/>
              <a:pPr/>
              <a:t>‹nº›</a:t>
            </a:fld>
            <a:endParaRPr lang="es-ES" dirty="0"/>
          </a:p>
        </p:txBody>
      </p:sp>
      <p:pic>
        <p:nvPicPr>
          <p:cNvPr id="15" name="Imagen 1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19720" y="149411"/>
            <a:ext cx="523019" cy="554400"/>
          </a:xfrm>
          <a:prstGeom prst="rect">
            <a:avLst/>
          </a:prstGeom>
        </p:spPr>
      </p:pic>
      <p:cxnSp>
        <p:nvCxnSpPr>
          <p:cNvPr id="11" name="Conector recto 10"/>
          <p:cNvCxnSpPr/>
          <p:nvPr userDrawn="1"/>
        </p:nvCxnSpPr>
        <p:spPr>
          <a:xfrm>
            <a:off x="684494" y="6165304"/>
            <a:ext cx="7772400" cy="0"/>
          </a:xfrm>
          <a:prstGeom prst="line">
            <a:avLst/>
          </a:prstGeom>
        </p:spPr>
        <p:style>
          <a:lnRef idx="1">
            <a:schemeClr val="dk1"/>
          </a:lnRef>
          <a:fillRef idx="0">
            <a:schemeClr val="dk1"/>
          </a:fillRef>
          <a:effectRef idx="0">
            <a:schemeClr val="dk1"/>
          </a:effectRef>
          <a:fontRef idx="minor">
            <a:schemeClr val="tx1"/>
          </a:fontRef>
        </p:style>
      </p:cxnSp>
      <p:sp>
        <p:nvSpPr>
          <p:cNvPr id="17" name="Rectángulo 16"/>
          <p:cNvSpPr/>
          <p:nvPr userDrawn="1"/>
        </p:nvSpPr>
        <p:spPr>
          <a:xfrm>
            <a:off x="611560" y="6390697"/>
            <a:ext cx="3744416" cy="35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400" dirty="0">
                <a:solidFill>
                  <a:schemeClr val="tx1"/>
                </a:solidFill>
              </a:rPr>
              <a:t>DSEE – Departamento de Sistemas de Energia Elétrica</a:t>
            </a:r>
          </a:p>
        </p:txBody>
      </p:sp>
      <p:pic>
        <p:nvPicPr>
          <p:cNvPr id="2" name="Imagen 1"/>
          <p:cNvPicPr>
            <a:picLocks noChangeAspect="1"/>
          </p:cNvPicPr>
          <p:nvPr userDrawn="1"/>
        </p:nvPicPr>
        <p:blipFill rotWithShape="1">
          <a:blip r:embed="rId14" cstate="print">
            <a:extLst>
              <a:ext uri="{28A0092B-C50C-407E-A947-70E740481C1C}">
                <a14:useLocalDpi xmlns:a14="http://schemas.microsoft.com/office/drawing/2010/main" val="0"/>
              </a:ext>
            </a:extLst>
          </a:blip>
          <a:srcRect t="14806" b="25004"/>
          <a:stretch/>
        </p:blipFill>
        <p:spPr>
          <a:xfrm>
            <a:off x="74474" y="106886"/>
            <a:ext cx="704761" cy="576064"/>
          </a:xfrm>
          <a:prstGeom prst="ellipse">
            <a:avLst/>
          </a:prstGeom>
        </p:spPr>
      </p:pic>
      <p:pic>
        <p:nvPicPr>
          <p:cNvPr id="3" name="Imagen 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90077" y="6146157"/>
            <a:ext cx="582303" cy="539229"/>
          </a:xfrm>
          <a:prstGeom prst="rect">
            <a:avLst/>
          </a:prstGeom>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fade/>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2734" y="1608760"/>
            <a:ext cx="8783762" cy="1313426"/>
          </a:xfrm>
        </p:spPr>
        <p:txBody>
          <a:bodyPr>
            <a:noAutofit/>
          </a:bodyPr>
          <a:lstStyle/>
          <a:p>
            <a:r>
              <a:rPr lang="es-PE" sz="2400" kern="1400" cap="small" dirty="0">
                <a:solidFill>
                  <a:schemeClr val="bg1"/>
                </a:solidFill>
                <a:latin typeface="Bookman Old Style" panose="02050604050505020204" pitchFamily="18" charset="0"/>
              </a:rPr>
              <a:t>Modelamiento e Optimización</a:t>
            </a:r>
            <a:endParaRPr lang="es-PE" sz="2400" cap="small" dirty="0">
              <a:solidFill>
                <a:schemeClr val="bg1"/>
              </a:solidFill>
              <a:latin typeface="Bookman Old Style" panose="02050604050505020204" pitchFamily="18" charset="0"/>
            </a:endParaRPr>
          </a:p>
        </p:txBody>
      </p:sp>
      <p:sp>
        <p:nvSpPr>
          <p:cNvPr id="5" name="AutoShape 8" descr="https://www.facebook.com/ajax/messaging/attachment.php?attach_id=13bb2a5e07fb13ef3167287a3fd03663&amp;mid=mid.1375750658198%3A4e50407b4523db6203&amp;hash=AQDy7FnAJ0yAC0-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9" name="Rectangle 9"/>
          <p:cNvSpPr>
            <a:spLocks noChangeArrowheads="1"/>
          </p:cNvSpPr>
          <p:nvPr/>
        </p:nvSpPr>
        <p:spPr bwMode="auto">
          <a:xfrm>
            <a:off x="1804988" y="334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s-PE" sz="1800" b="0" i="0" u="none" strike="noStrike" cap="none" normalizeH="0" baseline="0">
                <a:ln>
                  <a:noFill/>
                </a:ln>
                <a:solidFill>
                  <a:schemeClr val="tx1"/>
                </a:solidFill>
                <a:effectLst/>
                <a:latin typeface="Arial" pitchFamily="34" charset="0"/>
                <a:cs typeface="Arial" pitchFamily="34" charset="0"/>
              </a:rPr>
            </a:br>
            <a:endParaRPr kumimoji="0" lang="es-PE" sz="1800" b="0" i="0" u="none" strike="noStrike" cap="none" normalizeH="0" baseline="0">
              <a:ln>
                <a:noFill/>
              </a:ln>
              <a:solidFill>
                <a:schemeClr val="tx1"/>
              </a:solidFill>
              <a:effectLst/>
              <a:latin typeface="Arial" pitchFamily="34" charset="0"/>
              <a:cs typeface="Arial" pitchFamily="34" charset="0"/>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0286" y="3465876"/>
            <a:ext cx="3056210" cy="1763324"/>
          </a:xfrm>
          <a:prstGeom prst="rect">
            <a:avLst/>
          </a:prstGeom>
        </p:spPr>
      </p:pic>
      <p:sp>
        <p:nvSpPr>
          <p:cNvPr id="11" name="CuadroTexto 10"/>
          <p:cNvSpPr txBox="1"/>
          <p:nvPr/>
        </p:nvSpPr>
        <p:spPr>
          <a:xfrm>
            <a:off x="7668344" y="2708920"/>
            <a:ext cx="1276311" cy="369332"/>
          </a:xfrm>
          <a:prstGeom prst="rect">
            <a:avLst/>
          </a:prstGeom>
          <a:noFill/>
        </p:spPr>
        <p:txBody>
          <a:bodyPr wrap="none" rtlCol="0">
            <a:spAutoFit/>
          </a:bodyPr>
          <a:lstStyle/>
          <a:p>
            <a:r>
              <a:rPr lang="en-US" dirty="0">
                <a:solidFill>
                  <a:schemeClr val="bg1"/>
                </a:solidFill>
                <a:latin typeface="Bookman Old Style" panose="02050604050505020204" pitchFamily="18" charset="0"/>
              </a:rPr>
              <a:t>Mar 2019</a:t>
            </a:r>
          </a:p>
        </p:txBody>
      </p:sp>
      <p:sp>
        <p:nvSpPr>
          <p:cNvPr id="3" name="CaixaDeTexto 2"/>
          <p:cNvSpPr txBox="1"/>
          <p:nvPr/>
        </p:nvSpPr>
        <p:spPr>
          <a:xfrm>
            <a:off x="3775625" y="358921"/>
            <a:ext cx="1737976" cy="769441"/>
          </a:xfrm>
          <a:prstGeom prst="rect">
            <a:avLst/>
          </a:prstGeom>
          <a:noFill/>
        </p:spPr>
        <p:txBody>
          <a:bodyPr wrap="none" rtlCol="0">
            <a:spAutoFit/>
          </a:bodyPr>
          <a:lstStyle/>
          <a:p>
            <a:r>
              <a:rPr lang="es-PE" sz="4400" dirty="0">
                <a:latin typeface="Old English Text MT" panose="03040902040508030806" pitchFamily="66" charset="0"/>
              </a:rPr>
              <a:t>Tópico</a:t>
            </a:r>
          </a:p>
        </p:txBody>
      </p:sp>
      <p:grpSp>
        <p:nvGrpSpPr>
          <p:cNvPr id="19" name="Grupo 18"/>
          <p:cNvGrpSpPr/>
          <p:nvPr/>
        </p:nvGrpSpPr>
        <p:grpSpPr>
          <a:xfrm>
            <a:off x="1075225" y="4726265"/>
            <a:ext cx="1238250" cy="869315"/>
            <a:chOff x="0" y="0"/>
            <a:chExt cx="1848025" cy="1248861"/>
          </a:xfrm>
        </p:grpSpPr>
        <p:pic>
          <p:nvPicPr>
            <p:cNvPr id="21" name="Picture 2" descr="Image result for julia languag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848025" cy="124886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3736"/>
            <a:stretch/>
          </p:blipFill>
          <p:spPr bwMode="auto">
            <a:xfrm>
              <a:off x="1085037" y="0"/>
              <a:ext cx="615001" cy="469021"/>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Imagen 22"/>
          <p:cNvPicPr/>
          <p:nvPr/>
        </p:nvPicPr>
        <p:blipFill>
          <a:blip r:embed="rId6" cstate="print">
            <a:extLst>
              <a:ext uri="{28A0092B-C50C-407E-A947-70E740481C1C}">
                <a14:useLocalDpi xmlns:a14="http://schemas.microsoft.com/office/drawing/2010/main" val="0"/>
              </a:ext>
            </a:extLst>
          </a:blip>
          <a:stretch>
            <a:fillRect/>
          </a:stretch>
        </p:blipFill>
        <p:spPr>
          <a:xfrm>
            <a:off x="396701" y="3379462"/>
            <a:ext cx="2811083" cy="909601"/>
          </a:xfrm>
          <a:prstGeom prst="rect">
            <a:avLst/>
          </a:prstGeom>
        </p:spPr>
      </p:pic>
      <p:sp>
        <p:nvSpPr>
          <p:cNvPr id="24" name="21 Rectángulo"/>
          <p:cNvSpPr/>
          <p:nvPr/>
        </p:nvSpPr>
        <p:spPr>
          <a:xfrm>
            <a:off x="2465754" y="4221088"/>
            <a:ext cx="4357718" cy="830997"/>
          </a:xfrm>
          <a:prstGeom prst="rect">
            <a:avLst/>
          </a:prstGeom>
        </p:spPr>
        <p:txBody>
          <a:bodyPr wrap="square">
            <a:spAutoFit/>
          </a:bodyPr>
          <a:lstStyle/>
          <a:p>
            <a:pPr algn="ctr"/>
            <a:r>
              <a:rPr lang="es-ES" sz="1600" b="1" cap="small" dirty="0"/>
              <a:t>Autores:</a:t>
            </a:r>
            <a:endParaRPr lang="es-ES" sz="1600" cap="small" dirty="0"/>
          </a:p>
          <a:p>
            <a:pPr lvl="0" algn="ctr"/>
            <a:r>
              <a:rPr lang="es-ES" sz="1600" cap="small" dirty="0"/>
              <a:t>Erik Alvarez</a:t>
            </a:r>
          </a:p>
          <a:p>
            <a:pPr lvl="0" algn="ctr"/>
            <a:r>
              <a:rPr lang="es-ES" sz="1600" cap="small" dirty="0"/>
              <a:t>Jefferson Chávez</a:t>
            </a:r>
          </a:p>
        </p:txBody>
      </p:sp>
      <p:sp>
        <p:nvSpPr>
          <p:cNvPr id="25" name="12 Rectángulo"/>
          <p:cNvSpPr/>
          <p:nvPr/>
        </p:nvSpPr>
        <p:spPr>
          <a:xfrm>
            <a:off x="2313475" y="5374957"/>
            <a:ext cx="4662280" cy="523220"/>
          </a:xfrm>
          <a:prstGeom prst="rect">
            <a:avLst/>
          </a:prstGeom>
        </p:spPr>
        <p:txBody>
          <a:bodyPr wrap="square">
            <a:spAutoFit/>
          </a:bodyPr>
          <a:lstStyle/>
          <a:p>
            <a:pPr algn="ctr"/>
            <a:r>
              <a:rPr lang="es-ES" sz="1400" b="1" cap="small" dirty="0" err="1"/>
              <a:t>U</a:t>
            </a:r>
            <a:r>
              <a:rPr lang="es-ES" sz="1400" cap="small" dirty="0" err="1"/>
              <a:t>niversidade</a:t>
            </a:r>
            <a:r>
              <a:rPr lang="es-ES" sz="1400" cap="small" dirty="0"/>
              <a:t> </a:t>
            </a:r>
            <a:r>
              <a:rPr lang="es-ES" sz="1400" b="1" cap="small" dirty="0"/>
              <a:t>E</a:t>
            </a:r>
            <a:r>
              <a:rPr lang="es-ES" sz="1400" cap="small" dirty="0"/>
              <a:t>stadual de </a:t>
            </a:r>
            <a:r>
              <a:rPr lang="es-ES" sz="1400" b="1" cap="small" dirty="0" err="1"/>
              <a:t>C</a:t>
            </a:r>
            <a:r>
              <a:rPr lang="es-ES" sz="1400" cap="small" dirty="0" err="1"/>
              <a:t>ampinas</a:t>
            </a:r>
            <a:endParaRPr lang="es-ES" sz="1400" cap="small" dirty="0"/>
          </a:p>
          <a:p>
            <a:pPr algn="ctr"/>
            <a:r>
              <a:rPr lang="pt-BR" sz="1400" b="1" dirty="0"/>
              <a:t>DSEE</a:t>
            </a:r>
            <a:r>
              <a:rPr lang="pt-BR" sz="1400" dirty="0"/>
              <a:t> – </a:t>
            </a:r>
            <a:r>
              <a:rPr lang="pt-BR" sz="1400" b="1" dirty="0"/>
              <a:t>D</a:t>
            </a:r>
            <a:r>
              <a:rPr lang="pt-BR" sz="1400" dirty="0"/>
              <a:t>epartamento de </a:t>
            </a:r>
            <a:r>
              <a:rPr lang="pt-BR" sz="1400" b="1" dirty="0"/>
              <a:t>S</a:t>
            </a:r>
            <a:r>
              <a:rPr lang="pt-BR" sz="1400" dirty="0"/>
              <a:t>istemas de </a:t>
            </a:r>
            <a:r>
              <a:rPr lang="pt-BR" sz="1400" b="1" dirty="0"/>
              <a:t>E</a:t>
            </a:r>
            <a:r>
              <a:rPr lang="pt-BR" sz="1400" dirty="0"/>
              <a:t>nergia </a:t>
            </a:r>
            <a:r>
              <a:rPr lang="pt-BR" sz="1400" b="1" dirty="0"/>
              <a:t>E</a:t>
            </a:r>
            <a:r>
              <a:rPr lang="pt-BR" sz="1400" dirty="0"/>
              <a:t>létrica</a:t>
            </a:r>
            <a:endParaRPr lang="pt-BR" sz="1400" cap="small" dirty="0"/>
          </a:p>
        </p:txBody>
      </p:sp>
    </p:spTree>
    <p:extLst>
      <p:ext uri="{BB962C8B-B14F-4D97-AF65-F5344CB8AC3E}">
        <p14:creationId xmlns:p14="http://schemas.microsoft.com/office/powerpoint/2010/main" val="1769814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10</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Implementación del Modelo</a:t>
            </a:r>
          </a:p>
        </p:txBody>
      </p:sp>
      <p:sp>
        <p:nvSpPr>
          <p:cNvPr id="5" name="CuadroTexto 4"/>
          <p:cNvSpPr txBox="1"/>
          <p:nvPr/>
        </p:nvSpPr>
        <p:spPr>
          <a:xfrm>
            <a:off x="600771" y="876776"/>
            <a:ext cx="8002257" cy="2677656"/>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El espíritu del modelo es la </a:t>
            </a:r>
            <a:r>
              <a:rPr lang="es-PE" sz="2400" b="1" dirty="0"/>
              <a:t>precisión</a:t>
            </a:r>
            <a:r>
              <a:rPr lang="es-PE" sz="2400" dirty="0"/>
              <a:t> y </a:t>
            </a:r>
            <a:r>
              <a:rPr lang="es-PE" sz="2400" b="1" dirty="0"/>
              <a:t>elegancia.</a:t>
            </a:r>
          </a:p>
          <a:p>
            <a:pPr marL="285750" indent="-285750" algn="just">
              <a:buFont typeface="Arial" panose="020B0604020202020204" pitchFamily="34" charset="0"/>
              <a:buChar char="•"/>
            </a:pPr>
            <a:r>
              <a:rPr lang="es-PE" sz="2400" dirty="0"/>
              <a:t>Análisis de la estructura del modelo.</a:t>
            </a:r>
          </a:p>
          <a:p>
            <a:pPr marL="742950" lvl="1" indent="-285750" algn="just">
              <a:buFont typeface="Arial" panose="020B0604020202020204" pitchFamily="34" charset="0"/>
              <a:buChar char="•"/>
            </a:pPr>
            <a:r>
              <a:rPr lang="es-PE" sz="2400" dirty="0"/>
              <a:t>La implementación se debe adecuar a las expectativas, necesidades y recursos del cliente (por ejemplo, tiempo real, a gran escala, </a:t>
            </a:r>
            <a:r>
              <a:rPr lang="es-PE" sz="2400" dirty="0" err="1"/>
              <a:t>etc</a:t>
            </a:r>
            <a:r>
              <a:rPr lang="es-PE" sz="2400" dirty="0"/>
              <a:t>).</a:t>
            </a:r>
          </a:p>
          <a:p>
            <a:pPr marL="285750" indent="-285750" algn="just">
              <a:buFont typeface="Arial" panose="020B0604020202020204" pitchFamily="34" charset="0"/>
              <a:buChar char="•"/>
            </a:pPr>
            <a:r>
              <a:rPr lang="es-PE" sz="2400" dirty="0"/>
              <a:t>Por ejemplo, un problema de programación lineal se puede clasificar según su tamaño:</a:t>
            </a:r>
          </a:p>
        </p:txBody>
      </p:sp>
      <p:graphicFrame>
        <p:nvGraphicFramePr>
          <p:cNvPr id="4" name="Tabla 3"/>
          <p:cNvGraphicFramePr>
            <a:graphicFrameLocks noGrp="1"/>
          </p:cNvGraphicFramePr>
          <p:nvPr>
            <p:extLst>
              <p:ext uri="{D42A27DB-BD31-4B8C-83A1-F6EECF244321}">
                <p14:modId xmlns:p14="http://schemas.microsoft.com/office/powerpoint/2010/main" val="3194164103"/>
              </p:ext>
            </p:extLst>
          </p:nvPr>
        </p:nvGraphicFramePr>
        <p:xfrm>
          <a:off x="1835696" y="3785448"/>
          <a:ext cx="5907024" cy="1854200"/>
        </p:xfrm>
        <a:graphic>
          <a:graphicData uri="http://schemas.openxmlformats.org/drawingml/2006/table">
            <a:tbl>
              <a:tblPr firstRow="1" bandRow="1">
                <a:tableStyleId>{5940675A-B579-460E-94D1-54222C63F5DA}</a:tableStyleId>
              </a:tblPr>
              <a:tblGrid>
                <a:gridCol w="2737402">
                  <a:extLst>
                    <a:ext uri="{9D8B030D-6E8A-4147-A177-3AD203B41FA5}">
                      <a16:colId xmlns:a16="http://schemas.microsoft.com/office/drawing/2014/main" val="1351932006"/>
                    </a:ext>
                  </a:extLst>
                </a:gridCol>
                <a:gridCol w="1656848">
                  <a:extLst>
                    <a:ext uri="{9D8B030D-6E8A-4147-A177-3AD203B41FA5}">
                      <a16:colId xmlns:a16="http://schemas.microsoft.com/office/drawing/2014/main" val="2951592562"/>
                    </a:ext>
                  </a:extLst>
                </a:gridCol>
                <a:gridCol w="1512774">
                  <a:extLst>
                    <a:ext uri="{9D8B030D-6E8A-4147-A177-3AD203B41FA5}">
                      <a16:colId xmlns:a16="http://schemas.microsoft.com/office/drawing/2014/main" val="1807607267"/>
                    </a:ext>
                  </a:extLst>
                </a:gridCol>
              </a:tblGrid>
              <a:tr h="370840">
                <a:tc>
                  <a:txBody>
                    <a:bodyPr/>
                    <a:lstStyle/>
                    <a:p>
                      <a:endParaRPr lang="es-PE"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b="1" dirty="0"/>
                        <a:t>Restricciones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b="1" dirty="0"/>
                        <a:t>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294016"/>
                  </a:ext>
                </a:extLst>
              </a:tr>
              <a:tr h="370840">
                <a:tc>
                  <a:txBody>
                    <a:bodyPr/>
                    <a:lstStyle/>
                    <a:p>
                      <a:r>
                        <a:rPr lang="es-PE" b="1" dirty="0"/>
                        <a:t>Ejemplo demostrativo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5415278"/>
                  </a:ext>
                </a:extLst>
              </a:tr>
              <a:tr h="370840">
                <a:tc>
                  <a:txBody>
                    <a:bodyPr/>
                    <a:lstStyle/>
                    <a:p>
                      <a:r>
                        <a:rPr lang="es-PE" b="1" dirty="0"/>
                        <a:t>Tamaño</a:t>
                      </a:r>
                      <a:r>
                        <a:rPr lang="es-PE" b="1" baseline="0" dirty="0"/>
                        <a:t> medio</a:t>
                      </a:r>
                      <a:endParaRPr lang="es-P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6751040"/>
                  </a:ext>
                </a:extLst>
              </a:tr>
              <a:tr h="370840">
                <a:tc>
                  <a:txBody>
                    <a:bodyPr/>
                    <a:lstStyle/>
                    <a:p>
                      <a:r>
                        <a:rPr lang="es-PE" b="1" dirty="0"/>
                        <a:t>Tamaño</a:t>
                      </a:r>
                      <a:r>
                        <a:rPr lang="es-PE" b="1" baseline="0" dirty="0"/>
                        <a:t> grande</a:t>
                      </a:r>
                      <a:endParaRPr lang="es-P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PE" dirty="0"/>
                        <a:t>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5974578"/>
                  </a:ext>
                </a:extLst>
              </a:tr>
              <a:tr h="370840">
                <a:tc>
                  <a:txBody>
                    <a:bodyPr/>
                    <a:lstStyle/>
                    <a:p>
                      <a:r>
                        <a:rPr lang="es-PE" b="1" dirty="0"/>
                        <a:t>Tamaño</a:t>
                      </a:r>
                      <a:r>
                        <a:rPr lang="es-PE" b="1" baseline="0" dirty="0"/>
                        <a:t> a gran escala</a:t>
                      </a:r>
                      <a:endParaRPr lang="es-P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&gt;500000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&gt;500000</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337205"/>
                  </a:ext>
                </a:extLst>
              </a:tr>
            </a:tbl>
          </a:graphicData>
        </a:graphic>
      </p:graphicFrame>
    </p:spTree>
    <p:extLst>
      <p:ext uri="{BB962C8B-B14F-4D97-AF65-F5344CB8AC3E}">
        <p14:creationId xmlns:p14="http://schemas.microsoft.com/office/powerpoint/2010/main" val="374936206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11</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Solución</a:t>
            </a:r>
          </a:p>
        </p:txBody>
      </p:sp>
      <p:sp>
        <p:nvSpPr>
          <p:cNvPr id="5" name="CuadroTexto 4"/>
          <p:cNvSpPr txBox="1"/>
          <p:nvPr/>
        </p:nvSpPr>
        <p:spPr>
          <a:xfrm>
            <a:off x="600771" y="876776"/>
            <a:ext cx="8002257" cy="4154984"/>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Se necesita de un método de solución, el cual se traduce en un algoritmo.</a:t>
            </a:r>
          </a:p>
          <a:p>
            <a:pPr marL="285750" indent="-285750" algn="just">
              <a:buFont typeface="Arial" panose="020B0604020202020204" pitchFamily="34" charset="0"/>
              <a:buChar char="•"/>
            </a:pPr>
            <a:r>
              <a:rPr lang="es-PE" sz="2400" dirty="0"/>
              <a:t>Existen diferentes métodos de solución (por ejemplo, para programación lineal normalmente se emplea el método simplex o método de puntos interiores).</a:t>
            </a:r>
          </a:p>
          <a:p>
            <a:pPr marL="285750" indent="-285750" algn="just">
              <a:buFont typeface="Arial" panose="020B0604020202020204" pitchFamily="34" charset="0"/>
              <a:buChar char="•"/>
            </a:pPr>
            <a:r>
              <a:rPr lang="es-PE" sz="2400" dirty="0"/>
              <a:t>Existen </a:t>
            </a:r>
            <a:r>
              <a:rPr lang="es-PE" sz="2400" b="1" dirty="0"/>
              <a:t>diferentes versiones</a:t>
            </a:r>
            <a:r>
              <a:rPr lang="es-PE" sz="2400" dirty="0"/>
              <a:t> de un mismo método de solución o del algoritmo desarrollado que puede incluir heurística y/o meta-heurística, como ejemplo.</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Se puede obtener una </a:t>
            </a:r>
            <a:r>
              <a:rPr lang="es-PE" sz="2400" b="1" dirty="0"/>
              <a:t>solución óptima</a:t>
            </a:r>
            <a:r>
              <a:rPr lang="es-PE" sz="2400" dirty="0"/>
              <a:t>, </a:t>
            </a:r>
            <a:r>
              <a:rPr lang="es-PE" sz="2400" b="1" dirty="0"/>
              <a:t>cuasi-óptima</a:t>
            </a:r>
            <a:r>
              <a:rPr lang="es-PE" sz="2400" dirty="0"/>
              <a:t> o por lo menos, </a:t>
            </a:r>
            <a:r>
              <a:rPr lang="es-PE" sz="2400" b="1" dirty="0"/>
              <a:t>factible</a:t>
            </a:r>
            <a:r>
              <a:rPr lang="es-PE" sz="2400" dirty="0"/>
              <a:t> para el problema de optimización planteado.</a:t>
            </a:r>
          </a:p>
        </p:txBody>
      </p:sp>
    </p:spTree>
    <p:extLst>
      <p:ext uri="{BB962C8B-B14F-4D97-AF65-F5344CB8AC3E}">
        <p14:creationId xmlns:p14="http://schemas.microsoft.com/office/powerpoint/2010/main" val="287391360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12</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Validación de la solución</a:t>
            </a:r>
          </a:p>
        </p:txBody>
      </p:sp>
      <p:sp>
        <p:nvSpPr>
          <p:cNvPr id="5" name="CuadroTexto 4"/>
          <p:cNvSpPr txBox="1"/>
          <p:nvPr/>
        </p:nvSpPr>
        <p:spPr>
          <a:xfrm>
            <a:off x="600771" y="876776"/>
            <a:ext cx="8002257" cy="5262979"/>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Primero, verificar la </a:t>
            </a:r>
            <a:r>
              <a:rPr lang="es-PE" sz="2400" b="1" dirty="0"/>
              <a:t>codificación</a:t>
            </a:r>
            <a:r>
              <a:rPr lang="es-PE" sz="2400" dirty="0"/>
              <a:t> del modelo matemático. Eliminar errores en la codificación.</a:t>
            </a:r>
          </a:p>
          <a:p>
            <a:pPr marL="285750" indent="-285750" algn="just">
              <a:buFont typeface="Arial" panose="020B0604020202020204" pitchFamily="34" charset="0"/>
              <a:buChar char="•"/>
            </a:pPr>
            <a:r>
              <a:rPr lang="es-PE" sz="2400" dirty="0"/>
              <a:t>Comprobar las </a:t>
            </a:r>
            <a:r>
              <a:rPr lang="es-PE" sz="2400" b="1" dirty="0"/>
              <a:t>linealizaciones</a:t>
            </a:r>
            <a:r>
              <a:rPr lang="es-PE" sz="2400" dirty="0"/>
              <a:t>, </a:t>
            </a:r>
            <a:r>
              <a:rPr lang="es-PE" sz="2400" b="1" dirty="0"/>
              <a:t>aproximaciones</a:t>
            </a:r>
            <a:r>
              <a:rPr lang="es-PE" sz="2400" dirty="0"/>
              <a:t> o </a:t>
            </a:r>
            <a:r>
              <a:rPr lang="es-PE" sz="2400" b="1" dirty="0"/>
              <a:t>simplificaciones</a:t>
            </a:r>
            <a:r>
              <a:rPr lang="es-PE" sz="2400" dirty="0"/>
              <a:t> adoptadas mediante la representación de los resultados (comparación de la solución obtenida con una solución real conocida).</a:t>
            </a:r>
          </a:p>
          <a:p>
            <a:pPr marL="285750" indent="-285750" algn="just">
              <a:buFont typeface="Arial" panose="020B0604020202020204" pitchFamily="34" charset="0"/>
              <a:buChar char="•"/>
            </a:pPr>
            <a:r>
              <a:rPr lang="es-PE" sz="2400" dirty="0"/>
              <a:t>Análisis de sensibilidad de los </a:t>
            </a:r>
            <a:r>
              <a:rPr lang="es-PE" sz="2400" b="1" dirty="0"/>
              <a:t>datos de entrada </a:t>
            </a:r>
            <a:r>
              <a:rPr lang="es-PE" sz="2400" dirty="0"/>
              <a:t>(parámetros).</a:t>
            </a:r>
          </a:p>
          <a:p>
            <a:pPr marL="285750" indent="-285750" algn="just">
              <a:buFont typeface="Arial" panose="020B0604020202020204" pitchFamily="34" charset="0"/>
              <a:buChar char="•"/>
            </a:pPr>
            <a:r>
              <a:rPr lang="es-PE" sz="2400" dirty="0"/>
              <a:t>Modificar el modelo con nuevas necesidades.</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Identificación de otras soluciones y determinar la </a:t>
            </a:r>
            <a:r>
              <a:rPr lang="es-PE" sz="2400" b="1" dirty="0"/>
              <a:t>robustez</a:t>
            </a:r>
            <a:r>
              <a:rPr lang="es-PE" sz="2400" dirty="0"/>
              <a:t> de la solución a través de sensibilidades. (como ejemplo, se puede adoptar salida de líneas si es un problema de planificación de la expansión de la transmisión de energía eléctrica o de salida de operación de algún generador de energía eléctrica).</a:t>
            </a:r>
          </a:p>
        </p:txBody>
      </p:sp>
    </p:spTree>
    <p:extLst>
      <p:ext uri="{BB962C8B-B14F-4D97-AF65-F5344CB8AC3E}">
        <p14:creationId xmlns:p14="http://schemas.microsoft.com/office/powerpoint/2010/main" val="333923875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13</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Standard</a:t>
            </a:r>
          </a:p>
        </p:txBody>
      </p:sp>
      <p:sp>
        <p:nvSpPr>
          <p:cNvPr id="5" name="CuadroTexto 4"/>
          <p:cNvSpPr txBox="1"/>
          <p:nvPr/>
        </p:nvSpPr>
        <p:spPr>
          <a:xfrm>
            <a:off x="600771" y="876776"/>
            <a:ext cx="8002257" cy="4154984"/>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Etapa cumbre, donde un modelo alcanza el </a:t>
            </a:r>
            <a:r>
              <a:rPr lang="es-PE" sz="2400" b="1" dirty="0"/>
              <a:t>éxito</a:t>
            </a:r>
            <a:r>
              <a:rPr lang="es-PE" sz="2400" dirty="0"/>
              <a:t>.</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En esta etapa se realiza la documentación sobre el modelo de forma </a:t>
            </a:r>
            <a:r>
              <a:rPr lang="es-PE" sz="2400" b="1" dirty="0"/>
              <a:t>clara</a:t>
            </a:r>
            <a:r>
              <a:rPr lang="es-PE" sz="2400" dirty="0"/>
              <a:t>, </a:t>
            </a:r>
            <a:r>
              <a:rPr lang="es-PE" sz="2400" b="1" dirty="0"/>
              <a:t>precisa</a:t>
            </a:r>
            <a:r>
              <a:rPr lang="es-PE" sz="2400" dirty="0"/>
              <a:t> y </a:t>
            </a:r>
            <a:r>
              <a:rPr lang="es-PE" sz="2400" b="1" dirty="0"/>
              <a:t>completa</a:t>
            </a:r>
            <a:r>
              <a:rPr lang="es-PE" sz="2400" dirty="0"/>
              <a:t>.</a:t>
            </a:r>
          </a:p>
          <a:p>
            <a:pPr marL="285750" indent="-285750" algn="just">
              <a:buFont typeface="Arial" panose="020B0604020202020204" pitchFamily="34" charset="0"/>
              <a:buChar char="•"/>
            </a:pPr>
            <a:r>
              <a:rPr lang="es-PE" sz="2400" dirty="0"/>
              <a:t>Puede incluir un </a:t>
            </a:r>
            <a:r>
              <a:rPr lang="es-PE" sz="2400" b="1" dirty="0"/>
              <a:t>manual de usuario</a:t>
            </a:r>
            <a:r>
              <a:rPr lang="es-PE" sz="2400" dirty="0"/>
              <a:t> con especificaciones técnicas funcionales, parte del fundamento matemático e informático.</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r>
              <a:rPr lang="es-PE" sz="2400" dirty="0"/>
              <a:t>Esto sirve, para posible capacitaciones, curso o entrenamientos a usuarios del respectivo modelo.</a:t>
            </a:r>
          </a:p>
          <a:p>
            <a:pPr marL="285750" indent="-285750" algn="just">
              <a:buFont typeface="Arial" panose="020B0604020202020204" pitchFamily="34" charset="0"/>
              <a:buChar char="•"/>
            </a:pPr>
            <a:endParaRPr lang="es-PE" sz="2400" dirty="0"/>
          </a:p>
          <a:p>
            <a:pPr marL="285750" indent="-285750" algn="just">
              <a:buFont typeface="Arial" panose="020B0604020202020204" pitchFamily="34" charset="0"/>
              <a:buChar char="•"/>
            </a:pPr>
            <a:endParaRPr lang="es-PE" sz="2400" dirty="0"/>
          </a:p>
        </p:txBody>
      </p:sp>
    </p:spTree>
    <p:extLst>
      <p:ext uri="{BB962C8B-B14F-4D97-AF65-F5344CB8AC3E}">
        <p14:creationId xmlns:p14="http://schemas.microsoft.com/office/powerpoint/2010/main" val="118003127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14</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a:t>
            </a:r>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r="64701"/>
          <a:stretch/>
        </p:blipFill>
        <p:spPr>
          <a:xfrm>
            <a:off x="3203848" y="1916832"/>
            <a:ext cx="2592288" cy="2376264"/>
          </a:xfrm>
          <a:prstGeom prst="rect">
            <a:avLst/>
          </a:prstGeom>
        </p:spPr>
      </p:pic>
    </p:spTree>
    <p:extLst>
      <p:ext uri="{BB962C8B-B14F-4D97-AF65-F5344CB8AC3E}">
        <p14:creationId xmlns:p14="http://schemas.microsoft.com/office/powerpoint/2010/main" val="196931082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15</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 Definición</a:t>
            </a:r>
          </a:p>
        </p:txBody>
      </p:sp>
      <p:sp>
        <p:nvSpPr>
          <p:cNvPr id="5" name="CuadroTexto 4">
            <a:extLst>
              <a:ext uri="{FF2B5EF4-FFF2-40B4-BE49-F238E27FC236}">
                <a16:creationId xmlns:a16="http://schemas.microsoft.com/office/drawing/2014/main" id="{4086E352-112E-4914-9B2F-1B80108A389A}"/>
              </a:ext>
            </a:extLst>
          </p:cNvPr>
          <p:cNvSpPr txBox="1"/>
          <p:nvPr/>
        </p:nvSpPr>
        <p:spPr>
          <a:xfrm>
            <a:off x="600771" y="692696"/>
            <a:ext cx="8002257" cy="2862322"/>
          </a:xfrm>
          <a:prstGeom prst="rect">
            <a:avLst/>
          </a:prstGeom>
          <a:noFill/>
        </p:spPr>
        <p:txBody>
          <a:bodyPr wrap="square" rtlCol="0">
            <a:spAutoFit/>
          </a:bodyPr>
          <a:lstStyle/>
          <a:p>
            <a:pPr marL="285750" indent="-285750" algn="just">
              <a:buFont typeface="Arial" panose="020B0604020202020204" pitchFamily="34" charset="0"/>
              <a:buChar char="•"/>
            </a:pPr>
            <a:r>
              <a:rPr lang="es-PE" sz="2000" dirty="0"/>
              <a:t>Es un </a:t>
            </a:r>
            <a:r>
              <a:rPr lang="es-PE" sz="2000" b="1" dirty="0"/>
              <a:t>proceso</a:t>
            </a:r>
            <a:r>
              <a:rPr lang="es-PE" sz="2000" dirty="0"/>
              <a:t> o </a:t>
            </a:r>
            <a:r>
              <a:rPr lang="es-PE" sz="2000" b="1" dirty="0"/>
              <a:t>metodología</a:t>
            </a:r>
            <a:r>
              <a:rPr lang="es-PE" sz="2000" dirty="0"/>
              <a:t> para el desarrollo de algún producto (tal como, un diseño, sistema o decisión) de tipo funcional o efectivo en lo posible.</a:t>
            </a:r>
          </a:p>
          <a:p>
            <a:pPr marL="285750" indent="-285750" algn="just">
              <a:buFont typeface="Arial" panose="020B0604020202020204" pitchFamily="34" charset="0"/>
              <a:buChar char="•"/>
            </a:pPr>
            <a:r>
              <a:rPr lang="es-ES" sz="2000" dirty="0"/>
              <a:t>Específicamente: los procedimientos matemáticos (como encontrar el </a:t>
            </a:r>
            <a:r>
              <a:rPr lang="es-ES" sz="2000" b="1" dirty="0"/>
              <a:t>máximo</a:t>
            </a:r>
            <a:r>
              <a:rPr lang="es-ES" sz="2000" dirty="0"/>
              <a:t> o </a:t>
            </a:r>
            <a:r>
              <a:rPr lang="es-ES" sz="2000" b="1" dirty="0"/>
              <a:t>mínimo</a:t>
            </a:r>
            <a:r>
              <a:rPr lang="es-ES" sz="2000" dirty="0"/>
              <a:t> de una función) involucrados en este.</a:t>
            </a:r>
          </a:p>
          <a:p>
            <a:pPr marL="285750" indent="-285750" algn="just">
              <a:buFont typeface="Arial" panose="020B0604020202020204" pitchFamily="34" charset="0"/>
              <a:buChar char="•"/>
            </a:pPr>
            <a:r>
              <a:rPr lang="es-ES" sz="2000" dirty="0"/>
              <a:t>En la práctica: es encontrar valores (</a:t>
            </a:r>
            <a:r>
              <a:rPr lang="es-ES" sz="2000" b="1" dirty="0"/>
              <a:t>solución</a:t>
            </a:r>
            <a:r>
              <a:rPr lang="es-ES" sz="2000" dirty="0"/>
              <a:t>) a las </a:t>
            </a:r>
            <a:r>
              <a:rPr lang="es-ES" sz="2000" b="1" dirty="0"/>
              <a:t>variables</a:t>
            </a:r>
            <a:r>
              <a:rPr lang="es-ES" sz="2000" dirty="0"/>
              <a:t> de decisión que hacen óptima a una </a:t>
            </a:r>
            <a:r>
              <a:rPr lang="es-ES" sz="2000" b="1" dirty="0"/>
              <a:t>función objetivo</a:t>
            </a:r>
            <a:r>
              <a:rPr lang="es-ES" sz="2000" dirty="0"/>
              <a:t> y que satisfacen un conjunto de </a:t>
            </a:r>
            <a:r>
              <a:rPr lang="es-ES" sz="2000" b="1" dirty="0"/>
              <a:t>restricciones</a:t>
            </a:r>
            <a:r>
              <a:rPr lang="es-ES" sz="2000" dirty="0"/>
              <a:t>.</a:t>
            </a:r>
          </a:p>
          <a:p>
            <a:pPr marL="285750" indent="-285750" algn="just">
              <a:buFont typeface="Arial" panose="020B0604020202020204" pitchFamily="34" charset="0"/>
              <a:buChar char="•"/>
            </a:pPr>
            <a:r>
              <a:rPr lang="es-PE" sz="2000" dirty="0"/>
              <a:t>Ejemplo: se quiere maximizar el uso de losetas cerámicas (l: longitud e a: altura en metros) en un área </a:t>
            </a:r>
            <a:r>
              <a:rPr lang="es-PE" sz="2000" dirty="0">
                <a:solidFill>
                  <a:schemeClr val="accent2">
                    <a:lumMod val="75000"/>
                  </a:schemeClr>
                </a:solidFill>
              </a:rPr>
              <a:t>A</a:t>
            </a:r>
            <a:r>
              <a:rPr lang="es-PE" sz="2000" dirty="0"/>
              <a:t>. Siendo el </a:t>
            </a:r>
            <a:r>
              <a:rPr lang="es-PE" sz="2000" i="1" dirty="0">
                <a:solidFill>
                  <a:schemeClr val="accent1">
                    <a:lumMod val="75000"/>
                  </a:schemeClr>
                </a:solidFill>
              </a:rPr>
              <a:t>n</a:t>
            </a:r>
            <a:r>
              <a:rPr lang="es-PE" sz="2000" dirty="0"/>
              <a:t>, el numero de losetas empleadas</a:t>
            </a:r>
          </a:p>
        </p:txBody>
      </p:sp>
      <p:sp>
        <p:nvSpPr>
          <p:cNvPr id="4" name="Retângulo 3">
            <a:extLst>
              <a:ext uri="{FF2B5EF4-FFF2-40B4-BE49-F238E27FC236}">
                <a16:creationId xmlns:a16="http://schemas.microsoft.com/office/drawing/2014/main" id="{9AA147E6-5078-4183-AD4B-39EDEBC47954}"/>
              </a:ext>
            </a:extLst>
          </p:cNvPr>
          <p:cNvSpPr/>
          <p:nvPr/>
        </p:nvSpPr>
        <p:spPr>
          <a:xfrm>
            <a:off x="1835696" y="501317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a:extLst>
              <a:ext uri="{FF2B5EF4-FFF2-40B4-BE49-F238E27FC236}">
                <a16:creationId xmlns:a16="http://schemas.microsoft.com/office/drawing/2014/main" id="{D448A74E-DBCF-4B33-8456-986E95C94A32}"/>
              </a:ext>
            </a:extLst>
          </p:cNvPr>
          <p:cNvSpPr/>
          <p:nvPr/>
        </p:nvSpPr>
        <p:spPr>
          <a:xfrm>
            <a:off x="2195736" y="501317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0FB38805-7DCC-4884-A505-D47CAD52559F}"/>
              </a:ext>
            </a:extLst>
          </p:cNvPr>
          <p:cNvSpPr/>
          <p:nvPr/>
        </p:nvSpPr>
        <p:spPr>
          <a:xfrm>
            <a:off x="2195736" y="465313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a:extLst>
              <a:ext uri="{FF2B5EF4-FFF2-40B4-BE49-F238E27FC236}">
                <a16:creationId xmlns:a16="http://schemas.microsoft.com/office/drawing/2014/main" id="{93C7D001-2312-4635-880A-20B8B828CA37}"/>
              </a:ext>
            </a:extLst>
          </p:cNvPr>
          <p:cNvSpPr/>
          <p:nvPr/>
        </p:nvSpPr>
        <p:spPr>
          <a:xfrm>
            <a:off x="1835696" y="4653136"/>
            <a:ext cx="360040"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a:extLst>
              <a:ext uri="{FF2B5EF4-FFF2-40B4-BE49-F238E27FC236}">
                <a16:creationId xmlns:a16="http://schemas.microsoft.com/office/drawing/2014/main" id="{F9D78842-36B5-41A2-9185-5800BA5F5806}"/>
              </a:ext>
            </a:extLst>
          </p:cNvPr>
          <p:cNvSpPr/>
          <p:nvPr/>
        </p:nvSpPr>
        <p:spPr>
          <a:xfrm>
            <a:off x="1835696" y="4046240"/>
            <a:ext cx="1326976" cy="132697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Conector de Seta Reta 11">
            <a:extLst>
              <a:ext uri="{FF2B5EF4-FFF2-40B4-BE49-F238E27FC236}">
                <a16:creationId xmlns:a16="http://schemas.microsoft.com/office/drawing/2014/main" id="{5F829B7E-6C1A-4D07-8BC3-865B55D4A961}"/>
              </a:ext>
            </a:extLst>
          </p:cNvPr>
          <p:cNvCxnSpPr/>
          <p:nvPr/>
        </p:nvCxnSpPr>
        <p:spPr>
          <a:xfrm>
            <a:off x="1763688" y="5013176"/>
            <a:ext cx="0" cy="3600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ector de Seta Reta 12">
            <a:extLst>
              <a:ext uri="{FF2B5EF4-FFF2-40B4-BE49-F238E27FC236}">
                <a16:creationId xmlns:a16="http://schemas.microsoft.com/office/drawing/2014/main" id="{96334DBA-8861-4271-A3BA-933AFB50AC3E}"/>
              </a:ext>
            </a:extLst>
          </p:cNvPr>
          <p:cNvCxnSpPr>
            <a:cxnSpLocks/>
          </p:cNvCxnSpPr>
          <p:nvPr/>
        </p:nvCxnSpPr>
        <p:spPr>
          <a:xfrm rot="5400000">
            <a:off x="2015716" y="5265204"/>
            <a:ext cx="0" cy="3600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CaixaDeTexto 13">
            <a:extLst>
              <a:ext uri="{FF2B5EF4-FFF2-40B4-BE49-F238E27FC236}">
                <a16:creationId xmlns:a16="http://schemas.microsoft.com/office/drawing/2014/main" id="{2FEF3A18-8D90-4605-A14B-EB081AFDCEED}"/>
              </a:ext>
            </a:extLst>
          </p:cNvPr>
          <p:cNvSpPr txBox="1"/>
          <p:nvPr/>
        </p:nvSpPr>
        <p:spPr>
          <a:xfrm>
            <a:off x="1503680" y="5023919"/>
            <a:ext cx="260008" cy="338554"/>
          </a:xfrm>
          <a:prstGeom prst="rect">
            <a:avLst/>
          </a:prstGeom>
          <a:noFill/>
        </p:spPr>
        <p:txBody>
          <a:bodyPr wrap="none" rtlCol="0">
            <a:spAutoFit/>
          </a:bodyPr>
          <a:lstStyle/>
          <a:p>
            <a:r>
              <a:rPr lang="en-US" sz="1600" dirty="0">
                <a:solidFill>
                  <a:schemeClr val="accent2">
                    <a:lumMod val="75000"/>
                  </a:schemeClr>
                </a:solidFill>
              </a:rPr>
              <a:t>a</a:t>
            </a:r>
          </a:p>
        </p:txBody>
      </p:sp>
      <p:sp>
        <p:nvSpPr>
          <p:cNvPr id="15" name="CaixaDeTexto 14">
            <a:extLst>
              <a:ext uri="{FF2B5EF4-FFF2-40B4-BE49-F238E27FC236}">
                <a16:creationId xmlns:a16="http://schemas.microsoft.com/office/drawing/2014/main" id="{EF002B13-D4B5-4978-B117-D0BDEE1BA6B2}"/>
              </a:ext>
            </a:extLst>
          </p:cNvPr>
          <p:cNvSpPr txBox="1"/>
          <p:nvPr/>
        </p:nvSpPr>
        <p:spPr>
          <a:xfrm>
            <a:off x="1898536" y="5445224"/>
            <a:ext cx="234360" cy="338554"/>
          </a:xfrm>
          <a:prstGeom prst="rect">
            <a:avLst/>
          </a:prstGeom>
          <a:noFill/>
        </p:spPr>
        <p:txBody>
          <a:bodyPr wrap="none" rtlCol="0">
            <a:spAutoFit/>
          </a:bodyPr>
          <a:lstStyle/>
          <a:p>
            <a:r>
              <a:rPr lang="en-US" sz="1600" dirty="0">
                <a:solidFill>
                  <a:schemeClr val="accent2">
                    <a:lumMod val="75000"/>
                  </a:schemeClr>
                </a:solidFill>
              </a:rPr>
              <a:t>l</a:t>
            </a:r>
          </a:p>
        </p:txBody>
      </p:sp>
      <p:sp>
        <p:nvSpPr>
          <p:cNvPr id="16" name="CaixaDeTexto 15">
            <a:extLst>
              <a:ext uri="{FF2B5EF4-FFF2-40B4-BE49-F238E27FC236}">
                <a16:creationId xmlns:a16="http://schemas.microsoft.com/office/drawing/2014/main" id="{F561D8F2-718C-401A-AB65-1DA6802259FF}"/>
              </a:ext>
            </a:extLst>
          </p:cNvPr>
          <p:cNvSpPr txBox="1"/>
          <p:nvPr/>
        </p:nvSpPr>
        <p:spPr>
          <a:xfrm>
            <a:off x="2856178" y="4046240"/>
            <a:ext cx="306494" cy="338554"/>
          </a:xfrm>
          <a:prstGeom prst="rect">
            <a:avLst/>
          </a:prstGeom>
          <a:noFill/>
        </p:spPr>
        <p:txBody>
          <a:bodyPr wrap="none" rtlCol="0">
            <a:spAutoFit/>
          </a:bodyPr>
          <a:lstStyle/>
          <a:p>
            <a:r>
              <a:rPr lang="en-US" sz="1600" dirty="0">
                <a:solidFill>
                  <a:schemeClr val="accent2">
                    <a:lumMod val="75000"/>
                  </a:schemeClr>
                </a:solidFill>
              </a:rPr>
              <a:t>A</a:t>
            </a:r>
          </a:p>
        </p:txBody>
      </p:sp>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id="{BE67DCC1-3A36-4343-97EC-E0E1D6371C92}"/>
                  </a:ext>
                </a:extLst>
              </p:cNvPr>
              <p:cNvSpPr txBox="1"/>
              <p:nvPr/>
            </p:nvSpPr>
            <p:spPr>
              <a:xfrm>
                <a:off x="5508104" y="4223121"/>
                <a:ext cx="1500347" cy="138499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𝑀𝑎𝑥</m:t>
                      </m:r>
                      <m:r>
                        <a:rPr lang="pt-BR" b="0" i="1" smtClean="0">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𝑛</m:t>
                      </m:r>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a:r>
                  <a:rPr lang="pt-BR" b="0" dirty="0" err="1"/>
                  <a:t>Sujeto</a:t>
                </a:r>
                <a:r>
                  <a:rPr lang="pt-BR" b="0" dirty="0"/>
                  <a:t> a:</a:t>
                </a:r>
              </a:p>
              <a:p>
                <a:pPr algn="ctr"/>
                <a14:m>
                  <m:oMathPara xmlns:m="http://schemas.openxmlformats.org/officeDocument/2006/math">
                    <m:oMathParaPr>
                      <m:jc m:val="center"/>
                    </m:oMathParaPr>
                    <m:oMath xmlns:m="http://schemas.openxmlformats.org/officeDocument/2006/math">
                      <m:r>
                        <a:rPr lang="pt-BR" b="0" i="1" smtClean="0">
                          <a:solidFill>
                            <a:schemeClr val="accent1">
                              <a:lumMod val="75000"/>
                            </a:schemeClr>
                          </a:solidFill>
                          <a:latin typeface="Cambria Math" panose="02040503050406030204" pitchFamily="18" charset="0"/>
                        </a:rPr>
                        <m:t>𝑛</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𝑎</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𝑙</m:t>
                      </m:r>
                      <m:r>
                        <a:rPr lang="pt-BR" b="0" i="1" smtClean="0">
                          <a:latin typeface="Cambria Math" panose="02040503050406030204" pitchFamily="18" charset="0"/>
                          <a:ea typeface="Cambria Math" panose="02040503050406030204" pitchFamily="18" charset="0"/>
                        </a:rPr>
                        <m:t>≤</m:t>
                      </m:r>
                      <m:r>
                        <a:rPr lang="pt-BR" b="0" i="1" smtClean="0">
                          <a:solidFill>
                            <a:schemeClr val="accent2">
                              <a:lumMod val="75000"/>
                            </a:schemeClr>
                          </a:solidFill>
                          <a:latin typeface="Cambria Math" panose="02040503050406030204" pitchFamily="18" charset="0"/>
                          <a:ea typeface="Cambria Math" panose="02040503050406030204" pitchFamily="18" charset="0"/>
                        </a:rPr>
                        <m:t>𝐴</m:t>
                      </m:r>
                      <m:r>
                        <a:rPr lang="pt-BR" b="0" i="1" smtClean="0">
                          <a:latin typeface="Cambria Math" panose="02040503050406030204" pitchFamily="18" charset="0"/>
                          <a:ea typeface="Cambria Math" panose="02040503050406030204" pitchFamily="18" charset="0"/>
                        </a:rPr>
                        <m:t> </m:t>
                      </m:r>
                    </m:oMath>
                  </m:oMathPara>
                </a14:m>
                <a:endParaRPr lang="pt-BR"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ea typeface="Cambria Math" panose="02040503050406030204" pitchFamily="18" charset="0"/>
                        </a:rPr>
                        <m:t>0≤</m:t>
                      </m:r>
                      <m:r>
                        <a:rPr lang="pt-BR" b="0" i="1" smtClean="0">
                          <a:solidFill>
                            <a:schemeClr val="accent1">
                              <a:lumMod val="75000"/>
                            </a:schemeClr>
                          </a:solidFill>
                          <a:latin typeface="Cambria Math" panose="02040503050406030204" pitchFamily="18" charset="0"/>
                          <a:ea typeface="Cambria Math" panose="02040503050406030204" pitchFamily="18" charset="0"/>
                        </a:rPr>
                        <m:t>𝑛</m:t>
                      </m:r>
                    </m:oMath>
                  </m:oMathPara>
                </a14:m>
                <a:endParaRPr lang="pt-BR" b="0" i="1" dirty="0">
                  <a:solidFill>
                    <a:schemeClr val="accent1">
                      <a:lumMod val="75000"/>
                    </a:schemeClr>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b="0" i="1" smtClean="0">
                          <a:latin typeface="Cambria Math" panose="02040503050406030204" pitchFamily="18" charset="0"/>
                        </a:rPr>
                        <m:t> </m:t>
                      </m:r>
                    </m:oMath>
                  </m:oMathPara>
                </a14:m>
                <a:endParaRPr lang="pt-BR" b="0" dirty="0"/>
              </a:p>
            </p:txBody>
          </p:sp>
        </mc:Choice>
        <mc:Fallback>
          <p:sp>
            <p:nvSpPr>
              <p:cNvPr id="18" name="CaixaDeTexto 17">
                <a:extLst>
                  <a:ext uri="{FF2B5EF4-FFF2-40B4-BE49-F238E27FC236}">
                    <a16:creationId xmlns:a16="http://schemas.microsoft.com/office/drawing/2014/main" id="{BE67DCC1-3A36-4343-97EC-E0E1D6371C92}"/>
                  </a:ext>
                </a:extLst>
              </p:cNvPr>
              <p:cNvSpPr txBox="1">
                <a:spLocks noRot="1" noChangeAspect="1" noMove="1" noResize="1" noEditPoints="1" noAdjustHandles="1" noChangeArrowheads="1" noChangeShapeType="1" noTextEdit="1"/>
              </p:cNvSpPr>
              <p:nvPr/>
            </p:nvSpPr>
            <p:spPr>
              <a:xfrm>
                <a:off x="5508104" y="4223121"/>
                <a:ext cx="1500347" cy="1384995"/>
              </a:xfrm>
              <a:prstGeom prst="rect">
                <a:avLst/>
              </a:prstGeom>
              <a:blipFill>
                <a:blip r:embed="rId2"/>
                <a:stretch>
                  <a:fillRect l="-9756"/>
                </a:stretch>
              </a:blipFill>
            </p:spPr>
            <p:txBody>
              <a:bodyPr/>
              <a:lstStyle/>
              <a:p>
                <a:r>
                  <a:rPr lang="en-US">
                    <a:noFill/>
                  </a:rPr>
                  <a:t> </a:t>
                </a:r>
              </a:p>
            </p:txBody>
          </p:sp>
        </mc:Fallback>
      </mc:AlternateContent>
    </p:spTree>
    <p:extLst>
      <p:ext uri="{BB962C8B-B14F-4D97-AF65-F5344CB8AC3E}">
        <p14:creationId xmlns:p14="http://schemas.microsoft.com/office/powerpoint/2010/main" val="1363643373"/>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16</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 Componentes</a:t>
            </a:r>
          </a:p>
        </p:txBody>
      </p:sp>
      <p:sp>
        <p:nvSpPr>
          <p:cNvPr id="5" name="CuadroTexto 4">
            <a:extLst>
              <a:ext uri="{FF2B5EF4-FFF2-40B4-BE49-F238E27FC236}">
                <a16:creationId xmlns:a16="http://schemas.microsoft.com/office/drawing/2014/main" id="{4086E352-112E-4914-9B2F-1B80108A389A}"/>
              </a:ext>
            </a:extLst>
          </p:cNvPr>
          <p:cNvSpPr txBox="1"/>
          <p:nvPr/>
        </p:nvSpPr>
        <p:spPr>
          <a:xfrm>
            <a:off x="600771" y="620688"/>
            <a:ext cx="8002257" cy="4893647"/>
          </a:xfrm>
          <a:prstGeom prst="rect">
            <a:avLst/>
          </a:prstGeom>
          <a:noFill/>
        </p:spPr>
        <p:txBody>
          <a:bodyPr wrap="square" rtlCol="0">
            <a:spAutoFit/>
          </a:bodyPr>
          <a:lstStyle/>
          <a:p>
            <a:pPr marL="285750" indent="-285750" algn="just">
              <a:buFont typeface="Arial" panose="020B0604020202020204" pitchFamily="34" charset="0"/>
              <a:buChar char="•"/>
            </a:pPr>
            <a:r>
              <a:rPr lang="es-PE" sz="2400" b="1" dirty="0"/>
              <a:t>Variables de decisión</a:t>
            </a:r>
            <a:r>
              <a:rPr lang="es-PE" sz="2400" dirty="0"/>
              <a:t>: </a:t>
            </a:r>
          </a:p>
          <a:p>
            <a:pPr lvl="1" algn="just"/>
            <a:r>
              <a:rPr lang="es-PE" sz="2400" dirty="0"/>
              <a:t>Son aquellas que su valor son las decisiones a tomar dentro de un problema de optimización, y que afectan el valor de la función objetivo.</a:t>
            </a:r>
          </a:p>
          <a:p>
            <a:pPr lvl="1" algn="just"/>
            <a:endParaRPr lang="es-PE" sz="2400" dirty="0"/>
          </a:p>
          <a:p>
            <a:pPr marL="285750" indent="-285750" algn="just">
              <a:buFont typeface="Arial" panose="020B0604020202020204" pitchFamily="34" charset="0"/>
              <a:buChar char="•"/>
            </a:pPr>
            <a:r>
              <a:rPr lang="es-PE" sz="2400" b="1" dirty="0"/>
              <a:t>Función objetivo: </a:t>
            </a:r>
          </a:p>
          <a:p>
            <a:pPr lvl="1" algn="just"/>
            <a:r>
              <a:rPr lang="es-PE" sz="2400" dirty="0"/>
              <a:t>Medida cuantitativa del problema a resolver que se desea maximizar o minimizar, y que se expresa en una función basada en las variables de decisión.</a:t>
            </a:r>
          </a:p>
          <a:p>
            <a:pPr lvl="1" algn="just"/>
            <a:endParaRPr lang="es-PE" sz="2400" dirty="0"/>
          </a:p>
          <a:p>
            <a:pPr marL="285750" indent="-285750" algn="just">
              <a:buFont typeface="Arial" panose="020B0604020202020204" pitchFamily="34" charset="0"/>
              <a:buChar char="•"/>
            </a:pPr>
            <a:r>
              <a:rPr lang="es-PE" sz="2400" b="1" dirty="0"/>
              <a:t>Restricciones:</a:t>
            </a:r>
          </a:p>
          <a:p>
            <a:pPr lvl="1" algn="just"/>
            <a:r>
              <a:rPr lang="es-PE" sz="2400" dirty="0"/>
              <a:t>Son relaciones que las variables deben satisfacer, ya sea en igualdades o desigualdades.</a:t>
            </a:r>
          </a:p>
        </p:txBody>
      </p:sp>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CEFAD7AD-8BE1-461E-93B6-2ACFEFF4F40B}"/>
                  </a:ext>
                </a:extLst>
              </p:cNvPr>
              <p:cNvSpPr txBox="1"/>
              <p:nvPr/>
            </p:nvSpPr>
            <p:spPr>
              <a:xfrm>
                <a:off x="4172980" y="4005064"/>
                <a:ext cx="695447" cy="276999"/>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𝑀𝑎𝑥</m:t>
                      </m:r>
                      <m:r>
                        <a:rPr lang="pt-BR" b="0" i="1" smtClean="0">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𝑛</m:t>
                      </m:r>
                    </m:oMath>
                  </m:oMathPara>
                </a14:m>
                <a:endParaRPr lang="pt-BR" b="0" dirty="0"/>
              </a:p>
            </p:txBody>
          </p:sp>
        </mc:Choice>
        <mc:Fallback>
          <p:sp>
            <p:nvSpPr>
              <p:cNvPr id="6" name="CaixaDeTexto 5">
                <a:extLst>
                  <a:ext uri="{FF2B5EF4-FFF2-40B4-BE49-F238E27FC236}">
                    <a16:creationId xmlns:a16="http://schemas.microsoft.com/office/drawing/2014/main" id="{CEFAD7AD-8BE1-461E-93B6-2ACFEFF4F40B}"/>
                  </a:ext>
                </a:extLst>
              </p:cNvPr>
              <p:cNvSpPr txBox="1">
                <a:spLocks noRot="1" noChangeAspect="1" noMove="1" noResize="1" noEditPoints="1" noAdjustHandles="1" noChangeArrowheads="1" noChangeShapeType="1" noTextEdit="1"/>
              </p:cNvSpPr>
              <p:nvPr/>
            </p:nvSpPr>
            <p:spPr>
              <a:xfrm>
                <a:off x="4172980" y="4005064"/>
                <a:ext cx="695447" cy="276999"/>
              </a:xfrm>
              <a:prstGeom prst="rect">
                <a:avLst/>
              </a:prstGeom>
              <a:blipFill>
                <a:blip r:embed="rId2"/>
                <a:stretch>
                  <a:fillRect l="-6897" r="-34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CE215EF2-50FF-40DA-B029-0EF094816097}"/>
                  </a:ext>
                </a:extLst>
              </p:cNvPr>
              <p:cNvSpPr txBox="1"/>
              <p:nvPr/>
            </p:nvSpPr>
            <p:spPr>
              <a:xfrm>
                <a:off x="2922176" y="2132856"/>
                <a:ext cx="3359446" cy="276999"/>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b="0" i="1" smtClean="0">
                          <a:solidFill>
                            <a:schemeClr val="accent1">
                              <a:lumMod val="75000"/>
                            </a:schemeClr>
                          </a:solidFill>
                          <a:latin typeface="Cambria Math" panose="02040503050406030204" pitchFamily="18" charset="0"/>
                        </a:rPr>
                        <m:t>𝑛</m:t>
                      </m:r>
                      <m:r>
                        <a:rPr lang="pt-BR" b="0" i="1" smtClean="0">
                          <a:solidFill>
                            <a:schemeClr val="accent1">
                              <a:lumMod val="75000"/>
                            </a:schemeClr>
                          </a:solidFill>
                          <a:latin typeface="Cambria Math" panose="02040503050406030204" pitchFamily="18" charset="0"/>
                        </a:rPr>
                        <m:t>:</m:t>
                      </m:r>
                      <m:r>
                        <a:rPr lang="pt-BR" b="0" i="1" smtClean="0">
                          <a:solidFill>
                            <a:schemeClr val="accent1">
                              <a:lumMod val="75000"/>
                            </a:schemeClr>
                          </a:solidFill>
                          <a:latin typeface="Cambria Math" panose="02040503050406030204" pitchFamily="18" charset="0"/>
                        </a:rPr>
                        <m:t>𝑛𝑢𝑚𝑒𝑟𝑜</m:t>
                      </m:r>
                      <m:r>
                        <a:rPr lang="pt-BR" b="0" i="1" smtClean="0">
                          <a:solidFill>
                            <a:schemeClr val="accent1">
                              <a:lumMod val="75000"/>
                            </a:schemeClr>
                          </a:solidFill>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𝑑𝑒</m:t>
                      </m:r>
                      <m:r>
                        <a:rPr lang="pt-BR" b="0" i="1" smtClean="0">
                          <a:solidFill>
                            <a:schemeClr val="accent1">
                              <a:lumMod val="75000"/>
                            </a:schemeClr>
                          </a:solidFill>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𝑙𝑜𝑠𝑒𝑡𝑎𝑠</m:t>
                      </m:r>
                      <m:r>
                        <a:rPr lang="pt-BR" b="0" i="1" smtClean="0">
                          <a:solidFill>
                            <a:schemeClr val="accent1">
                              <a:lumMod val="75000"/>
                            </a:schemeClr>
                          </a:solidFill>
                          <a:latin typeface="Cambria Math" panose="02040503050406030204" pitchFamily="18" charset="0"/>
                        </a:rPr>
                        <m:t> </m:t>
                      </m:r>
                      <m:r>
                        <a:rPr lang="pt-BR" b="0" i="1" smtClean="0">
                          <a:solidFill>
                            <a:schemeClr val="accent1">
                              <a:lumMod val="75000"/>
                            </a:schemeClr>
                          </a:solidFill>
                          <a:latin typeface="Cambria Math" panose="02040503050406030204" pitchFamily="18" charset="0"/>
                        </a:rPr>
                        <m:t>𝑐𝑒𝑟</m:t>
                      </m:r>
                      <m:r>
                        <a:rPr lang="pt-BR" b="0" i="1" smtClean="0">
                          <a:solidFill>
                            <a:schemeClr val="accent1">
                              <a:lumMod val="75000"/>
                            </a:schemeClr>
                          </a:solidFill>
                          <a:latin typeface="Cambria Math" panose="02040503050406030204" pitchFamily="18" charset="0"/>
                        </a:rPr>
                        <m:t>á</m:t>
                      </m:r>
                      <m:r>
                        <a:rPr lang="pt-BR" b="0" i="1" smtClean="0">
                          <a:solidFill>
                            <a:schemeClr val="accent1">
                              <a:lumMod val="75000"/>
                            </a:schemeClr>
                          </a:solidFill>
                          <a:latin typeface="Cambria Math" panose="02040503050406030204" pitchFamily="18" charset="0"/>
                        </a:rPr>
                        <m:t>𝑚𝑖𝑐𝑎𝑠</m:t>
                      </m:r>
                      <m:r>
                        <a:rPr lang="pt-BR" b="0" i="1" smtClean="0">
                          <a:latin typeface="Cambria Math" panose="02040503050406030204" pitchFamily="18" charset="0"/>
                        </a:rPr>
                        <m:t> </m:t>
                      </m:r>
                    </m:oMath>
                  </m:oMathPara>
                </a14:m>
                <a:endParaRPr lang="pt-BR" b="0" i="1" dirty="0">
                  <a:latin typeface="Cambria Math" panose="02040503050406030204" pitchFamily="18" charset="0"/>
                </a:endParaRPr>
              </a:p>
            </p:txBody>
          </p:sp>
        </mc:Choice>
        <mc:Fallback>
          <p:sp>
            <p:nvSpPr>
              <p:cNvPr id="7" name="CaixaDeTexto 6">
                <a:extLst>
                  <a:ext uri="{FF2B5EF4-FFF2-40B4-BE49-F238E27FC236}">
                    <a16:creationId xmlns:a16="http://schemas.microsoft.com/office/drawing/2014/main" id="{CE215EF2-50FF-40DA-B029-0EF094816097}"/>
                  </a:ext>
                </a:extLst>
              </p:cNvPr>
              <p:cNvSpPr txBox="1">
                <a:spLocks noRot="1" noChangeAspect="1" noMove="1" noResize="1" noEditPoints="1" noAdjustHandles="1" noChangeArrowheads="1" noChangeShapeType="1" noTextEdit="1"/>
              </p:cNvSpPr>
              <p:nvPr/>
            </p:nvSpPr>
            <p:spPr>
              <a:xfrm>
                <a:off x="2922176" y="2132856"/>
                <a:ext cx="3359446" cy="276999"/>
              </a:xfrm>
              <a:prstGeom prst="rect">
                <a:avLst/>
              </a:prstGeom>
              <a:blipFill>
                <a:blip r:embed="rId3"/>
                <a:stretch>
                  <a:fillRect l="-362" b="-85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42089452-AD5E-41A6-AAD1-91C6C26A5084}"/>
                  </a:ext>
                </a:extLst>
              </p:cNvPr>
              <p:cNvSpPr txBox="1"/>
              <p:nvPr/>
            </p:nvSpPr>
            <p:spPr>
              <a:xfrm>
                <a:off x="3854687" y="5517232"/>
                <a:ext cx="1332031" cy="553998"/>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lgn="ctr"/>
                <a14:m>
                  <m:oMathPara xmlns:m="http://schemas.openxmlformats.org/officeDocument/2006/math">
                    <m:oMathParaPr>
                      <m:jc m:val="center"/>
                    </m:oMathParaPr>
                    <m:oMath xmlns:m="http://schemas.openxmlformats.org/officeDocument/2006/math">
                      <m:r>
                        <a:rPr lang="pt-BR" b="0" i="1" smtClean="0">
                          <a:solidFill>
                            <a:schemeClr val="accent1">
                              <a:lumMod val="75000"/>
                            </a:schemeClr>
                          </a:solidFill>
                          <a:latin typeface="Cambria Math" panose="02040503050406030204" pitchFamily="18" charset="0"/>
                        </a:rPr>
                        <m:t>𝑛</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𝑎</m:t>
                      </m:r>
                      <m:r>
                        <a:rPr lang="pt-BR" b="0" i="1" smtClean="0">
                          <a:latin typeface="Cambria Math" panose="02040503050406030204" pitchFamily="18" charset="0"/>
                        </a:rPr>
                        <m:t>∗</m:t>
                      </m:r>
                      <m:r>
                        <a:rPr lang="pt-BR" b="0" i="1" smtClean="0">
                          <a:solidFill>
                            <a:schemeClr val="accent2">
                              <a:lumMod val="75000"/>
                            </a:schemeClr>
                          </a:solidFill>
                          <a:latin typeface="Cambria Math" panose="02040503050406030204" pitchFamily="18" charset="0"/>
                        </a:rPr>
                        <m:t>𝑙</m:t>
                      </m:r>
                      <m:r>
                        <a:rPr lang="pt-BR" b="0" i="1" smtClean="0">
                          <a:latin typeface="Cambria Math" panose="02040503050406030204" pitchFamily="18" charset="0"/>
                          <a:ea typeface="Cambria Math" panose="02040503050406030204" pitchFamily="18" charset="0"/>
                        </a:rPr>
                        <m:t>≤</m:t>
                      </m:r>
                      <m:r>
                        <a:rPr lang="pt-BR" b="0" i="1" smtClean="0">
                          <a:solidFill>
                            <a:schemeClr val="accent2">
                              <a:lumMod val="75000"/>
                            </a:schemeClr>
                          </a:solidFill>
                          <a:latin typeface="Cambria Math" panose="02040503050406030204" pitchFamily="18" charset="0"/>
                          <a:ea typeface="Cambria Math" panose="02040503050406030204" pitchFamily="18" charset="0"/>
                        </a:rPr>
                        <m:t>𝐴</m:t>
                      </m:r>
                      <m:r>
                        <a:rPr lang="pt-BR" b="0" i="1" smtClean="0">
                          <a:latin typeface="Cambria Math" panose="02040503050406030204" pitchFamily="18" charset="0"/>
                          <a:ea typeface="Cambria Math" panose="02040503050406030204" pitchFamily="18" charset="0"/>
                        </a:rPr>
                        <m:t> </m:t>
                      </m:r>
                    </m:oMath>
                  </m:oMathPara>
                </a14:m>
                <a:endParaRPr lang="pt-BR"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ea typeface="Cambria Math" panose="02040503050406030204" pitchFamily="18" charset="0"/>
                        </a:rPr>
                        <m:t>0≤</m:t>
                      </m:r>
                      <m:r>
                        <a:rPr lang="pt-BR" b="0" i="1" smtClean="0">
                          <a:solidFill>
                            <a:schemeClr val="accent1">
                              <a:lumMod val="75000"/>
                            </a:schemeClr>
                          </a:solidFill>
                          <a:latin typeface="Cambria Math" panose="02040503050406030204" pitchFamily="18" charset="0"/>
                          <a:ea typeface="Cambria Math" panose="02040503050406030204" pitchFamily="18" charset="0"/>
                        </a:rPr>
                        <m:t>𝑛</m:t>
                      </m:r>
                    </m:oMath>
                  </m:oMathPara>
                </a14:m>
                <a:endParaRPr lang="pt-BR" b="0" i="1" dirty="0">
                  <a:solidFill>
                    <a:schemeClr val="accent1">
                      <a:lumMod val="75000"/>
                    </a:schemeClr>
                  </a:solidFill>
                  <a:latin typeface="Cambria Math" panose="02040503050406030204" pitchFamily="18" charset="0"/>
                  <a:ea typeface="Cambria Math" panose="02040503050406030204" pitchFamily="18" charset="0"/>
                </a:endParaRPr>
              </a:p>
            </p:txBody>
          </p:sp>
        </mc:Choice>
        <mc:Fallback>
          <p:sp>
            <p:nvSpPr>
              <p:cNvPr id="8" name="CaixaDeTexto 7">
                <a:extLst>
                  <a:ext uri="{FF2B5EF4-FFF2-40B4-BE49-F238E27FC236}">
                    <a16:creationId xmlns:a16="http://schemas.microsoft.com/office/drawing/2014/main" id="{42089452-AD5E-41A6-AAD1-91C6C26A5084}"/>
                  </a:ext>
                </a:extLst>
              </p:cNvPr>
              <p:cNvSpPr txBox="1">
                <a:spLocks noRot="1" noChangeAspect="1" noMove="1" noResize="1" noEditPoints="1" noAdjustHandles="1" noChangeArrowheads="1" noChangeShapeType="1" noTextEdit="1"/>
              </p:cNvSpPr>
              <p:nvPr/>
            </p:nvSpPr>
            <p:spPr>
              <a:xfrm>
                <a:off x="3854687" y="5517232"/>
                <a:ext cx="1332031" cy="553998"/>
              </a:xfrm>
              <a:prstGeom prst="rect">
                <a:avLst/>
              </a:prstGeom>
              <a:blipFill>
                <a:blip r:embed="rId4"/>
                <a:stretch>
                  <a:fillRect l="-3620" b="-5376"/>
                </a:stretch>
              </a:blipFill>
            </p:spPr>
            <p:txBody>
              <a:bodyPr/>
              <a:lstStyle/>
              <a:p>
                <a:r>
                  <a:rPr lang="en-US">
                    <a:noFill/>
                  </a:rPr>
                  <a:t> </a:t>
                </a:r>
              </a:p>
            </p:txBody>
          </p:sp>
        </mc:Fallback>
      </mc:AlternateContent>
    </p:spTree>
    <p:extLst>
      <p:ext uri="{BB962C8B-B14F-4D97-AF65-F5344CB8AC3E}">
        <p14:creationId xmlns:p14="http://schemas.microsoft.com/office/powerpoint/2010/main" val="403533111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17</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Optimización: Realizar los ejemplos 2 &amp; 3</a:t>
            </a:r>
          </a:p>
        </p:txBody>
      </p:sp>
    </p:spTree>
    <p:extLst>
      <p:ext uri="{BB962C8B-B14F-4D97-AF65-F5344CB8AC3E}">
        <p14:creationId xmlns:p14="http://schemas.microsoft.com/office/powerpoint/2010/main" val="9715507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18</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a:t>
            </a:r>
          </a:p>
        </p:txBody>
      </p:sp>
      <p:sp>
        <p:nvSpPr>
          <p:cNvPr id="6" name="CuadroTexto 4">
            <a:extLst>
              <a:ext uri="{FF2B5EF4-FFF2-40B4-BE49-F238E27FC236}">
                <a16:creationId xmlns:a16="http://schemas.microsoft.com/office/drawing/2014/main" id="{F7ED5C2C-536F-4352-B261-956CFAFB22A1}"/>
              </a:ext>
            </a:extLst>
          </p:cNvPr>
          <p:cNvSpPr txBox="1"/>
          <p:nvPr/>
        </p:nvSpPr>
        <p:spPr>
          <a:xfrm>
            <a:off x="600771" y="692696"/>
            <a:ext cx="8002257" cy="2246769"/>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Las nociones generales de concavidad y convexidad se utilizan ampliamente en la teoría económica y también son fundamentales para la teoría de la optimización. </a:t>
            </a:r>
          </a:p>
          <a:p>
            <a:pPr marL="285750" indent="-285750" algn="just">
              <a:buFont typeface="Arial" panose="020B0604020202020204" pitchFamily="34" charset="0"/>
              <a:buChar char="•"/>
            </a:pPr>
            <a:r>
              <a:rPr lang="es-ES" sz="2000" dirty="0"/>
              <a:t>Por ejemplo, una función de una sola variable es cóncava si cada segmento de línea que une dos puntos en su gráfica no se encuentra sobre la gráfica en ningún punto. Simétricamente, una función de una sola variable es convexa si cada segmento de línea que une dos puntos en su gráfica no se encuentra debajo de la gráfica en ningún punto. Estos conceptos se ilustran en las siguientes figuras.</a:t>
            </a:r>
            <a:endParaRPr lang="es-PE" sz="2000" dirty="0"/>
          </a:p>
        </p:txBody>
      </p:sp>
    </p:spTree>
    <p:extLst>
      <p:ext uri="{BB962C8B-B14F-4D97-AF65-F5344CB8AC3E}">
        <p14:creationId xmlns:p14="http://schemas.microsoft.com/office/powerpoint/2010/main" val="309268467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19</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 Funciones</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0EE2E59A-EFC5-4F7D-8B1B-CDE02E4D869C}"/>
                  </a:ext>
                </a:extLst>
              </p:cNvPr>
              <p:cNvSpPr txBox="1"/>
              <p:nvPr/>
            </p:nvSpPr>
            <p:spPr>
              <a:xfrm>
                <a:off x="602191" y="836712"/>
                <a:ext cx="8002257" cy="3170099"/>
              </a:xfrm>
              <a:prstGeom prst="rect">
                <a:avLst/>
              </a:prstGeom>
              <a:noFill/>
            </p:spPr>
            <p:txBody>
              <a:bodyPr wrap="square" rtlCol="0">
                <a:spAutoFit/>
              </a:bodyPr>
              <a:lstStyle/>
              <a:p>
                <a:pPr marL="285750" indent="-285750">
                  <a:buFont typeface="Arial" panose="020B0604020202020204" pitchFamily="34" charset="0"/>
                  <a:buChar char="•"/>
                </a:pPr>
                <a:r>
                  <a:rPr lang="es-PE" sz="2000" dirty="0"/>
                  <a:t>Una función </a:t>
                </a:r>
                <a14:m>
                  <m:oMath xmlns:m="http://schemas.openxmlformats.org/officeDocument/2006/math">
                    <m:r>
                      <a:rPr lang="es-PE" sz="2000" b="0" i="1" smtClean="0">
                        <a:latin typeface="Cambria Math" panose="02040503050406030204" pitchFamily="18" charset="0"/>
                      </a:rPr>
                      <m:t>𝑓</m:t>
                    </m:r>
                    <m:r>
                      <a:rPr lang="es-PE" sz="2000" b="0" i="1" smtClean="0">
                        <a:latin typeface="Cambria Math" panose="02040503050406030204" pitchFamily="18" charset="0"/>
                      </a:rPr>
                      <m:t>: </m:t>
                    </m:r>
                    <m:sSup>
                      <m:sSupPr>
                        <m:ctrlPr>
                          <a:rPr lang="es-PE" sz="2000" b="0" i="1" smtClean="0">
                            <a:latin typeface="Cambria Math" panose="02040503050406030204" pitchFamily="18" charset="0"/>
                          </a:rPr>
                        </m:ctrlPr>
                      </m:sSupPr>
                      <m:e>
                        <m:r>
                          <a:rPr lang="es-PE" sz="2000" b="0" i="1" smtClean="0">
                            <a:latin typeface="Cambria Math" panose="02040503050406030204" pitchFamily="18" charset="0"/>
                          </a:rPr>
                          <m:t>𝑅</m:t>
                        </m:r>
                      </m:e>
                      <m:sup>
                        <m:r>
                          <a:rPr lang="es-PE" sz="2000" b="0" i="1" smtClean="0">
                            <a:latin typeface="Cambria Math" panose="02040503050406030204" pitchFamily="18" charset="0"/>
                          </a:rPr>
                          <m:t>𝑛</m:t>
                        </m:r>
                      </m:sup>
                    </m:sSup>
                    <m:r>
                      <a:rPr lang="es-PE" sz="2000" b="0" i="1" smtClean="0">
                        <a:latin typeface="Cambria Math" panose="02040503050406030204" pitchFamily="18" charset="0"/>
                        <a:ea typeface="Cambria Math" panose="02040503050406030204" pitchFamily="18" charset="0"/>
                      </a:rPr>
                      <m:t>→</m:t>
                    </m:r>
                    <m:r>
                      <a:rPr lang="es-PE" sz="2000" b="0" i="1" smtClean="0">
                        <a:latin typeface="Cambria Math" panose="02040503050406030204" pitchFamily="18" charset="0"/>
                        <a:ea typeface="Cambria Math" panose="02040503050406030204" pitchFamily="18" charset="0"/>
                      </a:rPr>
                      <m:t>𝑅</m:t>
                    </m:r>
                  </m:oMath>
                </a14:m>
                <a:r>
                  <a:rPr lang="es-MX" sz="2000" dirty="0"/>
                  <a:t> es convexa si el dominio de </a:t>
                </a:r>
                <a14:m>
                  <m:oMath xmlns:m="http://schemas.openxmlformats.org/officeDocument/2006/math">
                    <m:r>
                      <a:rPr lang="es-PE" sz="2000" i="1">
                        <a:latin typeface="Cambria Math" panose="02040503050406030204" pitchFamily="18" charset="0"/>
                      </a:rPr>
                      <m:t>𝑓</m:t>
                    </m:r>
                  </m:oMath>
                </a14:m>
                <a:r>
                  <a:rPr lang="es-MX" sz="2000" dirty="0"/>
                  <a:t> es un conjunto convexo y para todo </a:t>
                </a:r>
                <a14:m>
                  <m:oMath xmlns:m="http://schemas.openxmlformats.org/officeDocument/2006/math">
                    <m:r>
                      <a:rPr lang="es-PE" sz="2000" b="0" i="1" smtClean="0">
                        <a:latin typeface="Cambria Math" panose="02040503050406030204" pitchFamily="18" charset="0"/>
                      </a:rPr>
                      <m:t>𝑥</m:t>
                    </m:r>
                    <m:r>
                      <a:rPr lang="es-PE" sz="2000" b="0" i="1" smtClean="0">
                        <a:latin typeface="Cambria Math" panose="02040503050406030204" pitchFamily="18" charset="0"/>
                      </a:rPr>
                      <m:t>, </m:t>
                    </m:r>
                    <m:r>
                      <a:rPr lang="es-PE" sz="2000" b="0" i="1" smtClean="0">
                        <a:latin typeface="Cambria Math" panose="02040503050406030204" pitchFamily="18" charset="0"/>
                      </a:rPr>
                      <m:t>𝑦</m:t>
                    </m:r>
                    <m:r>
                      <a:rPr lang="es-PE" sz="2000" b="0" i="1" smtClean="0">
                        <a:latin typeface="Cambria Math" panose="02040503050406030204" pitchFamily="18" charset="0"/>
                      </a:rPr>
                      <m:t> ∈</m:t>
                    </m:r>
                    <m:r>
                      <a:rPr lang="es-PE" sz="2000" b="0" i="1" smtClean="0">
                        <a:latin typeface="Cambria Math" panose="02040503050406030204" pitchFamily="18" charset="0"/>
                        <a:ea typeface="Cambria Math" panose="02040503050406030204" pitchFamily="18" charset="0"/>
                      </a:rPr>
                      <m:t>𝑑𝑜𝑚</m:t>
                    </m:r>
                    <m:r>
                      <a:rPr lang="es-PE" sz="2000" b="0" i="1" smtClean="0">
                        <a:latin typeface="Cambria Math" panose="02040503050406030204" pitchFamily="18" charset="0"/>
                        <a:ea typeface="Cambria Math" panose="02040503050406030204" pitchFamily="18" charset="0"/>
                      </a:rPr>
                      <m:t> </m:t>
                    </m:r>
                    <m:r>
                      <a:rPr lang="es-PE" sz="2000" b="0" i="1" smtClean="0">
                        <a:latin typeface="Cambria Math" panose="02040503050406030204" pitchFamily="18" charset="0"/>
                        <a:ea typeface="Cambria Math" panose="02040503050406030204" pitchFamily="18" charset="0"/>
                      </a:rPr>
                      <m:t>𝑓</m:t>
                    </m:r>
                  </m:oMath>
                </a14:m>
                <a:r>
                  <a:rPr lang="es-MX" sz="2000" dirty="0"/>
                  <a:t>, y </a:t>
                </a:r>
                <a14:m>
                  <m:oMath xmlns:m="http://schemas.openxmlformats.org/officeDocument/2006/math">
                    <m:r>
                      <a:rPr lang="es-MX" sz="2000" i="1" smtClean="0">
                        <a:latin typeface="Cambria Math" panose="02040503050406030204" pitchFamily="18" charset="0"/>
                        <a:ea typeface="Cambria Math" panose="02040503050406030204" pitchFamily="18" charset="0"/>
                      </a:rPr>
                      <m:t>𝜃</m:t>
                    </m:r>
                  </m:oMath>
                </a14:m>
                <a:r>
                  <a:rPr lang="es-MX" sz="2000" dirty="0"/>
                  <a:t> con </a:t>
                </a:r>
                <a14:m>
                  <m:oMath xmlns:m="http://schemas.openxmlformats.org/officeDocument/2006/math">
                    <m:r>
                      <a:rPr lang="es-PE" sz="2000" b="0" i="0" smtClean="0">
                        <a:latin typeface="Cambria Math" panose="02040503050406030204" pitchFamily="18" charset="0"/>
                        <a:ea typeface="Cambria Math" panose="02040503050406030204" pitchFamily="18" charset="0"/>
                      </a:rPr>
                      <m:t>0≤</m:t>
                    </m:r>
                    <m:r>
                      <a:rPr lang="es-MX" sz="2000" i="1">
                        <a:latin typeface="Cambria Math" panose="02040503050406030204" pitchFamily="18" charset="0"/>
                        <a:ea typeface="Cambria Math" panose="02040503050406030204" pitchFamily="18" charset="0"/>
                      </a:rPr>
                      <m:t>𝜃</m:t>
                    </m:r>
                    <m:r>
                      <a:rPr lang="es-PE" sz="2000" b="0" i="1" smtClean="0">
                        <a:latin typeface="Cambria Math" panose="02040503050406030204" pitchFamily="18" charset="0"/>
                        <a:ea typeface="Cambria Math" panose="02040503050406030204" pitchFamily="18" charset="0"/>
                      </a:rPr>
                      <m:t>≤1</m:t>
                    </m:r>
                  </m:oMath>
                </a14:m>
                <a:r>
                  <a:rPr lang="es-MX" sz="2000" dirty="0"/>
                  <a:t> tendremos.</a:t>
                </a:r>
              </a:p>
              <a:p>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𝑓</m:t>
                      </m:r>
                      <m:d>
                        <m:dPr>
                          <m:ctrlPr>
                            <a:rPr lang="es-PE" sz="2000" b="0" i="1" smtClean="0">
                              <a:latin typeface="Cambria Math" panose="02040503050406030204" pitchFamily="18" charset="0"/>
                            </a:rPr>
                          </m:ctrlPr>
                        </m:dPr>
                        <m:e>
                          <m:r>
                            <a:rPr lang="es-MX" sz="2000" i="1">
                              <a:latin typeface="Cambria Math" panose="02040503050406030204" pitchFamily="18" charset="0"/>
                              <a:ea typeface="Cambria Math" panose="02040503050406030204" pitchFamily="18" charset="0"/>
                            </a:rPr>
                            <m:t>𝜃</m:t>
                          </m:r>
                          <m:r>
                            <a:rPr lang="es-PE" sz="2000" b="0" i="1" smtClean="0">
                              <a:latin typeface="Cambria Math" panose="02040503050406030204" pitchFamily="18" charset="0"/>
                              <a:ea typeface="Cambria Math" panose="02040503050406030204" pitchFamily="18" charset="0"/>
                            </a:rPr>
                            <m:t>𝑥</m:t>
                          </m:r>
                          <m:r>
                            <a:rPr lang="es-PE" sz="2000" b="0" i="1" smtClean="0">
                              <a:latin typeface="Cambria Math" panose="02040503050406030204" pitchFamily="18" charset="0"/>
                              <a:ea typeface="Cambria Math" panose="02040503050406030204" pitchFamily="18" charset="0"/>
                            </a:rPr>
                            <m:t>+</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b="0" i="1" smtClean="0">
                              <a:latin typeface="Cambria Math" panose="02040503050406030204" pitchFamily="18" charset="0"/>
                              <a:ea typeface="Cambria Math" panose="02040503050406030204" pitchFamily="18" charset="0"/>
                            </a:rPr>
                            <m:t>𝑦</m:t>
                          </m:r>
                        </m:e>
                      </m:d>
                      <m:r>
                        <a:rPr lang="es-PE" sz="2000" b="0" i="1" smtClean="0">
                          <a:latin typeface="Cambria Math" panose="02040503050406030204" pitchFamily="18" charset="0"/>
                        </a:rPr>
                        <m:t>≤</m:t>
                      </m:r>
                      <m:r>
                        <a:rPr lang="es-MX" sz="2000" i="1">
                          <a:latin typeface="Cambria Math" panose="02040503050406030204" pitchFamily="18" charset="0"/>
                          <a:ea typeface="Cambria Math" panose="02040503050406030204" pitchFamily="18" charset="0"/>
                        </a:rPr>
                        <m:t>𝜃</m:t>
                      </m:r>
                      <m:r>
                        <a:rPr lang="es-PE" sz="2000" b="0" i="1" smtClean="0">
                          <a:latin typeface="Cambria Math" panose="02040503050406030204" pitchFamily="18" charset="0"/>
                          <a:ea typeface="Cambria Math" panose="02040503050406030204" pitchFamily="18" charset="0"/>
                        </a:rPr>
                        <m:t>𝑓</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𝑥</m:t>
                          </m:r>
                        </m:e>
                      </m:d>
                      <m:r>
                        <a:rPr lang="es-PE" sz="2000" b="0" i="1" smtClean="0">
                          <a:latin typeface="Cambria Math" panose="02040503050406030204" pitchFamily="18" charset="0"/>
                          <a:ea typeface="Cambria Math" panose="02040503050406030204" pitchFamily="18" charset="0"/>
                        </a:rPr>
                        <m:t>+</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b="0" i="1" smtClean="0">
                          <a:latin typeface="Cambria Math" panose="02040503050406030204" pitchFamily="18" charset="0"/>
                          <a:ea typeface="Cambria Math" panose="02040503050406030204" pitchFamily="18" charset="0"/>
                        </a:rPr>
                        <m:t>𝑓</m:t>
                      </m:r>
                      <m:d>
                        <m:dPr>
                          <m:ctrlPr>
                            <a:rPr lang="es-PE" sz="2000" b="0" i="1" smtClean="0">
                              <a:latin typeface="Cambria Math" panose="02040503050406030204" pitchFamily="18" charset="0"/>
                              <a:ea typeface="Cambria Math" panose="02040503050406030204" pitchFamily="18" charset="0"/>
                            </a:rPr>
                          </m:ctrlPr>
                        </m:dPr>
                        <m:e>
                          <m:r>
                            <a:rPr lang="es-PE" sz="2000" b="0" i="1" smtClean="0">
                              <a:latin typeface="Cambria Math" panose="02040503050406030204" pitchFamily="18" charset="0"/>
                              <a:ea typeface="Cambria Math" panose="02040503050406030204" pitchFamily="18" charset="0"/>
                            </a:rPr>
                            <m:t>𝑦</m:t>
                          </m:r>
                        </m:e>
                      </m:d>
                    </m:oMath>
                  </m:oMathPara>
                </a14:m>
                <a:endParaRPr lang="es-PE" sz="2000" b="0" dirty="0">
                  <a:ea typeface="Cambria Math" panose="02040503050406030204" pitchFamily="18" charset="0"/>
                </a:endParaRPr>
              </a:p>
              <a:p>
                <a:pPr marL="285750" indent="-285750">
                  <a:buFont typeface="Arial" panose="020B0604020202020204" pitchFamily="34" charset="0"/>
                  <a:buChar char="•"/>
                </a:pPr>
                <a:r>
                  <a:rPr lang="es-PE" sz="2000" dirty="0"/>
                  <a:t>Una función </a:t>
                </a:r>
                <a14:m>
                  <m:oMath xmlns:m="http://schemas.openxmlformats.org/officeDocument/2006/math">
                    <m:r>
                      <a:rPr lang="es-PE" sz="2000" i="1">
                        <a:latin typeface="Cambria Math" panose="02040503050406030204" pitchFamily="18" charset="0"/>
                      </a:rPr>
                      <m:t>𝑓</m:t>
                    </m:r>
                    <m:r>
                      <a:rPr lang="es-PE" sz="2000" i="1">
                        <a:latin typeface="Cambria Math" panose="02040503050406030204" pitchFamily="18" charset="0"/>
                      </a:rPr>
                      <m:t>: </m:t>
                    </m:r>
                    <m:sSup>
                      <m:sSupPr>
                        <m:ctrlPr>
                          <a:rPr lang="es-PE" sz="2000" i="1">
                            <a:latin typeface="Cambria Math" panose="02040503050406030204" pitchFamily="18" charset="0"/>
                          </a:rPr>
                        </m:ctrlPr>
                      </m:sSupPr>
                      <m:e>
                        <m:r>
                          <a:rPr lang="es-PE" sz="2000" i="1">
                            <a:latin typeface="Cambria Math" panose="02040503050406030204" pitchFamily="18" charset="0"/>
                          </a:rPr>
                          <m:t>𝑅</m:t>
                        </m:r>
                      </m:e>
                      <m:sup>
                        <m:r>
                          <a:rPr lang="es-PE" sz="2000" i="1">
                            <a:latin typeface="Cambria Math" panose="02040503050406030204" pitchFamily="18" charset="0"/>
                          </a:rPr>
                          <m:t>𝑛</m:t>
                        </m:r>
                      </m:sup>
                    </m:sSup>
                    <m:r>
                      <a:rPr lang="es-PE" sz="2000" i="1">
                        <a:latin typeface="Cambria Math" panose="02040503050406030204" pitchFamily="18" charset="0"/>
                        <a:ea typeface="Cambria Math" panose="02040503050406030204" pitchFamily="18" charset="0"/>
                      </a:rPr>
                      <m:t>→</m:t>
                    </m:r>
                    <m:r>
                      <a:rPr lang="es-PE" sz="2000" i="1">
                        <a:latin typeface="Cambria Math" panose="02040503050406030204" pitchFamily="18" charset="0"/>
                        <a:ea typeface="Cambria Math" panose="02040503050406030204" pitchFamily="18" charset="0"/>
                      </a:rPr>
                      <m:t>𝑅</m:t>
                    </m:r>
                  </m:oMath>
                </a14:m>
                <a:r>
                  <a:rPr lang="es-MX" sz="2000" dirty="0"/>
                  <a:t> es cóncava si el dominio de </a:t>
                </a:r>
                <a14:m>
                  <m:oMath xmlns:m="http://schemas.openxmlformats.org/officeDocument/2006/math">
                    <m:r>
                      <a:rPr lang="es-PE" sz="2000" i="1">
                        <a:latin typeface="Cambria Math" panose="02040503050406030204" pitchFamily="18" charset="0"/>
                      </a:rPr>
                      <m:t>𝑓</m:t>
                    </m:r>
                  </m:oMath>
                </a14:m>
                <a:r>
                  <a:rPr lang="es-MX" sz="2000" dirty="0"/>
                  <a:t> es un conjunto convexo y para todo </a:t>
                </a:r>
                <a14:m>
                  <m:oMath xmlns:m="http://schemas.openxmlformats.org/officeDocument/2006/math">
                    <m:r>
                      <a:rPr lang="es-PE" sz="2000" i="1">
                        <a:latin typeface="Cambria Math" panose="02040503050406030204" pitchFamily="18" charset="0"/>
                      </a:rPr>
                      <m:t>𝑥</m:t>
                    </m:r>
                    <m:r>
                      <a:rPr lang="es-PE" sz="2000" i="1">
                        <a:latin typeface="Cambria Math" panose="02040503050406030204" pitchFamily="18" charset="0"/>
                      </a:rPr>
                      <m:t>, </m:t>
                    </m:r>
                    <m:r>
                      <a:rPr lang="es-PE" sz="2000" i="1">
                        <a:latin typeface="Cambria Math" panose="02040503050406030204" pitchFamily="18" charset="0"/>
                      </a:rPr>
                      <m:t>𝑦</m:t>
                    </m:r>
                    <m:r>
                      <a:rPr lang="es-PE" sz="2000" i="1">
                        <a:latin typeface="Cambria Math" panose="02040503050406030204" pitchFamily="18" charset="0"/>
                      </a:rPr>
                      <m:t> ∈</m:t>
                    </m:r>
                    <m:r>
                      <a:rPr lang="es-PE" sz="2000" i="1">
                        <a:latin typeface="Cambria Math" panose="02040503050406030204" pitchFamily="18" charset="0"/>
                        <a:ea typeface="Cambria Math" panose="02040503050406030204" pitchFamily="18" charset="0"/>
                      </a:rPr>
                      <m:t>𝑑𝑜𝑚</m:t>
                    </m:r>
                    <m:r>
                      <a:rPr lang="es-PE" sz="2000" i="1">
                        <a:latin typeface="Cambria Math" panose="02040503050406030204" pitchFamily="18" charset="0"/>
                        <a:ea typeface="Cambria Math" panose="02040503050406030204" pitchFamily="18" charset="0"/>
                      </a:rPr>
                      <m:t> </m:t>
                    </m:r>
                    <m:r>
                      <a:rPr lang="es-PE" sz="2000" i="1">
                        <a:latin typeface="Cambria Math" panose="02040503050406030204" pitchFamily="18" charset="0"/>
                        <a:ea typeface="Cambria Math" panose="02040503050406030204" pitchFamily="18" charset="0"/>
                      </a:rPr>
                      <m:t>𝑓</m:t>
                    </m:r>
                  </m:oMath>
                </a14:m>
                <a:r>
                  <a:rPr lang="es-MX" sz="2000" dirty="0"/>
                  <a:t>, y </a:t>
                </a:r>
                <a14:m>
                  <m:oMath xmlns:m="http://schemas.openxmlformats.org/officeDocument/2006/math">
                    <m:r>
                      <a:rPr lang="es-MX" sz="2000" i="1">
                        <a:latin typeface="Cambria Math" panose="02040503050406030204" pitchFamily="18" charset="0"/>
                        <a:ea typeface="Cambria Math" panose="02040503050406030204" pitchFamily="18" charset="0"/>
                      </a:rPr>
                      <m:t>𝜃</m:t>
                    </m:r>
                  </m:oMath>
                </a14:m>
                <a:r>
                  <a:rPr lang="es-MX" sz="2000" dirty="0"/>
                  <a:t> con </a:t>
                </a:r>
                <a14:m>
                  <m:oMath xmlns:m="http://schemas.openxmlformats.org/officeDocument/2006/math">
                    <m:r>
                      <a:rPr lang="es-PE" sz="2000">
                        <a:latin typeface="Cambria Math" panose="02040503050406030204" pitchFamily="18" charset="0"/>
                        <a:ea typeface="Cambria Math" panose="02040503050406030204" pitchFamily="18" charset="0"/>
                      </a:rPr>
                      <m:t>0≤</m:t>
                    </m:r>
                    <m:r>
                      <a:rPr lang="es-MX" sz="2000" i="1">
                        <a:latin typeface="Cambria Math" panose="02040503050406030204" pitchFamily="18" charset="0"/>
                        <a:ea typeface="Cambria Math" panose="02040503050406030204" pitchFamily="18" charset="0"/>
                      </a:rPr>
                      <m:t>𝜃</m:t>
                    </m:r>
                    <m:r>
                      <a:rPr lang="es-PE" sz="2000" i="1">
                        <a:latin typeface="Cambria Math" panose="02040503050406030204" pitchFamily="18" charset="0"/>
                        <a:ea typeface="Cambria Math" panose="02040503050406030204" pitchFamily="18" charset="0"/>
                      </a:rPr>
                      <m:t>≤1</m:t>
                    </m:r>
                  </m:oMath>
                </a14:m>
                <a:r>
                  <a:rPr lang="es-MX" sz="2000" dirty="0"/>
                  <a:t> tendremos.</a:t>
                </a:r>
              </a:p>
              <a:p>
                <a:pPr/>
                <a14:m>
                  <m:oMathPara xmlns:m="http://schemas.openxmlformats.org/officeDocument/2006/math">
                    <m:oMathParaPr>
                      <m:jc m:val="centerGroup"/>
                    </m:oMathParaPr>
                    <m:oMath xmlns:m="http://schemas.openxmlformats.org/officeDocument/2006/math">
                      <m:r>
                        <a:rPr lang="es-PE" sz="2000" i="1">
                          <a:latin typeface="Cambria Math" panose="02040503050406030204" pitchFamily="18" charset="0"/>
                        </a:rPr>
                        <m:t>𝑓</m:t>
                      </m:r>
                      <m:d>
                        <m:dPr>
                          <m:ctrlPr>
                            <a:rPr lang="es-PE" sz="2000" i="1">
                              <a:latin typeface="Cambria Math" panose="02040503050406030204" pitchFamily="18" charset="0"/>
                            </a:rPr>
                          </m:ctrlPr>
                        </m:dPr>
                        <m:e>
                          <m:r>
                            <a:rPr lang="es-MX" sz="2000" i="1">
                              <a:latin typeface="Cambria Math" panose="02040503050406030204" pitchFamily="18" charset="0"/>
                              <a:ea typeface="Cambria Math" panose="02040503050406030204" pitchFamily="18" charset="0"/>
                            </a:rPr>
                            <m:t>𝜃</m:t>
                          </m:r>
                          <m:r>
                            <a:rPr lang="es-PE" sz="2000" i="1">
                              <a:latin typeface="Cambria Math" panose="02040503050406030204" pitchFamily="18" charset="0"/>
                              <a:ea typeface="Cambria Math" panose="02040503050406030204" pitchFamily="18" charset="0"/>
                            </a:rPr>
                            <m:t>𝑥</m:t>
                          </m:r>
                          <m:r>
                            <a:rPr lang="es-PE" sz="2000" i="1">
                              <a:latin typeface="Cambria Math" panose="02040503050406030204" pitchFamily="18" charset="0"/>
                              <a:ea typeface="Cambria Math" panose="02040503050406030204" pitchFamily="18" charset="0"/>
                            </a:rPr>
                            <m:t>+</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i="1">
                              <a:latin typeface="Cambria Math" panose="02040503050406030204" pitchFamily="18" charset="0"/>
                              <a:ea typeface="Cambria Math" panose="02040503050406030204" pitchFamily="18" charset="0"/>
                            </a:rPr>
                            <m:t>𝑦</m:t>
                          </m:r>
                        </m:e>
                      </m:d>
                      <m:r>
                        <a:rPr lang="es-PE" sz="2000" b="0" i="1" smtClean="0">
                          <a:latin typeface="Cambria Math" panose="02040503050406030204" pitchFamily="18" charset="0"/>
                          <a:ea typeface="Cambria Math" panose="02040503050406030204" pitchFamily="18" charset="0"/>
                        </a:rPr>
                        <m:t>≥</m:t>
                      </m:r>
                      <m:r>
                        <a:rPr lang="es-MX" sz="2000" i="1">
                          <a:latin typeface="Cambria Math" panose="02040503050406030204" pitchFamily="18" charset="0"/>
                          <a:ea typeface="Cambria Math" panose="02040503050406030204" pitchFamily="18" charset="0"/>
                        </a:rPr>
                        <m:t>𝜃</m:t>
                      </m:r>
                      <m:r>
                        <a:rPr lang="es-PE" sz="2000" i="1">
                          <a:latin typeface="Cambria Math" panose="02040503050406030204" pitchFamily="18" charset="0"/>
                          <a:ea typeface="Cambria Math" panose="02040503050406030204" pitchFamily="18" charset="0"/>
                        </a:rPr>
                        <m:t>𝑓</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𝑥</m:t>
                          </m:r>
                        </m:e>
                      </m:d>
                      <m:r>
                        <a:rPr lang="es-PE" sz="2000" i="1">
                          <a:latin typeface="Cambria Math" panose="02040503050406030204" pitchFamily="18" charset="0"/>
                          <a:ea typeface="Cambria Math" panose="02040503050406030204" pitchFamily="18" charset="0"/>
                        </a:rPr>
                        <m:t>+</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1+</m:t>
                          </m:r>
                          <m:r>
                            <a:rPr lang="es-MX" sz="2000" i="1">
                              <a:latin typeface="Cambria Math" panose="02040503050406030204" pitchFamily="18" charset="0"/>
                              <a:ea typeface="Cambria Math" panose="02040503050406030204" pitchFamily="18" charset="0"/>
                            </a:rPr>
                            <m:t>𝜃</m:t>
                          </m:r>
                        </m:e>
                      </m:d>
                      <m:r>
                        <a:rPr lang="es-PE" sz="2000" i="1">
                          <a:latin typeface="Cambria Math" panose="02040503050406030204" pitchFamily="18" charset="0"/>
                          <a:ea typeface="Cambria Math" panose="02040503050406030204" pitchFamily="18" charset="0"/>
                        </a:rPr>
                        <m:t>𝑓</m:t>
                      </m:r>
                      <m:d>
                        <m:dPr>
                          <m:ctrlPr>
                            <a:rPr lang="es-PE" sz="2000" i="1">
                              <a:latin typeface="Cambria Math" panose="02040503050406030204" pitchFamily="18" charset="0"/>
                              <a:ea typeface="Cambria Math" panose="02040503050406030204" pitchFamily="18" charset="0"/>
                            </a:rPr>
                          </m:ctrlPr>
                        </m:dPr>
                        <m:e>
                          <m:r>
                            <a:rPr lang="es-PE" sz="2000" i="1">
                              <a:latin typeface="Cambria Math" panose="02040503050406030204" pitchFamily="18" charset="0"/>
                              <a:ea typeface="Cambria Math" panose="02040503050406030204" pitchFamily="18" charset="0"/>
                            </a:rPr>
                            <m:t>𝑦</m:t>
                          </m:r>
                        </m:e>
                      </m:d>
                    </m:oMath>
                  </m:oMathPara>
                </a14:m>
                <a:endParaRPr lang="es-PE" sz="2000" b="0" dirty="0">
                  <a:ea typeface="Cambria Math" panose="02040503050406030204" pitchFamily="18" charset="0"/>
                </a:endParaRPr>
              </a:p>
              <a:p>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mc:Choice>
        <mc:Fallback>
          <p:sp>
            <p:nvSpPr>
              <p:cNvPr id="5" name="CuadroTexto 4">
                <a:extLst>
                  <a:ext uri="{FF2B5EF4-FFF2-40B4-BE49-F238E27FC236}">
                    <a16:creationId xmlns:a16="http://schemas.microsoft.com/office/drawing/2014/main" id="{0EE2E59A-EFC5-4F7D-8B1B-CDE02E4D869C}"/>
                  </a:ext>
                </a:extLst>
              </p:cNvPr>
              <p:cNvSpPr txBox="1">
                <a:spLocks noRot="1" noChangeAspect="1" noMove="1" noResize="1" noEditPoints="1" noAdjustHandles="1" noChangeArrowheads="1" noChangeShapeType="1" noTextEdit="1"/>
              </p:cNvSpPr>
              <p:nvPr/>
            </p:nvSpPr>
            <p:spPr>
              <a:xfrm>
                <a:off x="602191" y="836712"/>
                <a:ext cx="8002257" cy="3170099"/>
              </a:xfrm>
              <a:prstGeom prst="rect">
                <a:avLst/>
              </a:prstGeom>
              <a:blipFill>
                <a:blip r:embed="rId2"/>
                <a:stretch>
                  <a:fillRect l="-686" t="-962" r="-457"/>
                </a:stretch>
              </a:blipFill>
            </p:spPr>
            <p:txBody>
              <a:bodyPr/>
              <a:lstStyle/>
              <a:p>
                <a:r>
                  <a:rPr lang="en-US">
                    <a:noFill/>
                  </a:rPr>
                  <a:t> </a:t>
                </a:r>
              </a:p>
            </p:txBody>
          </p:sp>
        </mc:Fallback>
      </mc:AlternateContent>
      <p:pic>
        <p:nvPicPr>
          <p:cNvPr id="6" name="Imagen 5"/>
          <p:cNvPicPr>
            <a:picLocks noChangeAspect="1"/>
          </p:cNvPicPr>
          <p:nvPr/>
        </p:nvPicPr>
        <p:blipFill>
          <a:blip r:embed="rId3"/>
          <a:stretch>
            <a:fillRect/>
          </a:stretch>
        </p:blipFill>
        <p:spPr>
          <a:xfrm>
            <a:off x="827584" y="3140968"/>
            <a:ext cx="7381733" cy="2539587"/>
          </a:xfrm>
          <a:prstGeom prst="rect">
            <a:avLst/>
          </a:prstGeom>
        </p:spPr>
      </p:pic>
    </p:spTree>
    <p:extLst>
      <p:ext uri="{BB962C8B-B14F-4D97-AF65-F5344CB8AC3E}">
        <p14:creationId xmlns:p14="http://schemas.microsoft.com/office/powerpoint/2010/main" val="166514539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Ejemplo 1: Importación de petróleo</a:t>
            </a:r>
          </a:p>
        </p:txBody>
      </p:sp>
      <p:sp>
        <p:nvSpPr>
          <p:cNvPr id="5" name="CuadroTexto 4"/>
          <p:cNvSpPr txBox="1"/>
          <p:nvPr/>
        </p:nvSpPr>
        <p:spPr>
          <a:xfrm>
            <a:off x="602191" y="836712"/>
            <a:ext cx="8002257" cy="1323439"/>
          </a:xfrm>
          <a:prstGeom prst="rect">
            <a:avLst/>
          </a:prstGeom>
          <a:noFill/>
        </p:spPr>
        <p:txBody>
          <a:bodyPr wrap="square" rtlCol="0">
            <a:spAutoFit/>
          </a:bodyPr>
          <a:lstStyle/>
          <a:p>
            <a:pPr marL="285750" indent="-285750">
              <a:buFont typeface="Arial" panose="020B0604020202020204" pitchFamily="34" charset="0"/>
              <a:buChar char="•"/>
            </a:pPr>
            <a:r>
              <a:rPr lang="es-MX" sz="2000" dirty="0"/>
              <a:t>Una refinería puede comprar petróleo crudo ligero y petróleo crudo pesado. </a:t>
            </a:r>
          </a:p>
          <a:p>
            <a:pPr marL="285750" indent="-285750">
              <a:buFont typeface="Arial" panose="020B0604020202020204" pitchFamily="34" charset="0"/>
              <a:buChar char="•"/>
            </a:pPr>
            <a:r>
              <a:rPr lang="es-MX" sz="2000" dirty="0"/>
              <a:t>El coste por barril de estos tipos de petróleo es de 11 y 9 euros, respectivamente. </a:t>
            </a:r>
          </a:p>
          <a:p>
            <a:pPr marL="285750" indent="-285750">
              <a:buFont typeface="Arial" panose="020B0604020202020204" pitchFamily="34" charset="0"/>
              <a:buChar char="•"/>
            </a:pPr>
            <a:r>
              <a:rPr lang="es-MX" sz="2000" dirty="0"/>
              <a:t>De cada tipo de petróleo se producen por barril las siguientes cantidades de gasolina, kerosene y combustible para reactores.</a:t>
            </a:r>
            <a:r>
              <a:rPr lang="es-PE" sz="2000" dirty="0"/>
              <a:t> </a:t>
            </a:r>
          </a:p>
        </p:txBody>
      </p:sp>
      <p:graphicFrame>
        <p:nvGraphicFramePr>
          <p:cNvPr id="4" name="Tabla 3"/>
          <p:cNvGraphicFramePr>
            <a:graphicFrameLocks noGrp="1"/>
          </p:cNvGraphicFramePr>
          <p:nvPr>
            <p:extLst>
              <p:ext uri="{D42A27DB-BD31-4B8C-83A1-F6EECF244321}">
                <p14:modId xmlns:p14="http://schemas.microsoft.com/office/powerpoint/2010/main" val="1878975554"/>
              </p:ext>
            </p:extLst>
          </p:nvPr>
        </p:nvGraphicFramePr>
        <p:xfrm>
          <a:off x="1323954" y="2351103"/>
          <a:ext cx="6558729" cy="1381760"/>
        </p:xfrm>
        <a:graphic>
          <a:graphicData uri="http://schemas.openxmlformats.org/drawingml/2006/table">
            <a:tbl>
              <a:tblPr firstRow="1" bandRow="1">
                <a:tableStyleId>{69012ECD-51FC-41F1-AA8D-1B2483CD663E}</a:tableStyleId>
              </a:tblPr>
              <a:tblGrid>
                <a:gridCol w="2169609">
                  <a:extLst>
                    <a:ext uri="{9D8B030D-6E8A-4147-A177-3AD203B41FA5}">
                      <a16:colId xmlns:a16="http://schemas.microsoft.com/office/drawing/2014/main" val="1387785101"/>
                    </a:ext>
                  </a:extLst>
                </a:gridCol>
                <a:gridCol w="1463040">
                  <a:extLst>
                    <a:ext uri="{9D8B030D-6E8A-4147-A177-3AD203B41FA5}">
                      <a16:colId xmlns:a16="http://schemas.microsoft.com/office/drawing/2014/main" val="862367707"/>
                    </a:ext>
                  </a:extLst>
                </a:gridCol>
                <a:gridCol w="1463040">
                  <a:extLst>
                    <a:ext uri="{9D8B030D-6E8A-4147-A177-3AD203B41FA5}">
                      <a16:colId xmlns:a16="http://schemas.microsoft.com/office/drawing/2014/main" val="3989843849"/>
                    </a:ext>
                  </a:extLst>
                </a:gridCol>
                <a:gridCol w="1463040">
                  <a:extLst>
                    <a:ext uri="{9D8B030D-6E8A-4147-A177-3AD203B41FA5}">
                      <a16:colId xmlns:a16="http://schemas.microsoft.com/office/drawing/2014/main" val="3980836442"/>
                    </a:ext>
                  </a:extLst>
                </a:gridCol>
              </a:tblGrid>
              <a:tr h="370840">
                <a:tc>
                  <a:txBody>
                    <a:bodyPr/>
                    <a:lstStyle/>
                    <a:p>
                      <a:endParaRPr lang="es-PE" dirty="0"/>
                    </a:p>
                  </a:txBody>
                  <a:tcPr/>
                </a:tc>
                <a:tc>
                  <a:txBody>
                    <a:bodyPr/>
                    <a:lstStyle/>
                    <a:p>
                      <a:pPr algn="ctr"/>
                      <a:r>
                        <a:rPr lang="es-PE" dirty="0"/>
                        <a:t>Gasolina</a:t>
                      </a:r>
                    </a:p>
                  </a:txBody>
                  <a:tcPr/>
                </a:tc>
                <a:tc>
                  <a:txBody>
                    <a:bodyPr/>
                    <a:lstStyle/>
                    <a:p>
                      <a:pPr algn="ctr"/>
                      <a:r>
                        <a:rPr lang="es-PE" dirty="0"/>
                        <a:t>Kerosene</a:t>
                      </a:r>
                    </a:p>
                  </a:txBody>
                  <a:tcPr/>
                </a:tc>
                <a:tc>
                  <a:txBody>
                    <a:bodyPr/>
                    <a:lstStyle/>
                    <a:p>
                      <a:pPr algn="ctr"/>
                      <a:r>
                        <a:rPr lang="es-PE" dirty="0"/>
                        <a:t>Combustible</a:t>
                      </a:r>
                      <a:r>
                        <a:rPr lang="es-PE" baseline="0" dirty="0"/>
                        <a:t> Reactores</a:t>
                      </a:r>
                      <a:endParaRPr lang="es-PE" dirty="0"/>
                    </a:p>
                  </a:txBody>
                  <a:tcPr/>
                </a:tc>
                <a:extLst>
                  <a:ext uri="{0D108BD9-81ED-4DB2-BD59-A6C34878D82A}">
                    <a16:rowId xmlns:a16="http://schemas.microsoft.com/office/drawing/2014/main" val="385669016"/>
                  </a:ext>
                </a:extLst>
              </a:tr>
              <a:tr h="370840">
                <a:tc>
                  <a:txBody>
                    <a:bodyPr/>
                    <a:lstStyle/>
                    <a:p>
                      <a:r>
                        <a:rPr lang="es-PE" dirty="0"/>
                        <a:t>Petróleo</a:t>
                      </a:r>
                      <a:r>
                        <a:rPr lang="es-PE" baseline="0" dirty="0"/>
                        <a:t> crudo ligero</a:t>
                      </a:r>
                      <a:endParaRPr lang="es-PE" dirty="0"/>
                    </a:p>
                  </a:txBody>
                  <a:tcPr/>
                </a:tc>
                <a:tc>
                  <a:txBody>
                    <a:bodyPr/>
                    <a:lstStyle/>
                    <a:p>
                      <a:pPr algn="ctr"/>
                      <a:r>
                        <a:rPr lang="es-PE" dirty="0"/>
                        <a:t>0.40</a:t>
                      </a:r>
                    </a:p>
                  </a:txBody>
                  <a:tcPr/>
                </a:tc>
                <a:tc>
                  <a:txBody>
                    <a:bodyPr/>
                    <a:lstStyle/>
                    <a:p>
                      <a:pPr algn="ctr"/>
                      <a:r>
                        <a:rPr lang="es-PE" dirty="0"/>
                        <a:t>0.20</a:t>
                      </a:r>
                    </a:p>
                  </a:txBody>
                  <a:tcPr/>
                </a:tc>
                <a:tc>
                  <a:txBody>
                    <a:bodyPr/>
                    <a:lstStyle/>
                    <a:p>
                      <a:pPr algn="ctr"/>
                      <a:r>
                        <a:rPr lang="es-PE" dirty="0"/>
                        <a:t>0.35</a:t>
                      </a:r>
                    </a:p>
                  </a:txBody>
                  <a:tcPr/>
                </a:tc>
                <a:extLst>
                  <a:ext uri="{0D108BD9-81ED-4DB2-BD59-A6C34878D82A}">
                    <a16:rowId xmlns:a16="http://schemas.microsoft.com/office/drawing/2014/main" val="1803704957"/>
                  </a:ext>
                </a:extLst>
              </a:tr>
              <a:tr h="370840">
                <a:tc>
                  <a:txBody>
                    <a:bodyPr/>
                    <a:lstStyle/>
                    <a:p>
                      <a:r>
                        <a:rPr lang="es-PE" dirty="0"/>
                        <a:t>Petróleo</a:t>
                      </a:r>
                      <a:r>
                        <a:rPr lang="es-PE" baseline="0" dirty="0"/>
                        <a:t> crudo pesado</a:t>
                      </a:r>
                      <a:endParaRPr lang="es-PE" dirty="0"/>
                    </a:p>
                  </a:txBody>
                  <a:tcPr/>
                </a:tc>
                <a:tc>
                  <a:txBody>
                    <a:bodyPr/>
                    <a:lstStyle/>
                    <a:p>
                      <a:pPr algn="ctr"/>
                      <a:r>
                        <a:rPr lang="es-PE" dirty="0"/>
                        <a:t>0.32</a:t>
                      </a:r>
                    </a:p>
                  </a:txBody>
                  <a:tcPr/>
                </a:tc>
                <a:tc>
                  <a:txBody>
                    <a:bodyPr/>
                    <a:lstStyle/>
                    <a:p>
                      <a:pPr algn="ctr"/>
                      <a:r>
                        <a:rPr lang="es-PE" dirty="0"/>
                        <a:t>0.40</a:t>
                      </a:r>
                    </a:p>
                  </a:txBody>
                  <a:tcPr/>
                </a:tc>
                <a:tc>
                  <a:txBody>
                    <a:bodyPr/>
                    <a:lstStyle/>
                    <a:p>
                      <a:pPr algn="ctr"/>
                      <a:r>
                        <a:rPr lang="es-PE" dirty="0"/>
                        <a:t>0.20</a:t>
                      </a:r>
                    </a:p>
                  </a:txBody>
                  <a:tcPr/>
                </a:tc>
                <a:extLst>
                  <a:ext uri="{0D108BD9-81ED-4DB2-BD59-A6C34878D82A}">
                    <a16:rowId xmlns:a16="http://schemas.microsoft.com/office/drawing/2014/main" val="3361610549"/>
                  </a:ext>
                </a:extLst>
              </a:tr>
            </a:tbl>
          </a:graphicData>
        </a:graphic>
      </p:graphicFrame>
      <p:sp>
        <p:nvSpPr>
          <p:cNvPr id="6" name="CuadroTexto 5"/>
          <p:cNvSpPr txBox="1"/>
          <p:nvPr/>
        </p:nvSpPr>
        <p:spPr>
          <a:xfrm>
            <a:off x="602191" y="4030032"/>
            <a:ext cx="8002257" cy="1631216"/>
          </a:xfrm>
          <a:prstGeom prst="rect">
            <a:avLst/>
          </a:prstGeom>
          <a:noFill/>
        </p:spPr>
        <p:txBody>
          <a:bodyPr wrap="square" rtlCol="0">
            <a:spAutoFit/>
          </a:bodyPr>
          <a:lstStyle/>
          <a:p>
            <a:pPr marL="285750" indent="-285750">
              <a:buFont typeface="Arial" panose="020B0604020202020204" pitchFamily="34" charset="0"/>
              <a:buChar char="•"/>
            </a:pPr>
            <a:r>
              <a:rPr lang="es-MX" sz="2000" dirty="0"/>
              <a:t>La refinería tiene un contrato para entregar un millón de barriles de gasolina, cuatrocientos mil barriles de kerosene, y doscientos cincuenta mil barriles de combustible para reactores. </a:t>
            </a:r>
          </a:p>
          <a:p>
            <a:pPr marL="285750" indent="-285750">
              <a:buFont typeface="Arial" panose="020B0604020202020204" pitchFamily="34" charset="0"/>
              <a:buChar char="•"/>
            </a:pPr>
            <a:r>
              <a:rPr lang="es-MX" sz="2000" dirty="0"/>
              <a:t>Determine el número de barriles de cada tipo de petróleo crudo que satisfacen la demanda y minimizan el coste. </a:t>
            </a:r>
            <a:endParaRPr lang="es-PE" sz="2000" dirty="0"/>
          </a:p>
        </p:txBody>
      </p:sp>
    </p:spTree>
    <p:extLst>
      <p:ext uri="{BB962C8B-B14F-4D97-AF65-F5344CB8AC3E}">
        <p14:creationId xmlns:p14="http://schemas.microsoft.com/office/powerpoint/2010/main" val="240509852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20</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 Región convexa</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1631216"/>
          </a:xfrm>
          <a:prstGeom prst="rect">
            <a:avLst/>
          </a:prstGeom>
          <a:noFill/>
        </p:spPr>
        <p:txBody>
          <a:bodyPr wrap="square" rtlCol="0">
            <a:spAutoFit/>
          </a:bodyPr>
          <a:lstStyle/>
          <a:p>
            <a:pPr marL="285750" indent="-285750">
              <a:buFont typeface="Arial" panose="020B0604020202020204" pitchFamily="34" charset="0"/>
              <a:buChar char="•"/>
            </a:pPr>
            <a:r>
              <a:rPr lang="es-MX" sz="2000" dirty="0"/>
              <a:t>Una región es llamada región convexa si, y solamente si todo segmento de recta cuyas extremidades pertenecen a la región solo tienen puntos en la misma región.</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p:pic>
        <p:nvPicPr>
          <p:cNvPr id="4" name="Imagen 3"/>
          <p:cNvPicPr>
            <a:picLocks noChangeAspect="1"/>
          </p:cNvPicPr>
          <p:nvPr/>
        </p:nvPicPr>
        <p:blipFill rotWithShape="1">
          <a:blip r:embed="rId2"/>
          <a:srcRect t="6576"/>
          <a:stretch/>
        </p:blipFill>
        <p:spPr>
          <a:xfrm>
            <a:off x="755576" y="1556807"/>
            <a:ext cx="7403731" cy="2623638"/>
          </a:xfrm>
          <a:prstGeom prst="rect">
            <a:avLst/>
          </a:prstGeom>
        </p:spPr>
      </p:pic>
      <p:sp>
        <p:nvSpPr>
          <p:cNvPr id="5" name="CuadroTexto 4"/>
          <p:cNvSpPr txBox="1"/>
          <p:nvPr/>
        </p:nvSpPr>
        <p:spPr>
          <a:xfrm>
            <a:off x="1691680" y="4193794"/>
            <a:ext cx="1502527" cy="369332"/>
          </a:xfrm>
          <a:prstGeom prst="rect">
            <a:avLst/>
          </a:prstGeom>
          <a:noFill/>
        </p:spPr>
        <p:txBody>
          <a:bodyPr wrap="none" rtlCol="0">
            <a:spAutoFit/>
          </a:bodyPr>
          <a:lstStyle/>
          <a:p>
            <a:r>
              <a:rPr lang="es-PE" dirty="0"/>
              <a:t>Región convexa</a:t>
            </a:r>
          </a:p>
        </p:txBody>
      </p:sp>
      <p:sp>
        <p:nvSpPr>
          <p:cNvPr id="7" name="CuadroTexto 6"/>
          <p:cNvSpPr txBox="1"/>
          <p:nvPr/>
        </p:nvSpPr>
        <p:spPr>
          <a:xfrm>
            <a:off x="5764418" y="4180445"/>
            <a:ext cx="1765420" cy="369332"/>
          </a:xfrm>
          <a:prstGeom prst="rect">
            <a:avLst/>
          </a:prstGeom>
          <a:noFill/>
        </p:spPr>
        <p:txBody>
          <a:bodyPr wrap="none" rtlCol="0">
            <a:spAutoFit/>
          </a:bodyPr>
          <a:lstStyle/>
          <a:p>
            <a:r>
              <a:rPr lang="es-PE" dirty="0"/>
              <a:t>Región no convexa</a:t>
            </a:r>
          </a:p>
        </p:txBody>
      </p:sp>
    </p:spTree>
    <p:extLst>
      <p:ext uri="{BB962C8B-B14F-4D97-AF65-F5344CB8AC3E}">
        <p14:creationId xmlns:p14="http://schemas.microsoft.com/office/powerpoint/2010/main" val="133667910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21</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Concavidad y Convexidad: Problemas de Optimización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2554545"/>
          </a:xfrm>
          <a:prstGeom prst="rect">
            <a:avLst/>
          </a:prstGeom>
          <a:noFill/>
        </p:spPr>
        <p:txBody>
          <a:bodyPr wrap="square" rtlCol="0">
            <a:spAutoFit/>
          </a:bodyPr>
          <a:lstStyle/>
          <a:p>
            <a:pPr marL="285750" indent="-285750">
              <a:buFont typeface="Arial" panose="020B0604020202020204" pitchFamily="34" charset="0"/>
              <a:buChar char="•"/>
            </a:pPr>
            <a:r>
              <a:rPr lang="es-MX" sz="2000" dirty="0"/>
              <a:t>En un problema de minimización, si la función objetivo y región factible son convexas. Entonces, es posible obtener cualquier mínimo local que resultaría ser el mínimo global del problema planteado.</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r>
              <a:rPr lang="es-MX" sz="2000" dirty="0"/>
              <a:t>En un problema de maximización, si la función objetivo y región factible son cóncavas. Entonces, es posible obtener cualquier máximo local que resultaría ser el  máximo global del problema planteado.</a:t>
            </a:r>
          </a:p>
        </p:txBody>
      </p:sp>
    </p:spTree>
    <p:extLst>
      <p:ext uri="{BB962C8B-B14F-4D97-AF65-F5344CB8AC3E}">
        <p14:creationId xmlns:p14="http://schemas.microsoft.com/office/powerpoint/2010/main" val="347439955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22</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pic>
        <p:nvPicPr>
          <p:cNvPr id="4" name="Picture 3">
            <a:extLst>
              <a:ext uri="{FF2B5EF4-FFF2-40B4-BE49-F238E27FC236}">
                <a16:creationId xmlns:a16="http://schemas.microsoft.com/office/drawing/2014/main" id="{704EA9A2-4697-4D61-8140-FA6B2C4F55DB}"/>
              </a:ext>
            </a:extLst>
          </p:cNvPr>
          <p:cNvPicPr>
            <a:picLocks noChangeAspect="1"/>
          </p:cNvPicPr>
          <p:nvPr/>
        </p:nvPicPr>
        <p:blipFill>
          <a:blip r:embed="rId2"/>
          <a:stretch>
            <a:fillRect/>
          </a:stretch>
        </p:blipFill>
        <p:spPr>
          <a:xfrm>
            <a:off x="144016" y="1945991"/>
            <a:ext cx="8892480" cy="3643249"/>
          </a:xfrm>
          <a:prstGeom prst="rect">
            <a:avLst/>
          </a:prstGeom>
        </p:spPr>
      </p:pic>
      <p:sp>
        <p:nvSpPr>
          <p:cNvPr id="6" name="TextBox 5">
            <a:extLst>
              <a:ext uri="{FF2B5EF4-FFF2-40B4-BE49-F238E27FC236}">
                <a16:creationId xmlns:a16="http://schemas.microsoft.com/office/drawing/2014/main" id="{07C250E3-42CC-4F1B-9953-BC98F9EC4CF3}"/>
              </a:ext>
            </a:extLst>
          </p:cNvPr>
          <p:cNvSpPr txBox="1"/>
          <p:nvPr/>
        </p:nvSpPr>
        <p:spPr>
          <a:xfrm>
            <a:off x="1259632" y="1576659"/>
            <a:ext cx="692818" cy="369332"/>
          </a:xfrm>
          <a:prstGeom prst="rect">
            <a:avLst/>
          </a:prstGeom>
          <a:noFill/>
        </p:spPr>
        <p:txBody>
          <a:bodyPr wrap="none" rtlCol="0">
            <a:spAutoFit/>
          </a:bodyPr>
          <a:lstStyle/>
          <a:p>
            <a:r>
              <a:rPr lang="es-PE" dirty="0"/>
              <a:t>Lineal</a:t>
            </a:r>
          </a:p>
        </p:txBody>
      </p:sp>
      <p:sp>
        <p:nvSpPr>
          <p:cNvPr id="7" name="TextBox 6">
            <a:extLst>
              <a:ext uri="{FF2B5EF4-FFF2-40B4-BE49-F238E27FC236}">
                <a16:creationId xmlns:a16="http://schemas.microsoft.com/office/drawing/2014/main" id="{4D2E9544-59C2-49CD-8553-D43AD621CEE4}"/>
              </a:ext>
            </a:extLst>
          </p:cNvPr>
          <p:cNvSpPr txBox="1"/>
          <p:nvPr/>
        </p:nvSpPr>
        <p:spPr>
          <a:xfrm>
            <a:off x="4139952" y="1576659"/>
            <a:ext cx="1103187" cy="369332"/>
          </a:xfrm>
          <a:prstGeom prst="rect">
            <a:avLst/>
          </a:prstGeom>
          <a:noFill/>
        </p:spPr>
        <p:txBody>
          <a:bodyPr wrap="none" rtlCol="0">
            <a:spAutoFit/>
          </a:bodyPr>
          <a:lstStyle/>
          <a:p>
            <a:r>
              <a:rPr lang="es-PE" dirty="0"/>
              <a:t>Cuadrático</a:t>
            </a:r>
          </a:p>
        </p:txBody>
      </p:sp>
      <p:sp>
        <p:nvSpPr>
          <p:cNvPr id="8" name="TextBox 7">
            <a:extLst>
              <a:ext uri="{FF2B5EF4-FFF2-40B4-BE49-F238E27FC236}">
                <a16:creationId xmlns:a16="http://schemas.microsoft.com/office/drawing/2014/main" id="{A8B05684-2D1A-4D16-9461-349E1328453B}"/>
              </a:ext>
            </a:extLst>
          </p:cNvPr>
          <p:cNvSpPr txBox="1"/>
          <p:nvPr/>
        </p:nvSpPr>
        <p:spPr>
          <a:xfrm>
            <a:off x="7020272" y="1576659"/>
            <a:ext cx="944489" cy="369332"/>
          </a:xfrm>
          <a:prstGeom prst="rect">
            <a:avLst/>
          </a:prstGeom>
          <a:noFill/>
        </p:spPr>
        <p:txBody>
          <a:bodyPr wrap="none" rtlCol="0">
            <a:spAutoFit/>
          </a:bodyPr>
          <a:lstStyle/>
          <a:p>
            <a:r>
              <a:rPr lang="es-PE" dirty="0"/>
              <a:t>No lineal</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 función objetivo puede ser: </a:t>
            </a:r>
          </a:p>
        </p:txBody>
      </p:sp>
    </p:spTree>
    <p:extLst>
      <p:ext uri="{BB962C8B-B14F-4D97-AF65-F5344CB8AC3E}">
        <p14:creationId xmlns:p14="http://schemas.microsoft.com/office/powerpoint/2010/main" val="286715481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23</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2907787" y="899428"/>
            <a:ext cx="857927" cy="369332"/>
          </a:xfrm>
          <a:prstGeom prst="rect">
            <a:avLst/>
          </a:prstGeom>
          <a:noFill/>
        </p:spPr>
        <p:txBody>
          <a:bodyPr wrap="none" rtlCol="0">
            <a:spAutoFit/>
          </a:bodyPr>
          <a:lstStyle/>
          <a:p>
            <a:r>
              <a:rPr lang="es-PE" dirty="0"/>
              <a:t>Lineales</a:t>
            </a:r>
          </a:p>
        </p:txBody>
      </p:sp>
      <p:sp>
        <p:nvSpPr>
          <p:cNvPr id="7" name="TextBox 6">
            <a:extLst>
              <a:ext uri="{FF2B5EF4-FFF2-40B4-BE49-F238E27FC236}">
                <a16:creationId xmlns:a16="http://schemas.microsoft.com/office/drawing/2014/main" id="{4D2E9544-59C2-49CD-8553-D43AD621CEE4}"/>
              </a:ext>
            </a:extLst>
          </p:cNvPr>
          <p:cNvSpPr txBox="1"/>
          <p:nvPr/>
        </p:nvSpPr>
        <p:spPr>
          <a:xfrm>
            <a:off x="3909058" y="1420438"/>
            <a:ext cx="1388522" cy="369332"/>
          </a:xfrm>
          <a:prstGeom prst="rect">
            <a:avLst/>
          </a:prstGeom>
          <a:noFill/>
        </p:spPr>
        <p:txBody>
          <a:bodyPr wrap="none" rtlCol="0">
            <a:spAutoFit/>
          </a:bodyPr>
          <a:lstStyle/>
          <a:p>
            <a:r>
              <a:rPr lang="es-PE" dirty="0"/>
              <a:t>Forma general</a:t>
            </a:r>
          </a:p>
        </p:txBody>
      </p:sp>
      <p:sp>
        <p:nvSpPr>
          <p:cNvPr id="8" name="TextBox 7">
            <a:extLst>
              <a:ext uri="{FF2B5EF4-FFF2-40B4-BE49-F238E27FC236}">
                <a16:creationId xmlns:a16="http://schemas.microsoft.com/office/drawing/2014/main" id="{A8B05684-2D1A-4D16-9461-349E1328453B}"/>
              </a:ext>
            </a:extLst>
          </p:cNvPr>
          <p:cNvSpPr txBox="1"/>
          <p:nvPr/>
        </p:nvSpPr>
        <p:spPr>
          <a:xfrm>
            <a:off x="6660232" y="1381125"/>
            <a:ext cx="1154483" cy="369332"/>
          </a:xfrm>
          <a:prstGeom prst="rect">
            <a:avLst/>
          </a:prstGeom>
          <a:noFill/>
        </p:spPr>
        <p:txBody>
          <a:bodyPr wrap="none" rtlCol="0">
            <a:spAutoFit/>
          </a:bodyPr>
          <a:lstStyle/>
          <a:p>
            <a:r>
              <a:rPr lang="es-PE" dirty="0"/>
              <a:t>Cuadráticas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620688"/>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9" name="Picture 8">
            <a:extLst>
              <a:ext uri="{FF2B5EF4-FFF2-40B4-BE49-F238E27FC236}">
                <a16:creationId xmlns:a16="http://schemas.microsoft.com/office/drawing/2014/main" id="{60302301-893E-4FD6-B8C5-8EA7A89AECD0}"/>
              </a:ext>
            </a:extLst>
          </p:cNvPr>
          <p:cNvPicPr>
            <a:picLocks noChangeAspect="1"/>
          </p:cNvPicPr>
          <p:nvPr/>
        </p:nvPicPr>
        <p:blipFill>
          <a:blip r:embed="rId2"/>
          <a:stretch>
            <a:fillRect/>
          </a:stretch>
        </p:blipFill>
        <p:spPr>
          <a:xfrm>
            <a:off x="476727" y="1783472"/>
            <a:ext cx="8253184" cy="4005849"/>
          </a:xfrm>
          <a:prstGeom prst="rect">
            <a:avLst/>
          </a:prstGeom>
        </p:spPr>
      </p:pic>
      <p:sp>
        <p:nvSpPr>
          <p:cNvPr id="11" name="TextBox 10">
            <a:extLst>
              <a:ext uri="{FF2B5EF4-FFF2-40B4-BE49-F238E27FC236}">
                <a16:creationId xmlns:a16="http://schemas.microsoft.com/office/drawing/2014/main" id="{84877B43-4B67-4BCC-B591-1CA917FBF0F6}"/>
              </a:ext>
            </a:extLst>
          </p:cNvPr>
          <p:cNvSpPr txBox="1"/>
          <p:nvPr/>
        </p:nvSpPr>
        <p:spPr>
          <a:xfrm>
            <a:off x="1431543" y="1426736"/>
            <a:ext cx="880369" cy="369332"/>
          </a:xfrm>
          <a:prstGeom prst="rect">
            <a:avLst/>
          </a:prstGeom>
          <a:noFill/>
        </p:spPr>
        <p:txBody>
          <a:bodyPr wrap="none" rtlCol="0">
            <a:spAutoFit/>
          </a:bodyPr>
          <a:lstStyle/>
          <a:p>
            <a:r>
              <a:rPr lang="es-PE" dirty="0"/>
              <a:t>Acotado</a:t>
            </a:r>
          </a:p>
        </p:txBody>
      </p:sp>
      <p:sp>
        <p:nvSpPr>
          <p:cNvPr id="4" name="Chave Esquerda 3">
            <a:extLst>
              <a:ext uri="{FF2B5EF4-FFF2-40B4-BE49-F238E27FC236}">
                <a16:creationId xmlns:a16="http://schemas.microsoft.com/office/drawing/2014/main" id="{15206518-11BA-4927-A1EB-54E2C73D3CA8}"/>
              </a:ext>
            </a:extLst>
          </p:cNvPr>
          <p:cNvSpPr/>
          <p:nvPr/>
        </p:nvSpPr>
        <p:spPr>
          <a:xfrm rot="5400000">
            <a:off x="3192850" y="-729163"/>
            <a:ext cx="287799" cy="4220577"/>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2465984394"/>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24</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3303697" y="1192410"/>
            <a:ext cx="2364750" cy="369332"/>
          </a:xfrm>
          <a:prstGeom prst="rect">
            <a:avLst/>
          </a:prstGeom>
          <a:noFill/>
        </p:spPr>
        <p:txBody>
          <a:bodyPr wrap="none" rtlCol="0">
            <a:spAutoFit/>
          </a:bodyPr>
          <a:lstStyle/>
          <a:p>
            <a:r>
              <a:rPr lang="es-PE" dirty="0"/>
              <a:t>Cónicas de segundo orden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645760"/>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4" name="Picture 3">
            <a:extLst>
              <a:ext uri="{FF2B5EF4-FFF2-40B4-BE49-F238E27FC236}">
                <a16:creationId xmlns:a16="http://schemas.microsoft.com/office/drawing/2014/main" id="{6E1342D5-6F5F-45B6-BA82-B307DEAE55CE}"/>
              </a:ext>
            </a:extLst>
          </p:cNvPr>
          <p:cNvPicPr>
            <a:picLocks noChangeAspect="1"/>
          </p:cNvPicPr>
          <p:nvPr/>
        </p:nvPicPr>
        <p:blipFill>
          <a:blip r:embed="rId2"/>
          <a:stretch>
            <a:fillRect/>
          </a:stretch>
        </p:blipFill>
        <p:spPr>
          <a:xfrm>
            <a:off x="899592" y="1507286"/>
            <a:ext cx="7344816" cy="4514002"/>
          </a:xfrm>
          <a:prstGeom prst="rect">
            <a:avLst/>
          </a:prstGeom>
        </p:spPr>
      </p:pic>
    </p:spTree>
    <p:extLst>
      <p:ext uri="{BB962C8B-B14F-4D97-AF65-F5344CB8AC3E}">
        <p14:creationId xmlns:p14="http://schemas.microsoft.com/office/powerpoint/2010/main" val="205674031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25</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3303697" y="1192410"/>
            <a:ext cx="2083968" cy="369332"/>
          </a:xfrm>
          <a:prstGeom prst="rect">
            <a:avLst/>
          </a:prstGeom>
          <a:noFill/>
        </p:spPr>
        <p:txBody>
          <a:bodyPr wrap="none" rtlCol="0">
            <a:spAutoFit/>
          </a:bodyPr>
          <a:lstStyle/>
          <a:p>
            <a:r>
              <a:rPr lang="es-PE" dirty="0" err="1"/>
              <a:t>Semidefinidas</a:t>
            </a:r>
            <a:r>
              <a:rPr lang="es-PE" dirty="0"/>
              <a:t> positivas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570871" y="678985"/>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5" name="Picture 4">
            <a:extLst>
              <a:ext uri="{FF2B5EF4-FFF2-40B4-BE49-F238E27FC236}">
                <a16:creationId xmlns:a16="http://schemas.microsoft.com/office/drawing/2014/main" id="{89DF8F4E-037E-4B3D-8F99-3F7972A3BFB0}"/>
              </a:ext>
            </a:extLst>
          </p:cNvPr>
          <p:cNvPicPr>
            <a:picLocks noChangeAspect="1"/>
          </p:cNvPicPr>
          <p:nvPr/>
        </p:nvPicPr>
        <p:blipFill>
          <a:blip r:embed="rId2"/>
          <a:stretch>
            <a:fillRect/>
          </a:stretch>
        </p:blipFill>
        <p:spPr>
          <a:xfrm>
            <a:off x="331273" y="1592520"/>
            <a:ext cx="8273175" cy="4284752"/>
          </a:xfrm>
          <a:prstGeom prst="rect">
            <a:avLst/>
          </a:prstGeom>
        </p:spPr>
      </p:pic>
    </p:spTree>
    <p:extLst>
      <p:ext uri="{BB962C8B-B14F-4D97-AF65-F5344CB8AC3E}">
        <p14:creationId xmlns:p14="http://schemas.microsoft.com/office/powerpoint/2010/main" val="3127477577"/>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26</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4048519" y="1192410"/>
            <a:ext cx="1109599" cy="369332"/>
          </a:xfrm>
          <a:prstGeom prst="rect">
            <a:avLst/>
          </a:prstGeom>
          <a:noFill/>
        </p:spPr>
        <p:txBody>
          <a:bodyPr wrap="none" rtlCol="0">
            <a:spAutoFit/>
          </a:bodyPr>
          <a:lstStyle/>
          <a:p>
            <a:r>
              <a:rPr lang="es-PE" dirty="0"/>
              <a:t>No lineales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13620" y="678258"/>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restricciones pueden ser: </a:t>
            </a:r>
          </a:p>
        </p:txBody>
      </p:sp>
      <p:pic>
        <p:nvPicPr>
          <p:cNvPr id="5" name="Picture 4">
            <a:extLst>
              <a:ext uri="{FF2B5EF4-FFF2-40B4-BE49-F238E27FC236}">
                <a16:creationId xmlns:a16="http://schemas.microsoft.com/office/drawing/2014/main" id="{0D7D2E5B-69DE-4DF8-A502-9CB19F616629}"/>
              </a:ext>
            </a:extLst>
          </p:cNvPr>
          <p:cNvPicPr>
            <a:picLocks noChangeAspect="1"/>
          </p:cNvPicPr>
          <p:nvPr/>
        </p:nvPicPr>
        <p:blipFill>
          <a:blip r:embed="rId2"/>
          <a:stretch>
            <a:fillRect/>
          </a:stretch>
        </p:blipFill>
        <p:spPr>
          <a:xfrm>
            <a:off x="1000336" y="1670761"/>
            <a:ext cx="7143328" cy="4285997"/>
          </a:xfrm>
          <a:prstGeom prst="rect">
            <a:avLst/>
          </a:prstGeom>
        </p:spPr>
      </p:pic>
    </p:spTree>
    <p:extLst>
      <p:ext uri="{BB962C8B-B14F-4D97-AF65-F5344CB8AC3E}">
        <p14:creationId xmlns:p14="http://schemas.microsoft.com/office/powerpoint/2010/main" val="1126776748"/>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27</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6" name="TextBox 5">
            <a:extLst>
              <a:ext uri="{FF2B5EF4-FFF2-40B4-BE49-F238E27FC236}">
                <a16:creationId xmlns:a16="http://schemas.microsoft.com/office/drawing/2014/main" id="{07C250E3-42CC-4F1B-9953-BC98F9EC4CF3}"/>
              </a:ext>
            </a:extLst>
          </p:cNvPr>
          <p:cNvSpPr txBox="1"/>
          <p:nvPr/>
        </p:nvSpPr>
        <p:spPr>
          <a:xfrm>
            <a:off x="2195736" y="1192410"/>
            <a:ext cx="1027845" cy="369332"/>
          </a:xfrm>
          <a:prstGeom prst="rect">
            <a:avLst/>
          </a:prstGeom>
          <a:noFill/>
        </p:spPr>
        <p:txBody>
          <a:bodyPr wrap="none" rtlCol="0">
            <a:spAutoFit/>
          </a:bodyPr>
          <a:lstStyle/>
          <a:p>
            <a:r>
              <a:rPr lang="es-PE" dirty="0"/>
              <a:t>Continuas</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11560" y="694516"/>
            <a:ext cx="8002257" cy="400110"/>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variables pueden ser: </a:t>
            </a:r>
          </a:p>
        </p:txBody>
      </p:sp>
      <p:pic>
        <p:nvPicPr>
          <p:cNvPr id="5" name="Picture 4">
            <a:extLst>
              <a:ext uri="{FF2B5EF4-FFF2-40B4-BE49-F238E27FC236}">
                <a16:creationId xmlns:a16="http://schemas.microsoft.com/office/drawing/2014/main" id="{9CB33994-9355-4B6E-B67B-BBC36E3A39F2}"/>
              </a:ext>
            </a:extLst>
          </p:cNvPr>
          <p:cNvPicPr>
            <a:picLocks noChangeAspect="1"/>
          </p:cNvPicPr>
          <p:nvPr/>
        </p:nvPicPr>
        <p:blipFill>
          <a:blip r:embed="rId2"/>
          <a:stretch>
            <a:fillRect/>
          </a:stretch>
        </p:blipFill>
        <p:spPr>
          <a:xfrm>
            <a:off x="1259632" y="1844824"/>
            <a:ext cx="6374284" cy="4058594"/>
          </a:xfrm>
          <a:prstGeom prst="rect">
            <a:avLst/>
          </a:prstGeom>
        </p:spPr>
      </p:pic>
      <p:sp>
        <p:nvSpPr>
          <p:cNvPr id="8" name="TextBox 7">
            <a:extLst>
              <a:ext uri="{FF2B5EF4-FFF2-40B4-BE49-F238E27FC236}">
                <a16:creationId xmlns:a16="http://schemas.microsoft.com/office/drawing/2014/main" id="{E5E78E8D-9A97-4BFA-840C-2C21D9AD90FD}"/>
              </a:ext>
            </a:extLst>
          </p:cNvPr>
          <p:cNvSpPr txBox="1"/>
          <p:nvPr/>
        </p:nvSpPr>
        <p:spPr>
          <a:xfrm>
            <a:off x="5580112" y="1192410"/>
            <a:ext cx="947054" cy="369332"/>
          </a:xfrm>
          <a:prstGeom prst="rect">
            <a:avLst/>
          </a:prstGeom>
          <a:noFill/>
        </p:spPr>
        <p:txBody>
          <a:bodyPr wrap="none" rtlCol="0">
            <a:spAutoFit/>
          </a:bodyPr>
          <a:lstStyle/>
          <a:p>
            <a:r>
              <a:rPr lang="es-PE" dirty="0"/>
              <a:t>Discretas</a:t>
            </a:r>
          </a:p>
        </p:txBody>
      </p:sp>
      <p:sp>
        <p:nvSpPr>
          <p:cNvPr id="9" name="TextBox 8">
            <a:extLst>
              <a:ext uri="{FF2B5EF4-FFF2-40B4-BE49-F238E27FC236}">
                <a16:creationId xmlns:a16="http://schemas.microsoft.com/office/drawing/2014/main" id="{7C62D17B-39C2-4880-9835-263446DA2D3C}"/>
              </a:ext>
            </a:extLst>
          </p:cNvPr>
          <p:cNvSpPr txBox="1"/>
          <p:nvPr/>
        </p:nvSpPr>
        <p:spPr>
          <a:xfrm>
            <a:off x="5173611" y="1426736"/>
            <a:ext cx="1774653" cy="369332"/>
          </a:xfrm>
          <a:prstGeom prst="rect">
            <a:avLst/>
          </a:prstGeom>
          <a:noFill/>
        </p:spPr>
        <p:txBody>
          <a:bodyPr wrap="none" rtlCol="0">
            <a:spAutoFit/>
          </a:bodyPr>
          <a:lstStyle/>
          <a:p>
            <a:r>
              <a:rPr lang="es-PE" dirty="0"/>
              <a:t>(binarias o enteras)</a:t>
            </a:r>
          </a:p>
        </p:txBody>
      </p:sp>
    </p:spTree>
    <p:extLst>
      <p:ext uri="{BB962C8B-B14F-4D97-AF65-F5344CB8AC3E}">
        <p14:creationId xmlns:p14="http://schemas.microsoft.com/office/powerpoint/2010/main" val="1298106768"/>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28</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5016758"/>
          </a:xfrm>
          <a:prstGeom prst="rect">
            <a:avLst/>
          </a:prstGeom>
          <a:noFill/>
        </p:spPr>
        <p:txBody>
          <a:bodyPr wrap="square" rtlCol="0">
            <a:spAutoFit/>
          </a:bodyPr>
          <a:lstStyle/>
          <a:p>
            <a:pPr marL="285750" indent="-285750">
              <a:buFont typeface="Arial" panose="020B0604020202020204" pitchFamily="34" charset="0"/>
              <a:buChar char="•"/>
            </a:pPr>
            <a:r>
              <a:rPr lang="es-MX" sz="2000" dirty="0"/>
              <a:t>Programación lineal (LP) (PL)</a:t>
            </a:r>
          </a:p>
          <a:p>
            <a:pPr marL="800100" lvl="1" indent="-342900">
              <a:buFont typeface="Perpetua" panose="02020502060401020303" pitchFamily="18" charset="0"/>
              <a:buChar char="−"/>
            </a:pPr>
            <a:r>
              <a:rPr lang="es-MX" sz="2000" dirty="0"/>
              <a:t>Estudia el caso donde la función objetivo es lineal, las variables son continuas y el conjunto de restricciones son lineales</a:t>
            </a:r>
          </a:p>
          <a:p>
            <a:pPr marL="285750" indent="-285750">
              <a:buFont typeface="Arial" panose="020B0604020202020204" pitchFamily="34" charset="0"/>
              <a:buChar char="•"/>
            </a:pPr>
            <a:r>
              <a:rPr lang="es-MX" sz="2000" dirty="0"/>
              <a:t>Programación cuadrática (QP) (PQ)</a:t>
            </a:r>
          </a:p>
          <a:p>
            <a:pPr marL="800100" lvl="1" indent="-342900">
              <a:buFont typeface="Perpetua" panose="02020502060401020303" pitchFamily="18" charset="0"/>
              <a:buChar char="−"/>
            </a:pPr>
            <a:r>
              <a:rPr lang="es-MX" sz="2000" dirty="0"/>
              <a:t>Estudia el caso en que la función objetivo tiene términos cuadráticos, las variables son continuas y el conjunto de restricciones son lineales.</a:t>
            </a:r>
          </a:p>
          <a:p>
            <a:pPr marL="285750" indent="-285750">
              <a:buFont typeface="Arial" panose="020B0604020202020204" pitchFamily="34" charset="0"/>
              <a:buChar char="•"/>
            </a:pPr>
            <a:r>
              <a:rPr lang="es-MX" sz="2000" dirty="0"/>
              <a:t>Programación cuadrática con restricciones cuadráticas (QCQP) (PQRQ)</a:t>
            </a:r>
          </a:p>
          <a:p>
            <a:pPr marL="800100" lvl="1" indent="-342900">
              <a:buFont typeface="Perpetua" panose="02020502060401020303" pitchFamily="18" charset="0"/>
              <a:buChar char="−"/>
            </a:pPr>
            <a:r>
              <a:rPr lang="es-MX" sz="2000" dirty="0"/>
              <a:t>Estudia el caso en que la función objetivo tiene términos cuadráticos, las variables son continuas y el conjunto de restricciones son lineales y cuadráticas.</a:t>
            </a:r>
          </a:p>
          <a:p>
            <a:pPr marL="285750" indent="-285750">
              <a:buFont typeface="Arial" panose="020B0604020202020204" pitchFamily="34" charset="0"/>
              <a:buChar char="•"/>
            </a:pPr>
            <a:r>
              <a:rPr lang="es-MX" sz="2000" dirty="0"/>
              <a:t>Programación cónica de segundo orden (SOCP)  (PCSO)</a:t>
            </a:r>
          </a:p>
          <a:p>
            <a:pPr marL="800100" lvl="1" indent="-342900">
              <a:buFont typeface="Perpetua" panose="02020502060401020303" pitchFamily="18" charset="0"/>
              <a:buChar char="−"/>
            </a:pPr>
            <a:r>
              <a:rPr lang="es-MX" sz="2000" dirty="0"/>
              <a:t>Estudia el caso en que la función objetivo tiene términos lineales, las variables son continuas y el conjunto de restricciones son lineales y cónicas de segundo orden.</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p:spTree>
    <p:extLst>
      <p:ext uri="{BB962C8B-B14F-4D97-AF65-F5344CB8AC3E}">
        <p14:creationId xmlns:p14="http://schemas.microsoft.com/office/powerpoint/2010/main" val="1540215111"/>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29</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10" name="CuadroTexto 4">
            <a:extLst>
              <a:ext uri="{FF2B5EF4-FFF2-40B4-BE49-F238E27FC236}">
                <a16:creationId xmlns:a16="http://schemas.microsoft.com/office/drawing/2014/main" id="{0EE2E59A-EFC5-4F7D-8B1B-CDE02E4D869C}"/>
              </a:ext>
            </a:extLst>
          </p:cNvPr>
          <p:cNvSpPr txBox="1"/>
          <p:nvPr/>
        </p:nvSpPr>
        <p:spPr>
          <a:xfrm>
            <a:off x="602191" y="836712"/>
            <a:ext cx="8002257" cy="3170099"/>
          </a:xfrm>
          <a:prstGeom prst="rect">
            <a:avLst/>
          </a:prstGeom>
          <a:noFill/>
        </p:spPr>
        <p:txBody>
          <a:bodyPr wrap="square" rtlCol="0">
            <a:spAutoFit/>
          </a:bodyPr>
          <a:lstStyle/>
          <a:p>
            <a:pPr marL="285750" indent="-285750">
              <a:buFont typeface="Arial" panose="020B0604020202020204" pitchFamily="34" charset="0"/>
              <a:buChar char="•"/>
            </a:pPr>
            <a:r>
              <a:rPr lang="es-MX" sz="2000" dirty="0"/>
              <a:t>Programación </a:t>
            </a:r>
            <a:r>
              <a:rPr lang="es-MX" sz="2000" dirty="0" err="1"/>
              <a:t>semidefinida</a:t>
            </a:r>
            <a:r>
              <a:rPr lang="es-MX" sz="2000" dirty="0"/>
              <a:t> (SDP) (PSD)</a:t>
            </a:r>
          </a:p>
          <a:p>
            <a:pPr marL="800100" lvl="1" indent="-342900">
              <a:buFont typeface="Perpetua" panose="02020502060401020303" pitchFamily="18" charset="0"/>
              <a:buChar char="−"/>
            </a:pPr>
            <a:r>
              <a:rPr lang="es-MX" sz="2000" dirty="0"/>
              <a:t>Estudia el caso donde la función objetivo es una función lineal de una matriz simétrica X, la cual es optimizada sujeto a un conjunto de restricciones lineales de los elementos de la matriz X. La restricción adicional es que la solución tiene que ser </a:t>
            </a:r>
            <a:r>
              <a:rPr lang="es-MX" sz="2000" dirty="0" err="1"/>
              <a:t>semidefinida</a:t>
            </a:r>
            <a:r>
              <a:rPr lang="es-MX" sz="2000" dirty="0"/>
              <a:t> positiva</a:t>
            </a:r>
          </a:p>
          <a:p>
            <a:pPr marL="285750" indent="-285750">
              <a:buFont typeface="Arial" panose="020B0604020202020204" pitchFamily="34" charset="0"/>
              <a:buChar char="•"/>
            </a:pPr>
            <a:r>
              <a:rPr lang="es-MX" sz="2000" dirty="0"/>
              <a:t>Programación no lineal (NLP) (PNL)</a:t>
            </a:r>
          </a:p>
          <a:p>
            <a:pPr marL="800100" lvl="1" indent="-342900">
              <a:buFont typeface="Perpetua" panose="02020502060401020303" pitchFamily="18" charset="0"/>
              <a:buChar char="−"/>
            </a:pPr>
            <a:r>
              <a:rPr lang="es-MX" sz="2000" dirty="0"/>
              <a:t>Estudia el caso en que la función objetivo o las restricciones, o ambos, contienen términos no lineales y las variables son continuas.</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p:spTree>
    <p:extLst>
      <p:ext uri="{BB962C8B-B14F-4D97-AF65-F5344CB8AC3E}">
        <p14:creationId xmlns:p14="http://schemas.microsoft.com/office/powerpoint/2010/main" val="16256366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3</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Ejemplo 2 : Modelo para fabricación</a:t>
            </a:r>
          </a:p>
        </p:txBody>
      </p:sp>
      <p:sp>
        <p:nvSpPr>
          <p:cNvPr id="5" name="CuadroTexto 4"/>
          <p:cNvSpPr txBox="1"/>
          <p:nvPr/>
        </p:nvSpPr>
        <p:spPr>
          <a:xfrm>
            <a:off x="602191" y="836712"/>
            <a:ext cx="8002257" cy="3170099"/>
          </a:xfrm>
          <a:prstGeom prst="rect">
            <a:avLst/>
          </a:prstGeom>
          <a:noFill/>
        </p:spPr>
        <p:txBody>
          <a:bodyPr wrap="square" rtlCol="0">
            <a:spAutoFit/>
          </a:bodyPr>
          <a:lstStyle/>
          <a:p>
            <a:pPr marL="285750" indent="-285750">
              <a:buFont typeface="Arial" panose="020B0604020202020204" pitchFamily="34" charset="0"/>
              <a:buChar char="•"/>
            </a:pPr>
            <a:r>
              <a:rPr lang="es-MX" sz="2000" dirty="0"/>
              <a:t>Se desean construir mesas y sillas. </a:t>
            </a:r>
          </a:p>
          <a:p>
            <a:pPr marL="285750" indent="-285750">
              <a:buFont typeface="Arial" panose="020B0604020202020204" pitchFamily="34" charset="0"/>
              <a:buChar char="•"/>
            </a:pPr>
            <a:r>
              <a:rPr lang="es-MX" sz="2000" dirty="0"/>
              <a:t>El recurso disponible es 30 m</a:t>
            </a:r>
            <a:r>
              <a:rPr lang="es-MX" sz="2000" baseline="30000" dirty="0"/>
              <a:t>2</a:t>
            </a:r>
            <a:r>
              <a:rPr lang="es-MX" sz="2000" dirty="0"/>
              <a:t> de madera por semana, 48 horas por semana.</a:t>
            </a:r>
          </a:p>
          <a:p>
            <a:pPr marL="285750" indent="-285750">
              <a:buFont typeface="Arial" panose="020B0604020202020204" pitchFamily="34" charset="0"/>
              <a:buChar char="•"/>
            </a:pPr>
            <a:r>
              <a:rPr lang="es-MX" sz="2000" dirty="0"/>
              <a:t>La demanda de las sillas es de 5 unidades y la de mesas de 10 unidades.</a:t>
            </a:r>
          </a:p>
          <a:p>
            <a:pPr marL="285750" indent="-285750">
              <a:buFont typeface="Arial" panose="020B0604020202020204" pitchFamily="34" charset="0"/>
              <a:buChar char="•"/>
            </a:pPr>
            <a:r>
              <a:rPr lang="es-MX" sz="2000" dirty="0"/>
              <a:t>La utilidad que se obtiene por las mesas es de $10 y por las sillas de $8, además para construir la mesa utiliza lo siguiente: 4.5 m</a:t>
            </a:r>
            <a:r>
              <a:rPr lang="es-MX" sz="2000" baseline="30000" dirty="0"/>
              <a:t>2</a:t>
            </a:r>
            <a:r>
              <a:rPr lang="es-MX" sz="2000" dirty="0"/>
              <a:t> de madera por unidad, 6 horas por unidad.</a:t>
            </a:r>
          </a:p>
          <a:p>
            <a:pPr marL="285750" indent="-285750">
              <a:buFont typeface="Arial" panose="020B0604020202020204" pitchFamily="34" charset="0"/>
              <a:buChar char="•"/>
            </a:pPr>
            <a:r>
              <a:rPr lang="es-MX" sz="2000" dirty="0"/>
              <a:t>Para la silla se ocupan: 1.5 m</a:t>
            </a:r>
            <a:r>
              <a:rPr lang="es-MX" sz="2000" baseline="30000" dirty="0"/>
              <a:t>2</a:t>
            </a:r>
            <a:r>
              <a:rPr lang="es-MX" sz="2000" dirty="0"/>
              <a:t> de madera por unidad y 3 horas por cada unidad fabricada.</a:t>
            </a:r>
          </a:p>
          <a:p>
            <a:pPr marL="285750" indent="-285750">
              <a:buFont typeface="Arial" panose="020B0604020202020204" pitchFamily="34" charset="0"/>
              <a:buChar char="•"/>
            </a:pPr>
            <a:r>
              <a:rPr lang="es-MX" sz="2000" dirty="0"/>
              <a:t>¿Cuántas sillas y mesas construyo con el fin de obtener la máxima utilidad por semana?  </a:t>
            </a:r>
            <a:endParaRPr lang="es-PE" sz="2000" dirty="0"/>
          </a:p>
        </p:txBody>
      </p:sp>
    </p:spTree>
    <p:extLst>
      <p:ext uri="{BB962C8B-B14F-4D97-AF65-F5344CB8AC3E}">
        <p14:creationId xmlns:p14="http://schemas.microsoft.com/office/powerpoint/2010/main" val="978993721"/>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30</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Tipos de problemas de optimización</a:t>
            </a:r>
          </a:p>
        </p:txBody>
      </p:sp>
      <p:sp>
        <p:nvSpPr>
          <p:cNvPr id="5" name="CuadroTexto 3">
            <a:extLst>
              <a:ext uri="{FF2B5EF4-FFF2-40B4-BE49-F238E27FC236}">
                <a16:creationId xmlns:a16="http://schemas.microsoft.com/office/drawing/2014/main" id="{463B9059-283C-4A3C-B70E-30AE175F1BCD}"/>
              </a:ext>
            </a:extLst>
          </p:cNvPr>
          <p:cNvSpPr txBox="1"/>
          <p:nvPr/>
        </p:nvSpPr>
        <p:spPr>
          <a:xfrm>
            <a:off x="251520" y="836712"/>
            <a:ext cx="4055485" cy="2339102"/>
          </a:xfrm>
          <a:prstGeom prst="rect">
            <a:avLst/>
          </a:prstGeom>
          <a:noFill/>
        </p:spPr>
        <p:txBody>
          <a:bodyPr wrap="square" rtlCol="0">
            <a:spAutoFit/>
          </a:bodyPr>
          <a:lstStyle/>
          <a:p>
            <a:pPr marL="285750" indent="-285750">
              <a:buFont typeface="Arial" panose="020B0604020202020204" pitchFamily="34" charset="0"/>
              <a:buChar char="•"/>
            </a:pPr>
            <a:r>
              <a:rPr lang="en-US" dirty="0"/>
              <a:t>Linear Programming (LP)</a:t>
            </a:r>
          </a:p>
          <a:p>
            <a:pPr marL="285750" indent="-285750">
              <a:buFont typeface="Arial" panose="020B0604020202020204" pitchFamily="34" charset="0"/>
              <a:buChar char="•"/>
            </a:pPr>
            <a:r>
              <a:rPr lang="en-US" dirty="0"/>
              <a:t>Quadratic Programming (QP)</a:t>
            </a:r>
          </a:p>
          <a:p>
            <a:pPr marL="285750" indent="-285750">
              <a:buFont typeface="Arial" panose="020B0604020202020204" pitchFamily="34" charset="0"/>
              <a:buChar char="•"/>
            </a:pPr>
            <a:r>
              <a:rPr lang="en-US" dirty="0" err="1"/>
              <a:t>Quadratically</a:t>
            </a:r>
            <a:r>
              <a:rPr lang="en-US" dirty="0"/>
              <a:t> Constrained Quadratic Programming (QCQP) </a:t>
            </a:r>
          </a:p>
          <a:p>
            <a:pPr marL="285750" indent="-285750">
              <a:buFont typeface="Arial" panose="020B0604020202020204" pitchFamily="34" charset="0"/>
              <a:buChar char="•"/>
            </a:pPr>
            <a:r>
              <a:rPr lang="en-US" dirty="0"/>
              <a:t>Second-Order Cone Programming (SOCP)</a:t>
            </a:r>
          </a:p>
          <a:p>
            <a:pPr marL="285750" indent="-285750">
              <a:buFont typeface="Arial" panose="020B0604020202020204" pitchFamily="34" charset="0"/>
              <a:buChar char="•"/>
            </a:pPr>
            <a:r>
              <a:rPr lang="en-US" sz="2000" dirty="0">
                <a:solidFill>
                  <a:schemeClr val="accent2"/>
                </a:solidFill>
                <a:effectLst>
                  <a:outerShdw blurRad="38100" dist="38100" dir="2700000" algn="tl">
                    <a:srgbClr val="000000">
                      <a:alpha val="43137"/>
                    </a:srgbClr>
                  </a:outerShdw>
                </a:effectLst>
              </a:rPr>
              <a:t>Semidefinite Programming (SDP)</a:t>
            </a:r>
          </a:p>
          <a:p>
            <a:pPr marL="285750" indent="-285750">
              <a:buFont typeface="Arial" panose="020B0604020202020204" pitchFamily="34" charset="0"/>
              <a:buChar char="•"/>
            </a:pPr>
            <a:r>
              <a:rPr lang="en-US" dirty="0"/>
              <a:t>Non-Linear Programming (NLP)</a:t>
            </a:r>
          </a:p>
          <a:p>
            <a:pPr marL="285750" indent="-285750">
              <a:buFont typeface="Arial" panose="020B0604020202020204" pitchFamily="34" charset="0"/>
              <a:buChar char="•"/>
            </a:pPr>
            <a:endParaRPr lang="en-US" dirty="0"/>
          </a:p>
        </p:txBody>
      </p:sp>
      <p:grpSp>
        <p:nvGrpSpPr>
          <p:cNvPr id="6" name="Grupo 8">
            <a:extLst>
              <a:ext uri="{FF2B5EF4-FFF2-40B4-BE49-F238E27FC236}">
                <a16:creationId xmlns:a16="http://schemas.microsoft.com/office/drawing/2014/main" id="{449E41BC-BE99-4325-81DC-345C1D6F751D}"/>
              </a:ext>
            </a:extLst>
          </p:cNvPr>
          <p:cNvGrpSpPr/>
          <p:nvPr/>
        </p:nvGrpSpPr>
        <p:grpSpPr>
          <a:xfrm>
            <a:off x="251520" y="4160052"/>
            <a:ext cx="8496944" cy="2005252"/>
            <a:chOff x="251520" y="3903706"/>
            <a:chExt cx="8496944" cy="2005252"/>
          </a:xfrm>
        </p:grpSpPr>
        <p:pic>
          <p:nvPicPr>
            <p:cNvPr id="7" name="Imagen 4">
              <a:extLst>
                <a:ext uri="{FF2B5EF4-FFF2-40B4-BE49-F238E27FC236}">
                  <a16:creationId xmlns:a16="http://schemas.microsoft.com/office/drawing/2014/main" id="{5A80C31B-479D-4C8B-B53D-1341BC46DF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190"/>
            <a:stretch/>
          </p:blipFill>
          <p:spPr>
            <a:xfrm>
              <a:off x="251520" y="4005064"/>
              <a:ext cx="4485022" cy="1903894"/>
            </a:xfrm>
            <a:prstGeom prst="rect">
              <a:avLst/>
            </a:prstGeom>
          </p:spPr>
        </p:pic>
        <p:pic>
          <p:nvPicPr>
            <p:cNvPr id="8" name="Imagen 5">
              <a:extLst>
                <a:ext uri="{FF2B5EF4-FFF2-40B4-BE49-F238E27FC236}">
                  <a16:creationId xmlns:a16="http://schemas.microsoft.com/office/drawing/2014/main" id="{03CE92A1-5CA5-4E7D-A4FF-AB23D5556B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6542" y="3903706"/>
              <a:ext cx="2172916" cy="1904400"/>
            </a:xfrm>
            <a:prstGeom prst="rect">
              <a:avLst/>
            </a:prstGeom>
          </p:spPr>
        </p:pic>
        <p:pic>
          <p:nvPicPr>
            <p:cNvPr id="9" name="Imagen 7">
              <a:extLst>
                <a:ext uri="{FF2B5EF4-FFF2-40B4-BE49-F238E27FC236}">
                  <a16:creationId xmlns:a16="http://schemas.microsoft.com/office/drawing/2014/main" id="{AE37BC48-AACF-4782-AC33-8AB278104CFB}"/>
                </a:ext>
              </a:extLst>
            </p:cNvPr>
            <p:cNvPicPr>
              <a:picLocks noChangeAspect="1"/>
            </p:cNvPicPr>
            <p:nvPr/>
          </p:nvPicPr>
          <p:blipFill rotWithShape="1">
            <a:blip r:embed="rId4">
              <a:extLst>
                <a:ext uri="{28A0092B-C50C-407E-A947-70E740481C1C}">
                  <a14:useLocalDpi xmlns:a14="http://schemas.microsoft.com/office/drawing/2010/main" val="0"/>
                </a:ext>
              </a:extLst>
            </a:blip>
            <a:srcRect r="45408"/>
            <a:stretch/>
          </p:blipFill>
          <p:spPr>
            <a:xfrm>
              <a:off x="6909458" y="4000140"/>
              <a:ext cx="1839006" cy="1904400"/>
            </a:xfrm>
            <a:prstGeom prst="rect">
              <a:avLst/>
            </a:prstGeom>
          </p:spPr>
        </p:pic>
      </p:grpSp>
      <p:sp>
        <p:nvSpPr>
          <p:cNvPr id="10" name="CuadroTexto 9">
            <a:extLst>
              <a:ext uri="{FF2B5EF4-FFF2-40B4-BE49-F238E27FC236}">
                <a16:creationId xmlns:a16="http://schemas.microsoft.com/office/drawing/2014/main" id="{70337560-A50F-49C5-BC25-2F95EE1B437F}"/>
              </a:ext>
            </a:extLst>
          </p:cNvPr>
          <p:cNvSpPr txBox="1"/>
          <p:nvPr/>
        </p:nvSpPr>
        <p:spPr>
          <a:xfrm>
            <a:off x="855690" y="3995772"/>
            <a:ext cx="370614" cy="369332"/>
          </a:xfrm>
          <a:prstGeom prst="rect">
            <a:avLst/>
          </a:prstGeom>
          <a:noFill/>
        </p:spPr>
        <p:txBody>
          <a:bodyPr wrap="none" rtlCol="0">
            <a:spAutoFit/>
          </a:bodyPr>
          <a:lstStyle/>
          <a:p>
            <a:r>
              <a:rPr lang="en-US" i="1" dirty="0"/>
              <a:t>LP</a:t>
            </a:r>
          </a:p>
        </p:txBody>
      </p:sp>
      <p:sp>
        <p:nvSpPr>
          <p:cNvPr id="11" name="CuadroTexto 10">
            <a:extLst>
              <a:ext uri="{FF2B5EF4-FFF2-40B4-BE49-F238E27FC236}">
                <a16:creationId xmlns:a16="http://schemas.microsoft.com/office/drawing/2014/main" id="{9CF5C34B-A555-4E96-A5F8-438B50261ACA}"/>
              </a:ext>
            </a:extLst>
          </p:cNvPr>
          <p:cNvSpPr txBox="1"/>
          <p:nvPr/>
        </p:nvSpPr>
        <p:spPr>
          <a:xfrm>
            <a:off x="1994148" y="3995772"/>
            <a:ext cx="989373" cy="369332"/>
          </a:xfrm>
          <a:prstGeom prst="rect">
            <a:avLst/>
          </a:prstGeom>
          <a:noFill/>
        </p:spPr>
        <p:txBody>
          <a:bodyPr wrap="none" rtlCol="0">
            <a:spAutoFit/>
          </a:bodyPr>
          <a:lstStyle/>
          <a:p>
            <a:r>
              <a:rPr lang="en-US" i="1" dirty="0"/>
              <a:t>QP/QCQP</a:t>
            </a:r>
          </a:p>
        </p:txBody>
      </p:sp>
      <p:sp>
        <p:nvSpPr>
          <p:cNvPr id="12" name="CuadroTexto 11">
            <a:extLst>
              <a:ext uri="{FF2B5EF4-FFF2-40B4-BE49-F238E27FC236}">
                <a16:creationId xmlns:a16="http://schemas.microsoft.com/office/drawing/2014/main" id="{B9782BD4-7D3E-44B8-BF22-31613440061D}"/>
              </a:ext>
            </a:extLst>
          </p:cNvPr>
          <p:cNvSpPr txBox="1"/>
          <p:nvPr/>
        </p:nvSpPr>
        <p:spPr>
          <a:xfrm>
            <a:off x="5515864" y="3951006"/>
            <a:ext cx="614271" cy="369332"/>
          </a:xfrm>
          <a:prstGeom prst="rect">
            <a:avLst/>
          </a:prstGeom>
          <a:noFill/>
        </p:spPr>
        <p:txBody>
          <a:bodyPr wrap="none" rtlCol="0">
            <a:spAutoFit/>
          </a:bodyPr>
          <a:lstStyle/>
          <a:p>
            <a:r>
              <a:rPr lang="en-US" i="1" dirty="0"/>
              <a:t>SOCP</a:t>
            </a:r>
          </a:p>
        </p:txBody>
      </p:sp>
      <p:sp>
        <p:nvSpPr>
          <p:cNvPr id="13" name="CuadroTexto 12">
            <a:extLst>
              <a:ext uri="{FF2B5EF4-FFF2-40B4-BE49-F238E27FC236}">
                <a16:creationId xmlns:a16="http://schemas.microsoft.com/office/drawing/2014/main" id="{40634BE7-51C8-4190-83AF-B1DE0013F309}"/>
              </a:ext>
            </a:extLst>
          </p:cNvPr>
          <p:cNvSpPr txBox="1"/>
          <p:nvPr/>
        </p:nvSpPr>
        <p:spPr>
          <a:xfrm>
            <a:off x="3836805" y="3990974"/>
            <a:ext cx="510076" cy="369332"/>
          </a:xfrm>
          <a:prstGeom prst="rect">
            <a:avLst/>
          </a:prstGeom>
          <a:noFill/>
        </p:spPr>
        <p:txBody>
          <a:bodyPr wrap="none" rtlCol="0">
            <a:spAutoFit/>
          </a:bodyPr>
          <a:lstStyle/>
          <a:p>
            <a:r>
              <a:rPr lang="en-US" i="1" dirty="0"/>
              <a:t>NLP</a:t>
            </a:r>
          </a:p>
        </p:txBody>
      </p:sp>
      <p:sp>
        <p:nvSpPr>
          <p:cNvPr id="14" name="CuadroTexto 13">
            <a:extLst>
              <a:ext uri="{FF2B5EF4-FFF2-40B4-BE49-F238E27FC236}">
                <a16:creationId xmlns:a16="http://schemas.microsoft.com/office/drawing/2014/main" id="{D57B0AAA-3000-4BFC-A42C-4F04BA85E8C7}"/>
              </a:ext>
            </a:extLst>
          </p:cNvPr>
          <p:cNvSpPr txBox="1"/>
          <p:nvPr/>
        </p:nvSpPr>
        <p:spPr>
          <a:xfrm>
            <a:off x="7576327" y="3995772"/>
            <a:ext cx="505267" cy="369332"/>
          </a:xfrm>
          <a:prstGeom prst="rect">
            <a:avLst/>
          </a:prstGeom>
          <a:noFill/>
        </p:spPr>
        <p:txBody>
          <a:bodyPr wrap="none" rtlCol="0">
            <a:spAutoFit/>
          </a:bodyPr>
          <a:lstStyle/>
          <a:p>
            <a:r>
              <a:rPr lang="en-US" i="1" dirty="0"/>
              <a:t>SDP</a:t>
            </a:r>
          </a:p>
        </p:txBody>
      </p:sp>
      <p:grpSp>
        <p:nvGrpSpPr>
          <p:cNvPr id="15" name="Grupo 15">
            <a:extLst>
              <a:ext uri="{FF2B5EF4-FFF2-40B4-BE49-F238E27FC236}">
                <a16:creationId xmlns:a16="http://schemas.microsoft.com/office/drawing/2014/main" id="{335759F2-336C-46AB-9232-12F9791A6E73}"/>
              </a:ext>
            </a:extLst>
          </p:cNvPr>
          <p:cNvGrpSpPr/>
          <p:nvPr/>
        </p:nvGrpSpPr>
        <p:grpSpPr>
          <a:xfrm>
            <a:off x="4572000" y="499953"/>
            <a:ext cx="3810137" cy="3001055"/>
            <a:chOff x="4932040" y="499953"/>
            <a:chExt cx="3810137" cy="3001055"/>
          </a:xfrm>
        </p:grpSpPr>
        <p:grpSp>
          <p:nvGrpSpPr>
            <p:cNvPr id="16" name="Grupo 31">
              <a:extLst>
                <a:ext uri="{FF2B5EF4-FFF2-40B4-BE49-F238E27FC236}">
                  <a16:creationId xmlns:a16="http://schemas.microsoft.com/office/drawing/2014/main" id="{CECBE2D3-677A-4EB4-B9F5-DB167A09A7AC}"/>
                </a:ext>
              </a:extLst>
            </p:cNvPr>
            <p:cNvGrpSpPr/>
            <p:nvPr/>
          </p:nvGrpSpPr>
          <p:grpSpPr>
            <a:xfrm>
              <a:off x="4932040" y="499953"/>
              <a:ext cx="3810137" cy="3001055"/>
              <a:chOff x="4463892" y="848700"/>
              <a:chExt cx="3810137" cy="3001055"/>
            </a:xfrm>
          </p:grpSpPr>
          <p:sp>
            <p:nvSpPr>
              <p:cNvPr id="19" name="Rectángulo redondeado 14">
                <a:extLst>
                  <a:ext uri="{FF2B5EF4-FFF2-40B4-BE49-F238E27FC236}">
                    <a16:creationId xmlns:a16="http://schemas.microsoft.com/office/drawing/2014/main" id="{294BFBA6-98E1-4065-BEF6-504109386B7A}"/>
                  </a:ext>
                </a:extLst>
              </p:cNvPr>
              <p:cNvSpPr/>
              <p:nvPr/>
            </p:nvSpPr>
            <p:spPr>
              <a:xfrm>
                <a:off x="4463892" y="848700"/>
                <a:ext cx="3810137" cy="30010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Elipse 19">
                <a:extLst>
                  <a:ext uri="{FF2B5EF4-FFF2-40B4-BE49-F238E27FC236}">
                    <a16:creationId xmlns:a16="http://schemas.microsoft.com/office/drawing/2014/main" id="{CB3B8E87-BB9C-45BC-920F-52C8B90D1772}"/>
                  </a:ext>
                </a:extLst>
              </p:cNvPr>
              <p:cNvSpPr/>
              <p:nvPr/>
            </p:nvSpPr>
            <p:spPr>
              <a:xfrm>
                <a:off x="4788024" y="1261888"/>
                <a:ext cx="2443851" cy="24438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CuadroTexto 17">
                <a:extLst>
                  <a:ext uri="{FF2B5EF4-FFF2-40B4-BE49-F238E27FC236}">
                    <a16:creationId xmlns:a16="http://schemas.microsoft.com/office/drawing/2014/main" id="{E15BA990-0583-4C6C-8090-077C0107EDF0}"/>
                  </a:ext>
                </a:extLst>
              </p:cNvPr>
              <p:cNvSpPr txBox="1"/>
              <p:nvPr/>
            </p:nvSpPr>
            <p:spPr>
              <a:xfrm>
                <a:off x="7522658" y="991944"/>
                <a:ext cx="510076" cy="369332"/>
              </a:xfrm>
              <a:prstGeom prst="rect">
                <a:avLst/>
              </a:prstGeom>
              <a:noFill/>
            </p:spPr>
            <p:txBody>
              <a:bodyPr wrap="none" rtlCol="0">
                <a:spAutoFit/>
              </a:bodyPr>
              <a:lstStyle/>
              <a:p>
                <a:r>
                  <a:rPr lang="en-US" i="1" dirty="0"/>
                  <a:t>NLP</a:t>
                </a:r>
              </a:p>
            </p:txBody>
          </p:sp>
          <p:sp>
            <p:nvSpPr>
              <p:cNvPr id="22" name="CuadroTexto 18">
                <a:extLst>
                  <a:ext uri="{FF2B5EF4-FFF2-40B4-BE49-F238E27FC236}">
                    <a16:creationId xmlns:a16="http://schemas.microsoft.com/office/drawing/2014/main" id="{E8A90066-C4F6-40B0-BD9E-B1664CD288BB}"/>
                  </a:ext>
                </a:extLst>
              </p:cNvPr>
              <p:cNvSpPr txBox="1"/>
              <p:nvPr/>
            </p:nvSpPr>
            <p:spPr>
              <a:xfrm>
                <a:off x="6497492" y="1845831"/>
                <a:ext cx="505267" cy="369332"/>
              </a:xfrm>
              <a:prstGeom prst="rect">
                <a:avLst/>
              </a:prstGeom>
              <a:noFill/>
            </p:spPr>
            <p:txBody>
              <a:bodyPr wrap="none" rtlCol="0">
                <a:spAutoFit/>
              </a:bodyPr>
              <a:lstStyle/>
              <a:p>
                <a:r>
                  <a:rPr lang="en-US" i="1" dirty="0"/>
                  <a:t>SDP</a:t>
                </a:r>
              </a:p>
            </p:txBody>
          </p:sp>
          <p:sp>
            <p:nvSpPr>
              <p:cNvPr id="23" name="Rectángulo 21">
                <a:extLst>
                  <a:ext uri="{FF2B5EF4-FFF2-40B4-BE49-F238E27FC236}">
                    <a16:creationId xmlns:a16="http://schemas.microsoft.com/office/drawing/2014/main" id="{86A9EDDA-5597-46F6-A144-AEBDABD2E245}"/>
                  </a:ext>
                </a:extLst>
              </p:cNvPr>
              <p:cNvSpPr/>
              <p:nvPr/>
            </p:nvSpPr>
            <p:spPr>
              <a:xfrm>
                <a:off x="5148064" y="1638106"/>
                <a:ext cx="1224136" cy="11315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Rectángulo 22">
                <a:extLst>
                  <a:ext uri="{FF2B5EF4-FFF2-40B4-BE49-F238E27FC236}">
                    <a16:creationId xmlns:a16="http://schemas.microsoft.com/office/drawing/2014/main" id="{0B962FA5-0D9E-4133-8808-72E7DE14EF97}"/>
                  </a:ext>
                </a:extLst>
              </p:cNvPr>
              <p:cNvSpPr/>
              <p:nvPr/>
            </p:nvSpPr>
            <p:spPr>
              <a:xfrm>
                <a:off x="5555365" y="2060848"/>
                <a:ext cx="816835"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Elipse 24">
                <a:extLst>
                  <a:ext uri="{FF2B5EF4-FFF2-40B4-BE49-F238E27FC236}">
                    <a16:creationId xmlns:a16="http://schemas.microsoft.com/office/drawing/2014/main" id="{D3D30C4C-2AC7-4071-93D3-43072743A3D9}"/>
                  </a:ext>
                </a:extLst>
              </p:cNvPr>
              <p:cNvSpPr/>
              <p:nvPr/>
            </p:nvSpPr>
            <p:spPr>
              <a:xfrm rot="2273630">
                <a:off x="5703077" y="2391663"/>
                <a:ext cx="1320988"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6" name="Forma libre 26">
                <a:extLst>
                  <a:ext uri="{FF2B5EF4-FFF2-40B4-BE49-F238E27FC236}">
                    <a16:creationId xmlns:a16="http://schemas.microsoft.com/office/drawing/2014/main" id="{F0456359-80A1-4E57-8E08-FF97563F78AE}"/>
                  </a:ext>
                </a:extLst>
              </p:cNvPr>
              <p:cNvSpPr/>
              <p:nvPr/>
            </p:nvSpPr>
            <p:spPr>
              <a:xfrm>
                <a:off x="5788238" y="2275575"/>
                <a:ext cx="583962" cy="505353"/>
              </a:xfrm>
              <a:custGeom>
                <a:avLst/>
                <a:gdLst>
                  <a:gd name="connsiteX0" fmla="*/ 279126 w 583962"/>
                  <a:gd name="connsiteY0" fmla="*/ 996 h 505353"/>
                  <a:gd name="connsiteX1" fmla="*/ 485616 w 583962"/>
                  <a:gd name="connsiteY1" fmla="*/ 26153 h 505353"/>
                  <a:gd name="connsiteX2" fmla="*/ 583962 w 583962"/>
                  <a:gd name="connsiteY2" fmla="*/ 61688 h 505353"/>
                  <a:gd name="connsiteX3" fmla="*/ 583962 w 583962"/>
                  <a:gd name="connsiteY3" fmla="*/ 505353 h 505353"/>
                  <a:gd name="connsiteX4" fmla="*/ 63303 w 583962"/>
                  <a:gd name="connsiteY4" fmla="*/ 505353 h 505353"/>
                  <a:gd name="connsiteX5" fmla="*/ 34765 w 583962"/>
                  <a:gd name="connsiteY5" fmla="*/ 446274 h 505353"/>
                  <a:gd name="connsiteX6" fmla="*/ 54104 w 583962"/>
                  <a:gd name="connsiteY6" fmla="*/ 106457 h 505353"/>
                  <a:gd name="connsiteX7" fmla="*/ 279126 w 583962"/>
                  <a:gd name="connsiteY7" fmla="*/ 996 h 50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962" h="505353">
                    <a:moveTo>
                      <a:pt x="279126" y="996"/>
                    </a:moveTo>
                    <a:cubicBezTo>
                      <a:pt x="342475" y="-3097"/>
                      <a:pt x="412672" y="5455"/>
                      <a:pt x="485616" y="26153"/>
                    </a:cubicBezTo>
                    <a:lnTo>
                      <a:pt x="583962" y="61688"/>
                    </a:lnTo>
                    <a:lnTo>
                      <a:pt x="583962" y="505353"/>
                    </a:lnTo>
                    <a:lnTo>
                      <a:pt x="63303" y="505353"/>
                    </a:lnTo>
                    <a:lnTo>
                      <a:pt x="34765" y="446274"/>
                    </a:lnTo>
                    <a:cubicBezTo>
                      <a:pt x="-15540" y="316303"/>
                      <a:pt x="-13067" y="192762"/>
                      <a:pt x="54104" y="106457"/>
                    </a:cubicBezTo>
                    <a:cubicBezTo>
                      <a:pt x="104483" y="41728"/>
                      <a:pt x="184101" y="7136"/>
                      <a:pt x="279126" y="996"/>
                    </a:cubicBez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CuadroTexto 27">
                <a:extLst>
                  <a:ext uri="{FF2B5EF4-FFF2-40B4-BE49-F238E27FC236}">
                    <a16:creationId xmlns:a16="http://schemas.microsoft.com/office/drawing/2014/main" id="{52CD3A8E-F075-4724-BEDB-B1BD954770B9}"/>
                  </a:ext>
                </a:extLst>
              </p:cNvPr>
              <p:cNvSpPr txBox="1"/>
              <p:nvPr/>
            </p:nvSpPr>
            <p:spPr>
              <a:xfrm>
                <a:off x="5508580" y="2030497"/>
                <a:ext cx="407484" cy="369332"/>
              </a:xfrm>
              <a:prstGeom prst="rect">
                <a:avLst/>
              </a:prstGeom>
              <a:noFill/>
            </p:spPr>
            <p:txBody>
              <a:bodyPr wrap="none" rtlCol="0">
                <a:spAutoFit/>
              </a:bodyPr>
              <a:lstStyle/>
              <a:p>
                <a:r>
                  <a:rPr lang="en-US" i="1" dirty="0"/>
                  <a:t>QP</a:t>
                </a:r>
              </a:p>
            </p:txBody>
          </p:sp>
          <p:sp>
            <p:nvSpPr>
              <p:cNvPr id="28" name="CuadroTexto 28">
                <a:extLst>
                  <a:ext uri="{FF2B5EF4-FFF2-40B4-BE49-F238E27FC236}">
                    <a16:creationId xmlns:a16="http://schemas.microsoft.com/office/drawing/2014/main" id="{315E9ACD-13D7-4D03-962D-BCF8408125DE}"/>
                  </a:ext>
                </a:extLst>
              </p:cNvPr>
              <p:cNvSpPr txBox="1"/>
              <p:nvPr/>
            </p:nvSpPr>
            <p:spPr>
              <a:xfrm>
                <a:off x="5148064" y="1649398"/>
                <a:ext cx="651140" cy="369332"/>
              </a:xfrm>
              <a:prstGeom prst="rect">
                <a:avLst/>
              </a:prstGeom>
              <a:noFill/>
            </p:spPr>
            <p:txBody>
              <a:bodyPr wrap="none" rtlCol="0">
                <a:spAutoFit/>
              </a:bodyPr>
              <a:lstStyle/>
              <a:p>
                <a:r>
                  <a:rPr lang="en-US" i="1" dirty="0"/>
                  <a:t>QCQP</a:t>
                </a:r>
              </a:p>
            </p:txBody>
          </p:sp>
          <p:sp>
            <p:nvSpPr>
              <p:cNvPr id="29" name="CuadroTexto 29">
                <a:extLst>
                  <a:ext uri="{FF2B5EF4-FFF2-40B4-BE49-F238E27FC236}">
                    <a16:creationId xmlns:a16="http://schemas.microsoft.com/office/drawing/2014/main" id="{EDE5BDA4-337C-4257-8E54-B681DB7C8666}"/>
                  </a:ext>
                </a:extLst>
              </p:cNvPr>
              <p:cNvSpPr txBox="1"/>
              <p:nvPr/>
            </p:nvSpPr>
            <p:spPr>
              <a:xfrm>
                <a:off x="5925815" y="2367481"/>
                <a:ext cx="370614" cy="369332"/>
              </a:xfrm>
              <a:prstGeom prst="rect">
                <a:avLst/>
              </a:prstGeom>
              <a:noFill/>
            </p:spPr>
            <p:txBody>
              <a:bodyPr wrap="none" rtlCol="0">
                <a:spAutoFit/>
              </a:bodyPr>
              <a:lstStyle/>
              <a:p>
                <a:r>
                  <a:rPr lang="en-US" i="1" dirty="0"/>
                  <a:t>LP</a:t>
                </a:r>
              </a:p>
            </p:txBody>
          </p:sp>
          <p:sp>
            <p:nvSpPr>
              <p:cNvPr id="30" name="CuadroTexto 30">
                <a:extLst>
                  <a:ext uri="{FF2B5EF4-FFF2-40B4-BE49-F238E27FC236}">
                    <a16:creationId xmlns:a16="http://schemas.microsoft.com/office/drawing/2014/main" id="{095C9F53-57A3-40B6-8B7A-4D447D65C850}"/>
                  </a:ext>
                </a:extLst>
              </p:cNvPr>
              <p:cNvSpPr txBox="1"/>
              <p:nvPr/>
            </p:nvSpPr>
            <p:spPr>
              <a:xfrm>
                <a:off x="6146807" y="2802344"/>
                <a:ext cx="614271" cy="369332"/>
              </a:xfrm>
              <a:prstGeom prst="rect">
                <a:avLst/>
              </a:prstGeom>
              <a:noFill/>
            </p:spPr>
            <p:txBody>
              <a:bodyPr wrap="none" rtlCol="0">
                <a:spAutoFit/>
              </a:bodyPr>
              <a:lstStyle/>
              <a:p>
                <a:r>
                  <a:rPr lang="en-US" i="1" dirty="0"/>
                  <a:t>SOCP</a:t>
                </a:r>
              </a:p>
            </p:txBody>
          </p:sp>
        </p:grpSp>
        <p:sp>
          <p:nvSpPr>
            <p:cNvPr id="17" name="Rectángulo redondeado 1">
              <a:extLst>
                <a:ext uri="{FF2B5EF4-FFF2-40B4-BE49-F238E27FC236}">
                  <a16:creationId xmlns:a16="http://schemas.microsoft.com/office/drawing/2014/main" id="{2C9FD4D8-8E25-410F-B067-A3D28D4C7382}"/>
                </a:ext>
              </a:extLst>
            </p:cNvPr>
            <p:cNvSpPr/>
            <p:nvPr/>
          </p:nvSpPr>
          <p:spPr>
            <a:xfrm>
              <a:off x="5004048" y="670187"/>
              <a:ext cx="2989672" cy="275881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CuadroTexto 33">
              <a:extLst>
                <a:ext uri="{FF2B5EF4-FFF2-40B4-BE49-F238E27FC236}">
                  <a16:creationId xmlns:a16="http://schemas.microsoft.com/office/drawing/2014/main" id="{DD2F662F-87F2-4749-9E16-6ED69C6AFBD0}"/>
                </a:ext>
              </a:extLst>
            </p:cNvPr>
            <p:cNvSpPr txBox="1"/>
            <p:nvPr/>
          </p:nvSpPr>
          <p:spPr>
            <a:xfrm>
              <a:off x="5556658" y="620456"/>
              <a:ext cx="1750544" cy="369332"/>
            </a:xfrm>
            <a:prstGeom prst="rect">
              <a:avLst/>
            </a:prstGeom>
            <a:noFill/>
          </p:spPr>
          <p:txBody>
            <a:bodyPr wrap="none" rtlCol="0">
              <a:spAutoFit/>
            </a:bodyPr>
            <a:lstStyle/>
            <a:p>
              <a:r>
                <a:rPr lang="en-US" i="1" dirty="0"/>
                <a:t>Convex Optimization</a:t>
              </a:r>
            </a:p>
          </p:txBody>
        </p:sp>
      </p:grpSp>
    </p:spTree>
    <p:extLst>
      <p:ext uri="{BB962C8B-B14F-4D97-AF65-F5344CB8AC3E}">
        <p14:creationId xmlns:p14="http://schemas.microsoft.com/office/powerpoint/2010/main" val="1471694031"/>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31</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Óptimo global vs óptimo local</a:t>
            </a:r>
          </a:p>
        </p:txBody>
      </p:sp>
      <p:pic>
        <p:nvPicPr>
          <p:cNvPr id="5" name="Imagen 4"/>
          <p:cNvPicPr>
            <a:picLocks noChangeAspect="1"/>
          </p:cNvPicPr>
          <p:nvPr/>
        </p:nvPicPr>
        <p:blipFill rotWithShape="1">
          <a:blip r:embed="rId2"/>
          <a:srcRect t="-1" b="-293"/>
          <a:stretch/>
        </p:blipFill>
        <p:spPr>
          <a:xfrm>
            <a:off x="1590488" y="2982430"/>
            <a:ext cx="5195790" cy="2246769"/>
          </a:xfrm>
          <a:prstGeom prst="rect">
            <a:avLst/>
          </a:prstGeom>
        </p:spPr>
      </p:pic>
      <mc:AlternateContent xmlns:mc="http://schemas.openxmlformats.org/markup-compatibility/2006" xmlns:a14="http://schemas.microsoft.com/office/drawing/2010/main">
        <mc:Choice Requires="a14">
          <p:sp>
            <p:nvSpPr>
              <p:cNvPr id="6" name="CuadroTexto 4">
                <a:extLst>
                  <a:ext uri="{FF2B5EF4-FFF2-40B4-BE49-F238E27FC236}">
                    <a16:creationId xmlns:a16="http://schemas.microsoft.com/office/drawing/2014/main" id="{0EE2E59A-EFC5-4F7D-8B1B-CDE02E4D869C}"/>
                  </a:ext>
                </a:extLst>
              </p:cNvPr>
              <p:cNvSpPr txBox="1"/>
              <p:nvPr/>
            </p:nvSpPr>
            <p:spPr>
              <a:xfrm>
                <a:off x="602191" y="836712"/>
                <a:ext cx="8002257" cy="2246769"/>
              </a:xfrm>
              <a:prstGeom prst="rect">
                <a:avLst/>
              </a:prstGeom>
              <a:noFill/>
            </p:spPr>
            <p:txBody>
              <a:bodyPr wrap="square" rtlCol="0">
                <a:spAutoFit/>
              </a:bodyPr>
              <a:lstStyle/>
              <a:p>
                <a:pPr marL="285750" indent="-285750">
                  <a:buFont typeface="Arial" panose="020B0604020202020204" pitchFamily="34" charset="0"/>
                  <a:buChar char="•"/>
                </a:pPr>
                <a:r>
                  <a:rPr lang="es-MX" sz="2000" dirty="0"/>
                  <a:t>Las solución x será un máximo local si </a:t>
                </a:r>
                <a14:m>
                  <m:oMath xmlns:m="http://schemas.openxmlformats.org/officeDocument/2006/math">
                    <m:r>
                      <a:rPr lang="es-MX" sz="2000" i="1" dirty="0" smtClean="0">
                        <a:latin typeface="Cambria Math" panose="02040503050406030204" pitchFamily="18" charset="0"/>
                      </a:rPr>
                      <m:t>𝑓</m:t>
                    </m:r>
                    <m:r>
                      <a:rPr lang="es-MX" sz="2000" i="1" dirty="0" smtClean="0">
                        <a:latin typeface="Cambria Math" panose="02040503050406030204" pitchFamily="18" charset="0"/>
                      </a:rPr>
                      <m:t>(</m:t>
                    </m:r>
                    <m:r>
                      <a:rPr lang="es-MX" sz="2000" i="1" dirty="0" smtClean="0">
                        <a:latin typeface="Cambria Math" panose="02040503050406030204" pitchFamily="18" charset="0"/>
                      </a:rPr>
                      <m:t>𝑥</m:t>
                    </m:r>
                    <m:r>
                      <a:rPr lang="es-MX" sz="2000" i="1" dirty="0" smtClean="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smtClean="0">
                            <a:latin typeface="Cambria Math" panose="02040503050406030204" pitchFamily="18" charset="0"/>
                          </a:rPr>
                        </m:ctrlPr>
                      </m:accPr>
                      <m:e>
                        <m:r>
                          <a:rPr lang="es-PE" sz="2000" b="0" i="1" dirty="0" smtClean="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smtClean="0">
                            <a:latin typeface="Cambria Math" panose="02040503050406030204" pitchFamily="18" charset="0"/>
                          </a:rPr>
                        </m:ctrlPr>
                      </m:accPr>
                      <m:e>
                        <m:r>
                          <a:rPr lang="es-PE" sz="2000" b="0" i="1" dirty="0" smtClean="0">
                            <a:latin typeface="Cambria Math" panose="02040503050406030204" pitchFamily="18" charset="0"/>
                          </a:rPr>
                          <m:t>𝑥</m:t>
                        </m:r>
                      </m:e>
                    </m:acc>
                  </m:oMath>
                </a14:m>
                <a:r>
                  <a:rPr lang="es-MX" sz="2000" dirty="0"/>
                  <a:t> alrededor a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r>
                  <a:rPr lang="es-MX" sz="2000" dirty="0"/>
                  <a:t>Las solución x será un mínimo local si </a:t>
                </a:r>
                <a14:m>
                  <m:oMath xmlns:m="http://schemas.openxmlformats.org/officeDocument/2006/math">
                    <m:r>
                      <a:rPr lang="es-MX" sz="2000" i="1" dirty="0">
                        <a:latin typeface="Cambria Math" panose="02040503050406030204" pitchFamily="18" charset="0"/>
                      </a:rPr>
                      <m:t>𝑓</m:t>
                    </m:r>
                    <m:r>
                      <a:rPr lang="es-MX" sz="2000" i="1" dirty="0">
                        <a:latin typeface="Cambria Math" panose="02040503050406030204" pitchFamily="18" charset="0"/>
                      </a:rPr>
                      <m:t>(</m:t>
                    </m:r>
                    <m:r>
                      <a:rPr lang="es-MX" sz="2000" i="1" dirty="0">
                        <a:latin typeface="Cambria Math" panose="02040503050406030204" pitchFamily="18" charset="0"/>
                      </a:rPr>
                      <m:t>𝑥</m:t>
                    </m:r>
                    <m:r>
                      <a:rPr lang="es-MX" sz="2000" i="1" dirty="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a:latin typeface="Cambria Math" panose="02040503050406030204" pitchFamily="18" charset="0"/>
                          </a:rPr>
                        </m:ctrlPr>
                      </m:accPr>
                      <m:e>
                        <m:r>
                          <a:rPr lang="es-PE" sz="2000" i="1" dirty="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a:latin typeface="Cambria Math" panose="02040503050406030204" pitchFamily="18" charset="0"/>
                          </a:rPr>
                        </m:ctrlPr>
                      </m:accPr>
                      <m:e>
                        <m:r>
                          <a:rPr lang="es-PE" sz="2000" i="1" dirty="0">
                            <a:latin typeface="Cambria Math" panose="02040503050406030204" pitchFamily="18" charset="0"/>
                          </a:rPr>
                          <m:t>𝑥</m:t>
                        </m:r>
                      </m:e>
                    </m:acc>
                  </m:oMath>
                </a14:m>
                <a:r>
                  <a:rPr lang="es-MX" sz="2000" dirty="0"/>
                  <a:t> alrededor a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r>
                  <a:rPr lang="es-MX" sz="2000" dirty="0"/>
                  <a:t>Las solución x será un máximo global si </a:t>
                </a:r>
                <a14:m>
                  <m:oMath xmlns:m="http://schemas.openxmlformats.org/officeDocument/2006/math">
                    <m:r>
                      <a:rPr lang="es-MX" sz="2000" i="1" dirty="0">
                        <a:latin typeface="Cambria Math" panose="02040503050406030204" pitchFamily="18" charset="0"/>
                      </a:rPr>
                      <m:t>𝑓</m:t>
                    </m:r>
                    <m:r>
                      <a:rPr lang="es-MX" sz="2000" i="1" dirty="0">
                        <a:latin typeface="Cambria Math" panose="02040503050406030204" pitchFamily="18" charset="0"/>
                      </a:rPr>
                      <m:t>(</m:t>
                    </m:r>
                    <m:r>
                      <a:rPr lang="es-MX" sz="2000" i="1" dirty="0">
                        <a:latin typeface="Cambria Math" panose="02040503050406030204" pitchFamily="18" charset="0"/>
                      </a:rPr>
                      <m:t>𝑥</m:t>
                    </m:r>
                    <m:r>
                      <a:rPr lang="es-MX" sz="2000" i="1" dirty="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a:latin typeface="Cambria Math" panose="02040503050406030204" pitchFamily="18" charset="0"/>
                          </a:rPr>
                        </m:ctrlPr>
                      </m:accPr>
                      <m:e>
                        <m:r>
                          <a:rPr lang="es-PE" sz="2000" i="1" dirty="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a:latin typeface="Cambria Math" panose="02040503050406030204" pitchFamily="18" charset="0"/>
                          </a:rPr>
                        </m:ctrlPr>
                      </m:accPr>
                      <m:e>
                        <m:r>
                          <a:rPr lang="es-PE" sz="2000" i="1" dirty="0">
                            <a:latin typeface="Cambria Math" panose="02040503050406030204" pitchFamily="18" charset="0"/>
                          </a:rPr>
                          <m:t>𝑥</m:t>
                        </m:r>
                      </m:e>
                    </m:acc>
                  </m:oMath>
                </a14:m>
                <a:r>
                  <a:rPr lang="es-MX" sz="2000" dirty="0"/>
                  <a:t> de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r>
                  <a:rPr lang="es-MX" sz="2000" dirty="0"/>
                  <a:t>Las solución x será un mínimo global si </a:t>
                </a:r>
                <a14:m>
                  <m:oMath xmlns:m="http://schemas.openxmlformats.org/officeDocument/2006/math">
                    <m:r>
                      <a:rPr lang="es-MX" sz="2000" i="1" dirty="0">
                        <a:latin typeface="Cambria Math" panose="02040503050406030204" pitchFamily="18" charset="0"/>
                      </a:rPr>
                      <m:t>𝑓</m:t>
                    </m:r>
                    <m:r>
                      <a:rPr lang="es-MX" sz="2000" i="1" dirty="0">
                        <a:latin typeface="Cambria Math" panose="02040503050406030204" pitchFamily="18" charset="0"/>
                      </a:rPr>
                      <m:t>(</m:t>
                    </m:r>
                    <m:r>
                      <a:rPr lang="es-MX" sz="2000" i="1" dirty="0">
                        <a:latin typeface="Cambria Math" panose="02040503050406030204" pitchFamily="18" charset="0"/>
                      </a:rPr>
                      <m:t>𝑥</m:t>
                    </m:r>
                    <m:r>
                      <a:rPr lang="es-MX" sz="2000" i="1" dirty="0">
                        <a:latin typeface="Cambria Math" panose="02040503050406030204" pitchFamily="18" charset="0"/>
                      </a:rPr>
                      <m:t>)≤</m:t>
                    </m:r>
                    <m:r>
                      <a:rPr lang="es-MX" sz="2000" i="1" dirty="0">
                        <a:latin typeface="Cambria Math" panose="02040503050406030204" pitchFamily="18" charset="0"/>
                      </a:rPr>
                      <m:t>𝑓</m:t>
                    </m:r>
                    <m:r>
                      <a:rPr lang="es-MX" sz="2000" i="1" dirty="0">
                        <a:latin typeface="Cambria Math" panose="02040503050406030204" pitchFamily="18" charset="0"/>
                      </a:rPr>
                      <m:t>(</m:t>
                    </m:r>
                    <m:acc>
                      <m:accPr>
                        <m:chr m:val="̇"/>
                        <m:ctrlPr>
                          <a:rPr lang="es-MX" sz="2000" i="1" dirty="0">
                            <a:latin typeface="Cambria Math" panose="02040503050406030204" pitchFamily="18" charset="0"/>
                          </a:rPr>
                        </m:ctrlPr>
                      </m:accPr>
                      <m:e>
                        <m:r>
                          <a:rPr lang="es-PE" sz="2000" i="1" dirty="0">
                            <a:latin typeface="Cambria Math" panose="02040503050406030204" pitchFamily="18" charset="0"/>
                          </a:rPr>
                          <m:t>𝑥</m:t>
                        </m:r>
                      </m:e>
                    </m:acc>
                    <m:r>
                      <a:rPr lang="es-MX" sz="2000" i="1" dirty="0">
                        <a:latin typeface="Cambria Math" panose="02040503050406030204" pitchFamily="18" charset="0"/>
                      </a:rPr>
                      <m:t>)</m:t>
                    </m:r>
                  </m:oMath>
                </a14:m>
                <a:r>
                  <a:rPr lang="es-MX" sz="2000" dirty="0"/>
                  <a:t>, para todo </a:t>
                </a:r>
                <a14:m>
                  <m:oMath xmlns:m="http://schemas.openxmlformats.org/officeDocument/2006/math">
                    <m:acc>
                      <m:accPr>
                        <m:chr m:val="̇"/>
                        <m:ctrlPr>
                          <a:rPr lang="es-PE" sz="2000" i="1" dirty="0">
                            <a:latin typeface="Cambria Math" panose="02040503050406030204" pitchFamily="18" charset="0"/>
                          </a:rPr>
                        </m:ctrlPr>
                      </m:accPr>
                      <m:e>
                        <m:r>
                          <a:rPr lang="es-PE" sz="2000" i="1" dirty="0">
                            <a:latin typeface="Cambria Math" panose="02040503050406030204" pitchFamily="18" charset="0"/>
                          </a:rPr>
                          <m:t>𝑥</m:t>
                        </m:r>
                      </m:e>
                    </m:acc>
                  </m:oMath>
                </a14:m>
                <a:r>
                  <a:rPr lang="es-MX" sz="2000" dirty="0"/>
                  <a:t> de </a:t>
                </a:r>
                <a14:m>
                  <m:oMath xmlns:m="http://schemas.openxmlformats.org/officeDocument/2006/math">
                    <m:r>
                      <a:rPr lang="es-PE" sz="2000" i="1" dirty="0">
                        <a:latin typeface="Cambria Math" panose="02040503050406030204" pitchFamily="18" charset="0"/>
                      </a:rPr>
                      <m:t>𝑥</m:t>
                    </m:r>
                  </m:oMath>
                </a14:m>
                <a:r>
                  <a:rPr lang="es-MX" sz="2000" dirty="0"/>
                  <a:t>.</a:t>
                </a:r>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a:p>
                <a:pPr marL="285750" indent="-285750">
                  <a:buFont typeface="Arial" panose="020B0604020202020204" pitchFamily="34" charset="0"/>
                  <a:buChar char="•"/>
                </a:pPr>
                <a:endParaRPr lang="es-MX" sz="2000" dirty="0"/>
              </a:p>
            </p:txBody>
          </p:sp>
        </mc:Choice>
        <mc:Fallback xmlns="">
          <p:sp>
            <p:nvSpPr>
              <p:cNvPr id="6" name="CuadroTexto 4">
                <a:extLst>
                  <a:ext uri="{FF2B5EF4-FFF2-40B4-BE49-F238E27FC236}">
                    <a16:creationId xmlns:a16="http://schemas.microsoft.com/office/drawing/2014/main" xmlns="" id="{0EE2E59A-EFC5-4F7D-8B1B-CDE02E4D869C}"/>
                  </a:ext>
                </a:extLst>
              </p:cNvPr>
              <p:cNvSpPr txBox="1">
                <a:spLocks noRot="1" noChangeAspect="1" noMove="1" noResize="1" noEditPoints="1" noAdjustHandles="1" noChangeArrowheads="1" noChangeShapeType="1" noTextEdit="1"/>
              </p:cNvSpPr>
              <p:nvPr/>
            </p:nvSpPr>
            <p:spPr>
              <a:xfrm>
                <a:off x="602191" y="836712"/>
                <a:ext cx="8002257" cy="2246769"/>
              </a:xfrm>
              <a:prstGeom prst="rect">
                <a:avLst/>
              </a:prstGeom>
              <a:blipFill rotWithShape="0">
                <a:blip r:embed="rId3"/>
                <a:stretch>
                  <a:fillRect l="-686" t="-1355"/>
                </a:stretch>
              </a:blipFill>
            </p:spPr>
            <p:txBody>
              <a:bodyPr/>
              <a:lstStyle/>
              <a:p>
                <a:r>
                  <a:rPr lang="es-PE">
                    <a:noFill/>
                  </a:rPr>
                  <a:t> </a:t>
                </a:r>
              </a:p>
            </p:txBody>
          </p:sp>
        </mc:Fallback>
      </mc:AlternateContent>
    </p:spTree>
    <p:extLst>
      <p:ext uri="{BB962C8B-B14F-4D97-AF65-F5344CB8AC3E}">
        <p14:creationId xmlns:p14="http://schemas.microsoft.com/office/powerpoint/2010/main" val="10305446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4</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Ejemplo 3 : Despacho económico</a:t>
            </a:r>
          </a:p>
        </p:txBody>
      </p:sp>
      <mc:AlternateContent xmlns:mc="http://schemas.openxmlformats.org/markup-compatibility/2006">
        <mc:Choice xmlns:a14="http://schemas.microsoft.com/office/drawing/2010/main" Requires="a14">
          <p:sp>
            <p:nvSpPr>
              <p:cNvPr id="5" name="CuadroTexto 4"/>
              <p:cNvSpPr txBox="1"/>
              <p:nvPr/>
            </p:nvSpPr>
            <p:spPr>
              <a:xfrm>
                <a:off x="602191" y="1025441"/>
                <a:ext cx="8002257" cy="1323439"/>
              </a:xfrm>
              <a:prstGeom prst="rect">
                <a:avLst/>
              </a:prstGeom>
              <a:noFill/>
            </p:spPr>
            <p:txBody>
              <a:bodyPr wrap="square" rtlCol="0">
                <a:spAutoFit/>
              </a:bodyPr>
              <a:lstStyle/>
              <a:p>
                <a:pPr marL="285750" indent="-285750">
                  <a:buFont typeface="Arial" panose="020B0604020202020204" pitchFamily="34" charset="0"/>
                  <a:buChar char="•"/>
                </a:pPr>
                <a:r>
                  <a:rPr lang="es-MX" sz="2000" dirty="0"/>
                  <a:t>Abastecer la demanda de energía</a:t>
                </a:r>
                <a:r>
                  <a:rPr lang="es-PE" sz="2000" dirty="0"/>
                  <a:t> eléctrica. </a:t>
                </a:r>
                <a14:m>
                  <m:oMath xmlns:m="http://schemas.openxmlformats.org/officeDocument/2006/math">
                    <m:r>
                      <a:rPr lang="es-PE" sz="2000" b="0" i="1" smtClean="0">
                        <a:latin typeface="Cambria Math" panose="02040503050406030204" pitchFamily="18" charset="0"/>
                      </a:rPr>
                      <m:t>𝐷</m:t>
                    </m:r>
                    <m:r>
                      <a:rPr lang="es-PE" sz="2000" b="0" i="1" smtClean="0">
                        <a:latin typeface="Cambria Math" panose="02040503050406030204" pitchFamily="18" charset="0"/>
                      </a:rPr>
                      <m:t>=1500</m:t>
                    </m:r>
                  </m:oMath>
                </a14:m>
                <a:endParaRPr lang="es-MX" sz="2000" dirty="0"/>
              </a:p>
              <a:p>
                <a:pPr marL="285750" indent="-285750">
                  <a:buFont typeface="Arial" panose="020B0604020202020204" pitchFamily="34" charset="0"/>
                  <a:buChar char="•"/>
                </a:pPr>
                <a:r>
                  <a:rPr lang="es-MX" sz="2000" dirty="0"/>
                  <a:t>2 generadores termoeléctricos.</a:t>
                </a:r>
              </a:p>
              <a:p>
                <a:pPr marL="285750" indent="-285750">
                  <a:buFont typeface="Arial" panose="020B0604020202020204" pitchFamily="34" charset="0"/>
                  <a:buChar char="•"/>
                </a:pPr>
                <a:r>
                  <a:rPr lang="es-MX" sz="2000" dirty="0"/>
                  <a:t>1 generador eólico.</a:t>
                </a:r>
              </a:p>
              <a:p>
                <a:pPr marL="285750" indent="-285750">
                  <a:buFont typeface="Arial" panose="020B0604020202020204" pitchFamily="34" charset="0"/>
                  <a:buChar char="•"/>
                </a:pPr>
                <a:r>
                  <a:rPr lang="es-MX" sz="2000" dirty="0"/>
                  <a:t>¿Minimizar el costo de producción de energía eléctrica?  </a:t>
                </a:r>
                <a:endParaRPr lang="es-PE" sz="2000" dirty="0"/>
              </a:p>
            </p:txBody>
          </p:sp>
        </mc:Choice>
        <mc:Fallback>
          <p:sp>
            <p:nvSpPr>
              <p:cNvPr id="5" name="CuadroTexto 4"/>
              <p:cNvSpPr txBox="1">
                <a:spLocks noRot="1" noChangeAspect="1" noMove="1" noResize="1" noEditPoints="1" noAdjustHandles="1" noChangeArrowheads="1" noChangeShapeType="1" noTextEdit="1"/>
              </p:cNvSpPr>
              <p:nvPr/>
            </p:nvSpPr>
            <p:spPr>
              <a:xfrm>
                <a:off x="602191" y="1025441"/>
                <a:ext cx="8002257" cy="1323439"/>
              </a:xfrm>
              <a:prstGeom prst="rect">
                <a:avLst/>
              </a:prstGeom>
              <a:blipFill>
                <a:blip r:embed="rId2"/>
                <a:stretch>
                  <a:fillRect l="-686" t="-2765" b="-7834"/>
                </a:stretch>
              </a:blipFill>
            </p:spPr>
            <p:txBody>
              <a:bodyPr/>
              <a:lstStyle/>
              <a:p>
                <a:r>
                  <a:rPr lang="en-US">
                    <a:noFill/>
                  </a:rPr>
                  <a:t> </a:t>
                </a:r>
              </a:p>
            </p:txBody>
          </p:sp>
        </mc:Fallback>
      </mc:AlternateContent>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3356992"/>
            <a:ext cx="2057005" cy="1800200"/>
          </a:xfrm>
          <a:prstGeom prst="rect">
            <a:avLst/>
          </a:prstGeom>
        </p:spPr>
      </p:pic>
      <p:graphicFrame>
        <p:nvGraphicFramePr>
          <p:cNvPr id="8" name="Tabla 7"/>
          <p:cNvGraphicFramePr>
            <a:graphicFrameLocks noGrp="1"/>
          </p:cNvGraphicFramePr>
          <p:nvPr>
            <p:extLst>
              <p:ext uri="{D42A27DB-BD31-4B8C-83A1-F6EECF244321}">
                <p14:modId xmlns:p14="http://schemas.microsoft.com/office/powerpoint/2010/main" val="824036833"/>
              </p:ext>
            </p:extLst>
          </p:nvPr>
        </p:nvGraphicFramePr>
        <p:xfrm>
          <a:off x="1475656" y="3515412"/>
          <a:ext cx="2978994" cy="1483360"/>
        </p:xfrm>
        <a:graphic>
          <a:graphicData uri="http://schemas.openxmlformats.org/drawingml/2006/table">
            <a:tbl>
              <a:tblPr firstRow="1" bandRow="1">
                <a:tableStyleId>{5940675A-B579-460E-94D1-54222C63F5DA}</a:tableStyleId>
              </a:tblPr>
              <a:tblGrid>
                <a:gridCol w="784434">
                  <a:extLst>
                    <a:ext uri="{9D8B030D-6E8A-4147-A177-3AD203B41FA5}">
                      <a16:colId xmlns:a16="http://schemas.microsoft.com/office/drawing/2014/main" val="3601449784"/>
                    </a:ext>
                  </a:extLst>
                </a:gridCol>
                <a:gridCol w="731520">
                  <a:extLst>
                    <a:ext uri="{9D8B030D-6E8A-4147-A177-3AD203B41FA5}">
                      <a16:colId xmlns:a16="http://schemas.microsoft.com/office/drawing/2014/main" val="4258779209"/>
                    </a:ext>
                  </a:extLst>
                </a:gridCol>
                <a:gridCol w="731520">
                  <a:extLst>
                    <a:ext uri="{9D8B030D-6E8A-4147-A177-3AD203B41FA5}">
                      <a16:colId xmlns:a16="http://schemas.microsoft.com/office/drawing/2014/main" val="2704008432"/>
                    </a:ext>
                  </a:extLst>
                </a:gridCol>
                <a:gridCol w="731520">
                  <a:extLst>
                    <a:ext uri="{9D8B030D-6E8A-4147-A177-3AD203B41FA5}">
                      <a16:colId xmlns:a16="http://schemas.microsoft.com/office/drawing/2014/main" val="1588740185"/>
                    </a:ext>
                  </a:extLst>
                </a:gridCol>
              </a:tblGrid>
              <a:tr h="370840">
                <a:tc>
                  <a:txBody>
                    <a:bodyPr/>
                    <a:lstStyle/>
                    <a:p>
                      <a:pPr algn="ctr"/>
                      <a:endParaRPr lang="es-PE"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Max.</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Min.</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noProof="0" dirty="0"/>
                        <a:t>Costo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3923322"/>
                  </a:ext>
                </a:extLst>
              </a:tr>
              <a:tr h="370840">
                <a:tc>
                  <a:txBody>
                    <a:bodyPr/>
                    <a:lstStyle/>
                    <a:p>
                      <a:pPr algn="ctr"/>
                      <a:r>
                        <a:rPr lang="en-US" dirty="0"/>
                        <a:t>G1</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1000</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1568281"/>
                  </a:ext>
                </a:extLst>
              </a:tr>
              <a:tr h="370840">
                <a:tc>
                  <a:txBody>
                    <a:bodyPr/>
                    <a:lstStyle/>
                    <a:p>
                      <a:pPr algn="ctr"/>
                      <a:r>
                        <a:rPr lang="en-US" dirty="0"/>
                        <a:t>G2</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0964172"/>
                  </a:ext>
                </a:extLst>
              </a:tr>
              <a:tr h="370840">
                <a:tc>
                  <a:txBody>
                    <a:bodyPr/>
                    <a:lstStyle/>
                    <a:p>
                      <a:pPr algn="ctr"/>
                      <a:r>
                        <a:rPr lang="en-US" dirty="0"/>
                        <a:t>W1</a:t>
                      </a:r>
                      <a:endParaRPr lang="es-P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528904"/>
                  </a:ext>
                </a:extLst>
              </a:tr>
            </a:tbl>
          </a:graphicData>
        </a:graphic>
      </p:graphicFrame>
    </p:spTree>
    <p:extLst>
      <p:ext uri="{BB962C8B-B14F-4D97-AF65-F5344CB8AC3E}">
        <p14:creationId xmlns:p14="http://schemas.microsoft.com/office/powerpoint/2010/main" val="1514695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5</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Modelamiento matemático: Definición</a:t>
            </a:r>
          </a:p>
        </p:txBody>
      </p:sp>
      <p:sp>
        <p:nvSpPr>
          <p:cNvPr id="5" name="CuadroTexto 4"/>
          <p:cNvSpPr txBox="1"/>
          <p:nvPr/>
        </p:nvSpPr>
        <p:spPr>
          <a:xfrm>
            <a:off x="602191" y="620688"/>
            <a:ext cx="8002257" cy="4524315"/>
          </a:xfrm>
          <a:prstGeom prst="rect">
            <a:avLst/>
          </a:prstGeom>
          <a:noFill/>
        </p:spPr>
        <p:txBody>
          <a:bodyPr wrap="square" rtlCol="0">
            <a:spAutoFit/>
          </a:bodyPr>
          <a:lstStyle/>
          <a:p>
            <a:pPr marL="285750" indent="-285750" algn="just">
              <a:buFont typeface="Arial" panose="020B0604020202020204" pitchFamily="34" charset="0"/>
              <a:buChar char="•"/>
            </a:pPr>
            <a:r>
              <a:rPr lang="es-MX" sz="2400" dirty="0"/>
              <a:t>Definición: </a:t>
            </a:r>
          </a:p>
          <a:p>
            <a:pPr lvl="1" algn="just"/>
            <a:r>
              <a:rPr lang="es-MX" sz="2400" dirty="0"/>
              <a:t>Proceso de abstracción de la realidad hacia formas matemáticas para representar partes de ella (como ejemplo, se tiene: la planificación de la política económica de un país). Este proceso es llevado a cabo para facilitar la comprensión y/o estudio de las características de dicha realidad.</a:t>
            </a:r>
          </a:p>
          <a:p>
            <a:pPr marL="285750" indent="-285750" algn="just">
              <a:buFont typeface="Arial" panose="020B0604020202020204" pitchFamily="34" charset="0"/>
              <a:buChar char="•"/>
            </a:pPr>
            <a:r>
              <a:rPr lang="es-MX" sz="2400" dirty="0"/>
              <a:t>Entonces: </a:t>
            </a:r>
          </a:p>
          <a:p>
            <a:pPr marL="742950" lvl="1" indent="-285750" algn="just">
              <a:buFont typeface="Arial" panose="020B0604020202020204" pitchFamily="34" charset="0"/>
              <a:buChar char="•"/>
            </a:pPr>
            <a:r>
              <a:rPr lang="es-MX" sz="2400" dirty="0"/>
              <a:t>Representación simplificada de una realidad</a:t>
            </a:r>
          </a:p>
          <a:p>
            <a:pPr marL="742950" lvl="1" indent="-285750" algn="just">
              <a:buFont typeface="Arial" panose="020B0604020202020204" pitchFamily="34" charset="0"/>
              <a:buChar char="•"/>
            </a:pPr>
            <a:r>
              <a:rPr lang="es-MX" sz="2400" dirty="0"/>
              <a:t>Herramienta ayuda para la toma de decisiones</a:t>
            </a:r>
          </a:p>
          <a:p>
            <a:pPr marL="742950" lvl="1" indent="-285750" algn="just">
              <a:buFont typeface="Arial" panose="020B0604020202020204" pitchFamily="34" charset="0"/>
              <a:buChar char="•"/>
            </a:pPr>
            <a:r>
              <a:rPr lang="es-MX" sz="2400" dirty="0"/>
              <a:t>Puede necesitar un equipo interdisciplinario</a:t>
            </a:r>
          </a:p>
          <a:p>
            <a:pPr marL="285750" indent="-285750" algn="just">
              <a:buFont typeface="Arial" panose="020B0604020202020204" pitchFamily="34" charset="0"/>
              <a:buChar char="•"/>
            </a:pPr>
            <a:r>
              <a:rPr lang="es-MX" sz="2400" b="1" dirty="0"/>
              <a:t>Modelador: </a:t>
            </a:r>
            <a:r>
              <a:rPr lang="es-MX" sz="2400" dirty="0"/>
              <a:t>desarrollo del modelo.</a:t>
            </a:r>
          </a:p>
          <a:p>
            <a:pPr marL="285750" indent="-285750" algn="just">
              <a:buFont typeface="Arial" panose="020B0604020202020204" pitchFamily="34" charset="0"/>
              <a:buChar char="•"/>
            </a:pPr>
            <a:r>
              <a:rPr lang="es-MX" sz="2400" b="1" dirty="0"/>
              <a:t>Experto:</a:t>
            </a:r>
            <a:r>
              <a:rPr lang="es-MX" sz="2400" dirty="0"/>
              <a:t> conocimiento de la realidad del problema.</a:t>
            </a:r>
          </a:p>
        </p:txBody>
      </p:sp>
    </p:spTree>
    <p:extLst>
      <p:ext uri="{BB962C8B-B14F-4D97-AF65-F5344CB8AC3E}">
        <p14:creationId xmlns:p14="http://schemas.microsoft.com/office/powerpoint/2010/main" val="386084817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6</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Modelamiento matemático: Riesgos</a:t>
            </a:r>
          </a:p>
        </p:txBody>
      </p:sp>
      <p:sp>
        <p:nvSpPr>
          <p:cNvPr id="5" name="CuadroTexto 4"/>
          <p:cNvSpPr txBox="1"/>
          <p:nvPr/>
        </p:nvSpPr>
        <p:spPr>
          <a:xfrm>
            <a:off x="602191" y="836712"/>
            <a:ext cx="8002257" cy="1938992"/>
          </a:xfrm>
          <a:prstGeom prst="rect">
            <a:avLst/>
          </a:prstGeom>
          <a:noFill/>
        </p:spPr>
        <p:txBody>
          <a:bodyPr wrap="square" rtlCol="0">
            <a:spAutoFit/>
          </a:bodyPr>
          <a:lstStyle/>
          <a:p>
            <a:pPr marL="285750" indent="-285750" algn="just">
              <a:buFont typeface="Arial" panose="020B0604020202020204" pitchFamily="34" charset="0"/>
              <a:buChar char="•"/>
            </a:pPr>
            <a:r>
              <a:rPr lang="es-MX" sz="2000" dirty="0"/>
              <a:t>Equilibrio entre una representación detallada y capacidad de obtener una solución.</a:t>
            </a:r>
          </a:p>
          <a:p>
            <a:pPr marL="285750" indent="-285750" algn="just">
              <a:buFont typeface="Arial" panose="020B0604020202020204" pitchFamily="34" charset="0"/>
              <a:buChar char="•"/>
            </a:pPr>
            <a:r>
              <a:rPr lang="es-MX" sz="2000" b="1" dirty="0"/>
              <a:t>Modelamiento exhaustivo:</a:t>
            </a:r>
          </a:p>
          <a:p>
            <a:pPr marL="742950" lvl="1" indent="-285750" algn="just">
              <a:buFont typeface="Arial" panose="020B0604020202020204" pitchFamily="34" charset="0"/>
              <a:buChar char="•"/>
            </a:pPr>
            <a:r>
              <a:rPr lang="es-MX" sz="2000" dirty="0"/>
              <a:t>Es casi real, puede ser irresoluble.</a:t>
            </a:r>
          </a:p>
          <a:p>
            <a:pPr marL="285750" indent="-285750" algn="just">
              <a:buFont typeface="Arial" panose="020B0604020202020204" pitchFamily="34" charset="0"/>
              <a:buChar char="•"/>
            </a:pPr>
            <a:r>
              <a:rPr lang="es-MX" sz="2000" b="1" dirty="0"/>
              <a:t>Modelamiento simple:</a:t>
            </a:r>
          </a:p>
          <a:p>
            <a:pPr marL="742950" lvl="1" indent="-285750" algn="just">
              <a:buFont typeface="Arial" panose="020B0604020202020204" pitchFamily="34" charset="0"/>
              <a:buChar char="•"/>
            </a:pPr>
            <a:r>
              <a:rPr lang="es-MX" sz="2000" dirty="0"/>
              <a:t>Rudimentario, muchos métodos por el que se puede ser resuelto. Sin embargo, es posible obtener una solución que no se adecue a la realidad.</a:t>
            </a:r>
          </a:p>
        </p:txBody>
      </p:sp>
      <p:sp>
        <p:nvSpPr>
          <p:cNvPr id="6" name="CuadroTexto 5"/>
          <p:cNvSpPr txBox="1"/>
          <p:nvPr/>
        </p:nvSpPr>
        <p:spPr>
          <a:xfrm>
            <a:off x="602190" y="2966656"/>
            <a:ext cx="8002257" cy="1938992"/>
          </a:xfrm>
          <a:prstGeom prst="rect">
            <a:avLst/>
          </a:prstGeom>
          <a:noFill/>
        </p:spPr>
        <p:txBody>
          <a:bodyPr wrap="square" rtlCol="0">
            <a:spAutoFit/>
          </a:bodyPr>
          <a:lstStyle/>
          <a:p>
            <a:pPr marL="285750" indent="-285750">
              <a:buFont typeface="Arial" panose="020B0604020202020204" pitchFamily="34" charset="0"/>
              <a:buChar char="•"/>
            </a:pPr>
            <a:r>
              <a:rPr lang="es-MX" sz="2000" dirty="0"/>
              <a:t>Menos datos y más hipótesis para obtención rápida de resultados.</a:t>
            </a:r>
          </a:p>
          <a:p>
            <a:pPr marL="285750" indent="-285750">
              <a:buFont typeface="Arial" panose="020B0604020202020204" pitchFamily="34" charset="0"/>
              <a:buChar char="•"/>
            </a:pPr>
            <a:r>
              <a:rPr lang="es-MX" sz="2000" dirty="0"/>
              <a:t>Definición defectuosa del problema.</a:t>
            </a:r>
          </a:p>
          <a:p>
            <a:pPr marL="285750" indent="-285750">
              <a:buFont typeface="Arial" panose="020B0604020202020204" pitchFamily="34" charset="0"/>
              <a:buChar char="•"/>
            </a:pPr>
            <a:r>
              <a:rPr lang="es-PE" sz="2000" dirty="0"/>
              <a:t>Falta de experiencia y capacitación del modelador.</a:t>
            </a:r>
          </a:p>
          <a:p>
            <a:pPr marL="285750" indent="-285750">
              <a:buFont typeface="Arial" panose="020B0604020202020204" pitchFamily="34" charset="0"/>
              <a:buChar char="•"/>
            </a:pPr>
            <a:r>
              <a:rPr lang="es-PE" sz="2000" dirty="0"/>
              <a:t>El concepto de modelo adecuado varía con el tiempo, debido a que los modelos complejos de hoy pueden ser modelos adecuado en el futuro.</a:t>
            </a:r>
          </a:p>
          <a:p>
            <a:pPr marL="285750" indent="-285750">
              <a:buFont typeface="Arial" panose="020B0604020202020204" pitchFamily="34" charset="0"/>
              <a:buChar char="•"/>
            </a:pPr>
            <a:endParaRPr lang="es-MX" sz="2000" dirty="0"/>
          </a:p>
        </p:txBody>
      </p:sp>
      <p:sp>
        <p:nvSpPr>
          <p:cNvPr id="7" name="CuadroTexto 6"/>
          <p:cNvSpPr txBox="1"/>
          <p:nvPr/>
        </p:nvSpPr>
        <p:spPr>
          <a:xfrm>
            <a:off x="611560" y="5149641"/>
            <a:ext cx="7992888" cy="1015663"/>
          </a:xfrm>
          <a:prstGeom prst="rect">
            <a:avLst/>
          </a:prstGeom>
          <a:noFill/>
        </p:spPr>
        <p:txBody>
          <a:bodyPr wrap="square" rtlCol="0">
            <a:spAutoFit/>
          </a:bodyPr>
          <a:lstStyle/>
          <a:p>
            <a:pPr algn="ctr"/>
            <a:r>
              <a:rPr lang="es-MX" sz="2000" dirty="0">
                <a:latin typeface="Lucida Calligraphy" panose="03010101010101010101" pitchFamily="66" charset="0"/>
              </a:rPr>
              <a:t>La relación entre el modelo y la método de solución es relativo y depende de la tecnología de la época.</a:t>
            </a:r>
          </a:p>
          <a:p>
            <a:pPr algn="ctr"/>
            <a:endParaRPr lang="es-PE" sz="2000" dirty="0">
              <a:latin typeface="Lucida Calligraphy" panose="03010101010101010101" pitchFamily="66" charset="0"/>
            </a:endParaRPr>
          </a:p>
        </p:txBody>
      </p:sp>
    </p:spTree>
    <p:extLst>
      <p:ext uri="{BB962C8B-B14F-4D97-AF65-F5344CB8AC3E}">
        <p14:creationId xmlns:p14="http://schemas.microsoft.com/office/powerpoint/2010/main" val="264113246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7</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Modelamiento matemático: Clasificación &amp; Composición</a:t>
            </a:r>
          </a:p>
        </p:txBody>
      </p:sp>
      <p:sp>
        <p:nvSpPr>
          <p:cNvPr id="8" name="Rectángulo redondeado 7"/>
          <p:cNvSpPr/>
          <p:nvPr/>
        </p:nvSpPr>
        <p:spPr>
          <a:xfrm>
            <a:off x="4539209" y="656428"/>
            <a:ext cx="2304288" cy="151446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s-PE" dirty="0"/>
              <a:t>Según la características del tiempo:</a:t>
            </a:r>
          </a:p>
          <a:p>
            <a:r>
              <a:rPr lang="es-PE" dirty="0"/>
              <a:t>Estático</a:t>
            </a:r>
          </a:p>
          <a:p>
            <a:r>
              <a:rPr lang="es-PE" dirty="0"/>
              <a:t>Dinámico</a:t>
            </a:r>
          </a:p>
          <a:p>
            <a:endParaRPr lang="es-PE" dirty="0"/>
          </a:p>
        </p:txBody>
      </p:sp>
      <p:sp>
        <p:nvSpPr>
          <p:cNvPr id="9" name="Rectángulo redondeado 8"/>
          <p:cNvSpPr/>
          <p:nvPr/>
        </p:nvSpPr>
        <p:spPr>
          <a:xfrm>
            <a:off x="2179157" y="656428"/>
            <a:ext cx="2299929" cy="151446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s-PE" dirty="0"/>
              <a:t>Según la disposición de información:</a:t>
            </a:r>
          </a:p>
          <a:p>
            <a:pPr marL="285750" indent="-285750">
              <a:buFont typeface="Arial" panose="020B0604020202020204" pitchFamily="34" charset="0"/>
              <a:buChar char="•"/>
            </a:pPr>
            <a:r>
              <a:rPr lang="es-PE" dirty="0"/>
              <a:t>Determinístico</a:t>
            </a:r>
          </a:p>
          <a:p>
            <a:pPr marL="285750" indent="-285750">
              <a:buFont typeface="Arial" panose="020B0604020202020204" pitchFamily="34" charset="0"/>
              <a:buChar char="•"/>
            </a:pPr>
            <a:r>
              <a:rPr lang="es-PE" dirty="0"/>
              <a:t>Estocástico</a:t>
            </a:r>
          </a:p>
          <a:p>
            <a:pPr marL="285750" indent="-285750">
              <a:buFont typeface="Arial" panose="020B0604020202020204" pitchFamily="34" charset="0"/>
              <a:buChar char="•"/>
            </a:pPr>
            <a:r>
              <a:rPr lang="es-PE" dirty="0"/>
              <a:t>Puramente incierto</a:t>
            </a:r>
          </a:p>
        </p:txBody>
      </p:sp>
      <p:sp>
        <p:nvSpPr>
          <p:cNvPr id="10" name="Rectángulo redondeado 9"/>
          <p:cNvSpPr/>
          <p:nvPr/>
        </p:nvSpPr>
        <p:spPr>
          <a:xfrm>
            <a:off x="973143" y="2931295"/>
            <a:ext cx="1645920" cy="82296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Problema: Identificación &amp; Delimitación</a:t>
            </a:r>
            <a:endParaRPr lang="es-PE" dirty="0"/>
          </a:p>
        </p:txBody>
      </p:sp>
      <p:sp>
        <p:nvSpPr>
          <p:cNvPr id="11" name="Rectángulo redondeado 10"/>
          <p:cNvSpPr/>
          <p:nvPr/>
        </p:nvSpPr>
        <p:spPr>
          <a:xfrm>
            <a:off x="3687566" y="2931295"/>
            <a:ext cx="1645920" cy="822960"/>
          </a:xfrm>
          <a:prstGeom prst="roundRect">
            <a:avLst/>
          </a:prstGeom>
          <a:solidFill>
            <a:schemeClr val="accent3"/>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Solución</a:t>
            </a:r>
            <a:endParaRPr lang="es-PE" dirty="0"/>
          </a:p>
        </p:txBody>
      </p:sp>
      <p:sp>
        <p:nvSpPr>
          <p:cNvPr id="12" name="Rectángulo redondeado 11"/>
          <p:cNvSpPr/>
          <p:nvPr/>
        </p:nvSpPr>
        <p:spPr>
          <a:xfrm>
            <a:off x="6660232" y="2931295"/>
            <a:ext cx="1645920" cy="822960"/>
          </a:xfrm>
          <a:prstGeom prst="roundRect">
            <a:avLst/>
          </a:prstGeom>
          <a:solidFill>
            <a:schemeClr val="accent2">
              <a:lumMod val="75000"/>
            </a:schemeClr>
          </a:solidFill>
          <a:ln>
            <a:solidFill>
              <a:schemeClr val="accent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Validación</a:t>
            </a:r>
            <a:endParaRPr lang="es-PE" dirty="0"/>
          </a:p>
        </p:txBody>
      </p:sp>
      <p:sp>
        <p:nvSpPr>
          <p:cNvPr id="13" name="Rectángulo redondeado 12"/>
          <p:cNvSpPr/>
          <p:nvPr/>
        </p:nvSpPr>
        <p:spPr>
          <a:xfrm>
            <a:off x="966947" y="4509120"/>
            <a:ext cx="164592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PE" dirty="0"/>
              <a:t>Definición del Modelo</a:t>
            </a:r>
          </a:p>
        </p:txBody>
      </p:sp>
      <p:sp>
        <p:nvSpPr>
          <p:cNvPr id="14" name="Rectángulo redondeado 13"/>
          <p:cNvSpPr/>
          <p:nvPr/>
        </p:nvSpPr>
        <p:spPr>
          <a:xfrm>
            <a:off x="3687566" y="4509120"/>
            <a:ext cx="1645920" cy="82296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dirty="0"/>
              <a:t>Implementación del Modelo</a:t>
            </a:r>
            <a:endParaRPr lang="es-PE" dirty="0"/>
          </a:p>
        </p:txBody>
      </p:sp>
      <p:sp>
        <p:nvSpPr>
          <p:cNvPr id="15" name="Rectángulo redondeado 14"/>
          <p:cNvSpPr/>
          <p:nvPr/>
        </p:nvSpPr>
        <p:spPr>
          <a:xfrm>
            <a:off x="6660232" y="4509120"/>
            <a:ext cx="1645920" cy="822960"/>
          </a:xfrm>
          <a:prstGeom prst="roundRect">
            <a:avLst/>
          </a:prstGeom>
          <a:solidFill>
            <a:schemeClr val="tx1"/>
          </a:solidFill>
          <a:ln>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Standard</a:t>
            </a:r>
            <a:endParaRPr lang="es-PE" dirty="0"/>
          </a:p>
        </p:txBody>
      </p:sp>
      <p:cxnSp>
        <p:nvCxnSpPr>
          <p:cNvPr id="17" name="Conector recto de flecha 16"/>
          <p:cNvCxnSpPr>
            <a:stCxn id="11" idx="3"/>
            <a:endCxn id="12" idx="1"/>
          </p:cNvCxnSpPr>
          <p:nvPr/>
        </p:nvCxnSpPr>
        <p:spPr>
          <a:xfrm>
            <a:off x="5333486" y="3342775"/>
            <a:ext cx="13267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ector recto de flecha 19"/>
          <p:cNvCxnSpPr>
            <a:stCxn id="12" idx="2"/>
            <a:endCxn id="15" idx="0"/>
          </p:cNvCxnSpPr>
          <p:nvPr/>
        </p:nvCxnSpPr>
        <p:spPr>
          <a:xfrm>
            <a:off x="7483192" y="3754255"/>
            <a:ext cx="0" cy="754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p:cNvCxnSpPr>
            <a:stCxn id="14" idx="0"/>
            <a:endCxn id="11" idx="2"/>
          </p:cNvCxnSpPr>
          <p:nvPr/>
        </p:nvCxnSpPr>
        <p:spPr>
          <a:xfrm flipV="1">
            <a:off x="4510526" y="3754255"/>
            <a:ext cx="0" cy="754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ector angular 31"/>
          <p:cNvCxnSpPr>
            <a:stCxn id="12" idx="0"/>
            <a:endCxn id="11" idx="0"/>
          </p:cNvCxnSpPr>
          <p:nvPr/>
        </p:nvCxnSpPr>
        <p:spPr>
          <a:xfrm rot="16200000" flipV="1">
            <a:off x="5996859" y="1444962"/>
            <a:ext cx="12700" cy="2972666"/>
          </a:xfrm>
          <a:prstGeom prst="bentConnector3">
            <a:avLst>
              <a:gd name="adj1" fmla="val 1800000"/>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51" name="Conector angular 50"/>
          <p:cNvCxnSpPr>
            <a:stCxn id="11" idx="3"/>
            <a:endCxn id="14" idx="3"/>
          </p:cNvCxnSpPr>
          <p:nvPr/>
        </p:nvCxnSpPr>
        <p:spPr>
          <a:xfrm>
            <a:off x="5333486" y="3342775"/>
            <a:ext cx="12700" cy="1577825"/>
          </a:xfrm>
          <a:prstGeom prst="bentConnector3">
            <a:avLst>
              <a:gd name="adj1" fmla="val 1800000"/>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53" name="Conector recto de flecha 52"/>
          <p:cNvCxnSpPr>
            <a:stCxn id="13" idx="3"/>
            <a:endCxn id="14" idx="1"/>
          </p:cNvCxnSpPr>
          <p:nvPr/>
        </p:nvCxnSpPr>
        <p:spPr>
          <a:xfrm>
            <a:off x="2612867" y="4920600"/>
            <a:ext cx="10746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Conector angular 54"/>
          <p:cNvCxnSpPr>
            <a:stCxn id="14" idx="2"/>
            <a:endCxn id="13" idx="2"/>
          </p:cNvCxnSpPr>
          <p:nvPr/>
        </p:nvCxnSpPr>
        <p:spPr>
          <a:xfrm rot="5400000">
            <a:off x="3150217" y="3971771"/>
            <a:ext cx="12700" cy="2720619"/>
          </a:xfrm>
          <a:prstGeom prst="bentConnector3">
            <a:avLst>
              <a:gd name="adj1" fmla="val 1800000"/>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57" name="Conector recto de flecha 56"/>
          <p:cNvCxnSpPr>
            <a:stCxn id="10" idx="2"/>
            <a:endCxn id="13" idx="0"/>
          </p:cNvCxnSpPr>
          <p:nvPr/>
        </p:nvCxnSpPr>
        <p:spPr>
          <a:xfrm flipH="1">
            <a:off x="1789907" y="3754255"/>
            <a:ext cx="6196" cy="754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Conector angular 58"/>
          <p:cNvCxnSpPr>
            <a:stCxn id="13" idx="1"/>
            <a:endCxn id="10" idx="1"/>
          </p:cNvCxnSpPr>
          <p:nvPr/>
        </p:nvCxnSpPr>
        <p:spPr>
          <a:xfrm rot="10800000" flipH="1">
            <a:off x="966947" y="3342776"/>
            <a:ext cx="6196" cy="1577825"/>
          </a:xfrm>
          <a:prstGeom prst="bentConnector3">
            <a:avLst>
              <a:gd name="adj1" fmla="val -3689477"/>
            </a:avLst>
          </a:prstGeom>
          <a:ln w="28575">
            <a:prstDash val="sysDash"/>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p:cNvCxnSpPr/>
          <p:nvPr/>
        </p:nvCxnSpPr>
        <p:spPr>
          <a:xfrm>
            <a:off x="6228184" y="5877272"/>
            <a:ext cx="864096" cy="0"/>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sp>
        <p:nvSpPr>
          <p:cNvPr id="65" name="CuadroTexto 64"/>
          <p:cNvSpPr txBox="1"/>
          <p:nvPr/>
        </p:nvSpPr>
        <p:spPr>
          <a:xfrm>
            <a:off x="5138093" y="5670458"/>
            <a:ext cx="1106521" cy="369332"/>
          </a:xfrm>
          <a:prstGeom prst="rect">
            <a:avLst/>
          </a:prstGeom>
          <a:noFill/>
        </p:spPr>
        <p:txBody>
          <a:bodyPr wrap="none" rtlCol="0">
            <a:spAutoFit/>
          </a:bodyPr>
          <a:lstStyle/>
          <a:p>
            <a:r>
              <a:rPr lang="es-PE" dirty="0"/>
              <a:t>Validación:</a:t>
            </a:r>
          </a:p>
        </p:txBody>
      </p:sp>
    </p:spTree>
    <p:extLst>
      <p:ext uri="{BB962C8B-B14F-4D97-AF65-F5344CB8AC3E}">
        <p14:creationId xmlns:p14="http://schemas.microsoft.com/office/powerpoint/2010/main" val="14747354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8</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Problema: Identificación &amp; delimitación</a:t>
            </a:r>
          </a:p>
        </p:txBody>
      </p:sp>
      <p:sp>
        <p:nvSpPr>
          <p:cNvPr id="5" name="CuadroTexto 4"/>
          <p:cNvSpPr txBox="1"/>
          <p:nvPr/>
        </p:nvSpPr>
        <p:spPr>
          <a:xfrm>
            <a:off x="600771" y="876776"/>
            <a:ext cx="8002257" cy="3416320"/>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Recolección de </a:t>
            </a:r>
            <a:r>
              <a:rPr lang="es-PE" sz="2400" b="1" dirty="0"/>
              <a:t>información</a:t>
            </a:r>
            <a:r>
              <a:rPr lang="es-PE" sz="2400" dirty="0"/>
              <a:t> del problema.</a:t>
            </a:r>
          </a:p>
          <a:p>
            <a:pPr marL="285750" indent="-285750" algn="just">
              <a:buFont typeface="Arial" panose="020B0604020202020204" pitchFamily="34" charset="0"/>
              <a:buChar char="•"/>
            </a:pPr>
            <a:r>
              <a:rPr lang="es-PE" sz="2400" dirty="0"/>
              <a:t>Primero, la realización de un </a:t>
            </a:r>
            <a:r>
              <a:rPr lang="es-PE" sz="2400" b="1" dirty="0"/>
              <a:t>boceto</a:t>
            </a:r>
            <a:r>
              <a:rPr lang="es-PE" sz="2400" dirty="0"/>
              <a:t> del problema.</a:t>
            </a:r>
          </a:p>
          <a:p>
            <a:pPr marL="285750" indent="-285750" algn="just">
              <a:buFont typeface="Arial" panose="020B0604020202020204" pitchFamily="34" charset="0"/>
              <a:buChar char="•"/>
            </a:pPr>
            <a:r>
              <a:rPr lang="es-PE" sz="2400" dirty="0"/>
              <a:t>Luego, se realiza una </a:t>
            </a:r>
            <a:r>
              <a:rPr lang="es-PE" sz="2400" b="1" dirty="0"/>
              <a:t>interpretación</a:t>
            </a:r>
            <a:r>
              <a:rPr lang="es-PE" sz="2400" dirty="0"/>
              <a:t> de la información a términos precisos para identificar las características del problema.</a:t>
            </a:r>
          </a:p>
          <a:p>
            <a:pPr marL="285750" indent="-285750" algn="just">
              <a:buFont typeface="Arial" panose="020B0604020202020204" pitchFamily="34" charset="0"/>
              <a:buChar char="•"/>
            </a:pPr>
            <a:r>
              <a:rPr lang="es-PE" sz="2400" dirty="0"/>
              <a:t>La </a:t>
            </a:r>
            <a:r>
              <a:rPr lang="es-PE" sz="2400" b="1" dirty="0"/>
              <a:t>calidad de la información </a:t>
            </a:r>
            <a:r>
              <a:rPr lang="es-PE" sz="2400" dirty="0"/>
              <a:t>es vital, pueden ser un problema.</a:t>
            </a:r>
          </a:p>
          <a:p>
            <a:pPr marL="742950" lvl="1" indent="-285750" algn="just">
              <a:buFont typeface="Arial" panose="020B0604020202020204" pitchFamily="34" charset="0"/>
              <a:buChar char="•"/>
            </a:pPr>
            <a:r>
              <a:rPr lang="es-PE" sz="2400" dirty="0"/>
              <a:t>Podemos tener el mejor modelo pero no va a servir si no tenemos información de calidad (refinados).</a:t>
            </a:r>
          </a:p>
          <a:p>
            <a:pPr marL="285750" indent="-285750" algn="just">
              <a:buFont typeface="Arial" panose="020B0604020202020204" pitchFamily="34" charset="0"/>
              <a:buChar char="•"/>
            </a:pPr>
            <a:r>
              <a:rPr lang="es-PE" sz="2400" dirty="0"/>
              <a:t>Establecer el </a:t>
            </a:r>
            <a:r>
              <a:rPr lang="es-PE" sz="2400" b="1" dirty="0"/>
              <a:t>nivel de representación</a:t>
            </a:r>
            <a:r>
              <a:rPr lang="es-PE" sz="2400" dirty="0"/>
              <a:t> del modelo acorde a los recursos computacionales disponibles.</a:t>
            </a:r>
          </a:p>
        </p:txBody>
      </p:sp>
    </p:spTree>
    <p:extLst>
      <p:ext uri="{BB962C8B-B14F-4D97-AF65-F5344CB8AC3E}">
        <p14:creationId xmlns:p14="http://schemas.microsoft.com/office/powerpoint/2010/main" val="371044059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4BD7E74-CBD2-4D88-9109-2EA8081AE675}" type="slidenum">
              <a:rPr lang="es-ES" smtClean="0"/>
              <a:pPr/>
              <a:t>9</a:t>
            </a:fld>
            <a:endParaRPr lang="es-ES"/>
          </a:p>
        </p:txBody>
      </p:sp>
      <p:sp>
        <p:nvSpPr>
          <p:cNvPr id="3" name="4 Título"/>
          <p:cNvSpPr txBox="1">
            <a:spLocks/>
          </p:cNvSpPr>
          <p:nvPr/>
        </p:nvSpPr>
        <p:spPr>
          <a:xfrm>
            <a:off x="611560" y="188640"/>
            <a:ext cx="8784976" cy="457120"/>
          </a:xfrm>
          <a:prstGeom prst="rect">
            <a:avLst/>
          </a:prstGeom>
        </p:spPr>
        <p:txBody>
          <a:bodyPr bIns="91440" anchor="b" anchorCtr="0">
            <a:noAutofit/>
          </a:bodyPr>
          <a:lstStyle>
            <a:lvl1pPr>
              <a:spcBef>
                <a:spcPct val="0"/>
              </a:spcBef>
              <a:buNone/>
              <a:defRPr kumimoji="0" sz="2400">
                <a:ln w="0"/>
                <a:solidFill>
                  <a:schemeClr val="tx2"/>
                </a:solidFill>
                <a:effectLst>
                  <a:outerShdw blurRad="38100" dist="19050" dir="2700000" algn="tl" rotWithShape="0">
                    <a:schemeClr val="dk1">
                      <a:alpha val="40000"/>
                    </a:schemeClr>
                  </a:outerShdw>
                </a:effectLst>
                <a:latin typeface="+mj-lt"/>
                <a:ea typeface="+mj-ea"/>
                <a:cs typeface="+mj-cs"/>
              </a:defRPr>
            </a:lvl1pPr>
          </a:lstStyle>
          <a:p>
            <a:r>
              <a:rPr lang="es-PE" altLang="en-US" dirty="0"/>
              <a:t>Definición del Modelo</a:t>
            </a:r>
          </a:p>
        </p:txBody>
      </p:sp>
      <p:sp>
        <p:nvSpPr>
          <p:cNvPr id="5" name="CuadroTexto 4"/>
          <p:cNvSpPr txBox="1"/>
          <p:nvPr/>
        </p:nvSpPr>
        <p:spPr>
          <a:xfrm>
            <a:off x="600771" y="876776"/>
            <a:ext cx="8002257" cy="4893647"/>
          </a:xfrm>
          <a:prstGeom prst="rect">
            <a:avLst/>
          </a:prstGeom>
          <a:noFill/>
        </p:spPr>
        <p:txBody>
          <a:bodyPr wrap="square" rtlCol="0">
            <a:spAutoFit/>
          </a:bodyPr>
          <a:lstStyle/>
          <a:p>
            <a:pPr marL="285750" indent="-285750" algn="just">
              <a:buFont typeface="Arial" panose="020B0604020202020204" pitchFamily="34" charset="0"/>
              <a:buChar char="•"/>
            </a:pPr>
            <a:r>
              <a:rPr lang="es-PE" sz="2400" dirty="0"/>
              <a:t>Se definen cual </a:t>
            </a:r>
            <a:r>
              <a:rPr lang="es-PE" sz="2400" dirty="0" err="1"/>
              <a:t>és</a:t>
            </a:r>
            <a:r>
              <a:rPr lang="es-PE" sz="2400" dirty="0"/>
              <a:t>:</a:t>
            </a:r>
          </a:p>
          <a:p>
            <a:pPr marL="742950" lvl="1" indent="-285750" algn="just">
              <a:buFont typeface="Arial" panose="020B0604020202020204" pitchFamily="34" charset="0"/>
              <a:buChar char="•"/>
            </a:pPr>
            <a:r>
              <a:rPr lang="es-PE" sz="2400" dirty="0"/>
              <a:t>Función objetivo</a:t>
            </a:r>
          </a:p>
          <a:p>
            <a:pPr marL="742950" lvl="1" indent="-285750" algn="just">
              <a:buFont typeface="Arial" panose="020B0604020202020204" pitchFamily="34" charset="0"/>
              <a:buChar char="•"/>
            </a:pPr>
            <a:r>
              <a:rPr lang="es-PE" sz="2400" dirty="0"/>
              <a:t>Variables</a:t>
            </a:r>
          </a:p>
          <a:p>
            <a:pPr marL="742950" lvl="1" indent="-285750" algn="just">
              <a:buFont typeface="Arial" panose="020B0604020202020204" pitchFamily="34" charset="0"/>
              <a:buChar char="•"/>
            </a:pPr>
            <a:r>
              <a:rPr lang="es-PE" sz="2400" dirty="0"/>
              <a:t>Restricciones</a:t>
            </a:r>
          </a:p>
          <a:p>
            <a:pPr marL="742950" lvl="1" indent="-285750" algn="just">
              <a:buFont typeface="Arial" panose="020B0604020202020204" pitchFamily="34" charset="0"/>
              <a:buChar char="•"/>
            </a:pPr>
            <a:r>
              <a:rPr lang="es-PE" sz="2400" dirty="0"/>
              <a:t>Parámetros</a:t>
            </a:r>
          </a:p>
          <a:p>
            <a:pPr marL="285750" indent="-285750" algn="just">
              <a:buFont typeface="Arial" panose="020B0604020202020204" pitchFamily="34" charset="0"/>
              <a:buChar char="•"/>
            </a:pPr>
            <a:r>
              <a:rPr lang="es-PE" sz="2400" dirty="0"/>
              <a:t>Es importante tener en cuenta la </a:t>
            </a:r>
            <a:r>
              <a:rPr lang="es-PE" sz="2400" b="1" dirty="0"/>
              <a:t>delimitación del problema</a:t>
            </a:r>
            <a:r>
              <a:rPr lang="es-PE" sz="2400" dirty="0"/>
              <a:t> en orden de mantener la complejidad del problema.</a:t>
            </a:r>
          </a:p>
          <a:p>
            <a:pPr marL="285750" indent="-285750" algn="just">
              <a:buFont typeface="Arial" panose="020B0604020202020204" pitchFamily="34" charset="0"/>
              <a:buChar char="•"/>
            </a:pPr>
            <a:r>
              <a:rPr lang="es-PE" sz="2400" dirty="0"/>
              <a:t>Identificación del tipo de problema de optimización:</a:t>
            </a:r>
          </a:p>
          <a:p>
            <a:pPr marL="742950" lvl="1" indent="-285750" algn="just">
              <a:buFont typeface="Arial" panose="020B0604020202020204" pitchFamily="34" charset="0"/>
              <a:buChar char="•"/>
            </a:pPr>
            <a:r>
              <a:rPr lang="es-PE" sz="2400" dirty="0"/>
              <a:t>Programación lineal</a:t>
            </a:r>
          </a:p>
          <a:p>
            <a:pPr marL="742950" lvl="1" indent="-285750" algn="just">
              <a:buFont typeface="Arial" panose="020B0604020202020204" pitchFamily="34" charset="0"/>
              <a:buChar char="•"/>
            </a:pPr>
            <a:r>
              <a:rPr lang="es-PE" sz="2400" dirty="0"/>
              <a:t>Programación no lineal</a:t>
            </a:r>
          </a:p>
          <a:p>
            <a:pPr marL="742950" lvl="1" indent="-285750" algn="just">
              <a:buFont typeface="Arial" panose="020B0604020202020204" pitchFamily="34" charset="0"/>
              <a:buChar char="•"/>
            </a:pPr>
            <a:r>
              <a:rPr lang="es-PE" sz="2400" dirty="0"/>
              <a:t>Programación cuadrática con restricciones cuadráticas</a:t>
            </a:r>
          </a:p>
          <a:p>
            <a:pPr marL="742950" lvl="1" indent="-285750" algn="just">
              <a:buFont typeface="Arial" panose="020B0604020202020204" pitchFamily="34" charset="0"/>
              <a:buChar char="•"/>
            </a:pPr>
            <a:r>
              <a:rPr lang="es-PE" sz="2400" dirty="0"/>
              <a:t>Programación cónica de segundo orden</a:t>
            </a:r>
          </a:p>
          <a:p>
            <a:pPr marL="742950" lvl="1" indent="-285750" algn="just">
              <a:buFont typeface="Arial" panose="020B0604020202020204" pitchFamily="34" charset="0"/>
              <a:buChar char="•"/>
            </a:pPr>
            <a:r>
              <a:rPr lang="es-PE" sz="2400" dirty="0"/>
              <a:t>Programación semidefinida</a:t>
            </a:r>
          </a:p>
        </p:txBody>
      </p:sp>
    </p:spTree>
    <p:extLst>
      <p:ext uri="{BB962C8B-B14F-4D97-AF65-F5344CB8AC3E}">
        <p14:creationId xmlns:p14="http://schemas.microsoft.com/office/powerpoint/2010/main" val="3917937643"/>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20048</TotalTime>
  <Words>2150</Words>
  <Application>Microsoft Office PowerPoint</Application>
  <PresentationFormat>Apresentação na tela (4:3)</PresentationFormat>
  <Paragraphs>291</Paragraphs>
  <Slides>31</Slides>
  <Notes>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31</vt:i4>
      </vt:variant>
    </vt:vector>
  </HeadingPairs>
  <TitlesOfParts>
    <vt:vector size="41" baseType="lpstr">
      <vt:lpstr>Arial</vt:lpstr>
      <vt:lpstr>Bookman Old Style</vt:lpstr>
      <vt:lpstr>Calibri</vt:lpstr>
      <vt:lpstr>Cambria Math</vt:lpstr>
      <vt:lpstr>Franklin Gothic Book</vt:lpstr>
      <vt:lpstr>Lucida Calligraphy</vt:lpstr>
      <vt:lpstr>Old English Text MT</vt:lpstr>
      <vt:lpstr>Perpetua</vt:lpstr>
      <vt:lpstr>Wingdings 2</vt:lpstr>
      <vt:lpstr>Equidad</vt:lpstr>
      <vt:lpstr>Modelamiento e Optimización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Cansat</dc:title>
  <dc:creator>Leo</dc:creator>
  <cp:lastModifiedBy>Erik AQ</cp:lastModifiedBy>
  <cp:revision>1022</cp:revision>
  <dcterms:created xsi:type="dcterms:W3CDTF">2012-02-15T19:20:03Z</dcterms:created>
  <dcterms:modified xsi:type="dcterms:W3CDTF">2019-03-13T18:16:36Z</dcterms:modified>
</cp:coreProperties>
</file>