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9"/>
  </p:notesMasterIdLst>
  <p:handoutMasterIdLst>
    <p:handoutMasterId r:id="rId20"/>
  </p:handoutMasterIdLst>
  <p:sldIdLst>
    <p:sldId id="256" r:id="rId2"/>
    <p:sldId id="425" r:id="rId3"/>
    <p:sldId id="422" r:id="rId4"/>
    <p:sldId id="423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305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D9E8953-8F23-4120-BF77-142A552BAF20}">
          <p14:sldIdLst>
            <p14:sldId id="256"/>
            <p14:sldId id="425"/>
            <p14:sldId id="422"/>
            <p14:sldId id="423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9644" autoAdjust="0"/>
  </p:normalViewPr>
  <p:slideViewPr>
    <p:cSldViewPr>
      <p:cViewPr varScale="1">
        <p:scale>
          <a:sx n="57" d="100"/>
          <a:sy n="57" d="100"/>
        </p:scale>
        <p:origin x="5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DA6-5F4F-42D3-8A01-E860A9714D40}" type="datetimeFigureOut">
              <a:rPr lang="es-ES" smtClean="0"/>
              <a:pPr/>
              <a:t>15/03/2019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5BD-2940-4473-877F-C1308FF5E53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236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6ABD-B407-4DBB-94E4-3909D8A64036}" type="datetimeFigureOut">
              <a:rPr lang="es-ES" smtClean="0"/>
              <a:pPr/>
              <a:t>15/03/2019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E850-6E96-4E89-86F1-2DE46BB9553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5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4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449130" y="3224893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8953"/>
            <a:ext cx="9021537" cy="152734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6" y="6138505"/>
            <a:ext cx="523019" cy="554400"/>
          </a:xfrm>
          <a:prstGeom prst="rect">
            <a:avLst/>
          </a:prstGeom>
        </p:spPr>
      </p:pic>
      <p:pic>
        <p:nvPicPr>
          <p:cNvPr id="2050" name="Picture 2" descr="Image result for asm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1" y="6135121"/>
            <a:ext cx="1137811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250937"/>
            <a:ext cx="3801871" cy="350671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191" y="2983778"/>
            <a:ext cx="77724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4" y="120688"/>
            <a:ext cx="2956558" cy="2867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84494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84494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1520" y="6390697"/>
            <a:ext cx="350671" cy="350671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05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7E74-CBD2-4D88-9109-2EA8081AE675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0" y="149411"/>
            <a:ext cx="523019" cy="554400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684494" y="6165304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 userDrawn="1"/>
        </p:nvSpPr>
        <p:spPr>
          <a:xfrm>
            <a:off x="611560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tx1"/>
                </a:solidFill>
              </a:rPr>
              <a:t>DSEE – Departamento de Sistemas de Energia Elétrica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b="25004"/>
          <a:stretch/>
        </p:blipFill>
        <p:spPr>
          <a:xfrm>
            <a:off x="74474" y="106886"/>
            <a:ext cx="704761" cy="576064"/>
          </a:xfrm>
          <a:prstGeom prst="ellipse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77" y="6146157"/>
            <a:ext cx="582303" cy="5392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34" y="1608760"/>
            <a:ext cx="8783762" cy="1313426"/>
          </a:xfrm>
        </p:spPr>
        <p:txBody>
          <a:bodyPr>
            <a:noAutofit/>
          </a:bodyPr>
          <a:lstStyle/>
          <a:p>
            <a:r>
              <a:rPr lang="es-PE" sz="2400" kern="1400" cap="small">
                <a:solidFill>
                  <a:schemeClr val="bg1"/>
                </a:solidFill>
                <a:latin typeface="Bookman Old Style" panose="02050604050505020204" pitchFamily="18" charset="0"/>
              </a:rPr>
              <a:t>LP &amp; MIP</a:t>
            </a:r>
            <a:endParaRPr lang="es-PE" sz="2400" cap="small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8" descr="https://www.facebook.com/ajax/messaging/attachment.php?attach_id=13bb2a5e07fb13ef3167287a3fd03663&amp;mid=mid.1375750658198%3A4e50407b4523db6203&amp;hash=AQDy7FnAJ0yAC0-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04988" y="334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6" y="3465876"/>
            <a:ext cx="3056210" cy="1763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68344" y="27089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Mar 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775625" y="355303"/>
            <a:ext cx="17379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>
                <a:latin typeface="Old English Text MT" panose="03040902040508030806" pitchFamily="66" charset="0"/>
              </a:rPr>
              <a:t>Tópico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580524" y="3485282"/>
            <a:ext cx="1238250" cy="869315"/>
            <a:chOff x="0" y="0"/>
            <a:chExt cx="1848025" cy="1248861"/>
          </a:xfrm>
        </p:grpSpPr>
        <p:pic>
          <p:nvPicPr>
            <p:cNvPr id="15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Image result for open source symbo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0" y="3701375"/>
            <a:ext cx="1234440" cy="12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7" y="4778810"/>
            <a:ext cx="2811083" cy="909601"/>
          </a:xfrm>
          <a:prstGeom prst="rect">
            <a:avLst/>
          </a:prstGeom>
        </p:spPr>
      </p:pic>
      <p:sp>
        <p:nvSpPr>
          <p:cNvPr id="18" name="21 Rectángulo"/>
          <p:cNvSpPr/>
          <p:nvPr/>
        </p:nvSpPr>
        <p:spPr>
          <a:xfrm>
            <a:off x="2465754" y="4444370"/>
            <a:ext cx="435771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b="1" cap="small" dirty="0"/>
              <a:t>Autores:</a:t>
            </a:r>
            <a:endParaRPr lang="es-ES" sz="1500" cap="small" dirty="0"/>
          </a:p>
          <a:p>
            <a:pPr lvl="0" algn="ctr"/>
            <a:r>
              <a:rPr lang="es-ES" sz="1500" cap="small" dirty="0"/>
              <a:t>Erik Alvarez</a:t>
            </a:r>
          </a:p>
          <a:p>
            <a:pPr lvl="0" algn="ctr"/>
            <a:r>
              <a:rPr lang="es-ES" sz="1500" cap="small" dirty="0"/>
              <a:t>Jefferson Chávez</a:t>
            </a:r>
          </a:p>
        </p:txBody>
      </p:sp>
      <p:sp>
        <p:nvSpPr>
          <p:cNvPr id="20" name="12 Rectángulo"/>
          <p:cNvSpPr/>
          <p:nvPr/>
        </p:nvSpPr>
        <p:spPr>
          <a:xfrm>
            <a:off x="2313475" y="5374957"/>
            <a:ext cx="4662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b="1" cap="small" dirty="0" err="1"/>
              <a:t>U</a:t>
            </a:r>
            <a:r>
              <a:rPr lang="es-ES" sz="1200" cap="small" dirty="0" err="1"/>
              <a:t>niversidade</a:t>
            </a:r>
            <a:r>
              <a:rPr lang="es-ES" sz="1200" cap="small" dirty="0"/>
              <a:t> </a:t>
            </a:r>
            <a:r>
              <a:rPr lang="es-ES" sz="1200" b="1" cap="small" dirty="0"/>
              <a:t>E</a:t>
            </a:r>
            <a:r>
              <a:rPr lang="es-ES" sz="1200" cap="small" dirty="0"/>
              <a:t>stadual de </a:t>
            </a:r>
            <a:r>
              <a:rPr lang="es-ES" sz="1200" b="1" cap="small" dirty="0" err="1"/>
              <a:t>C</a:t>
            </a:r>
            <a:r>
              <a:rPr lang="es-ES" sz="1200" cap="small" dirty="0" err="1"/>
              <a:t>ampinas</a:t>
            </a:r>
            <a:endParaRPr lang="es-ES" sz="1200" cap="small" dirty="0"/>
          </a:p>
          <a:p>
            <a:pPr algn="ctr"/>
            <a:r>
              <a:rPr lang="pt-BR" sz="1200" b="1" dirty="0"/>
              <a:t>DSEE</a:t>
            </a:r>
            <a:r>
              <a:rPr lang="pt-BR" sz="1200" dirty="0"/>
              <a:t> – </a:t>
            </a:r>
            <a:r>
              <a:rPr lang="pt-BR" sz="1200" b="1" dirty="0"/>
              <a:t>D</a:t>
            </a:r>
            <a:r>
              <a:rPr lang="pt-BR" sz="1200" dirty="0"/>
              <a:t>epartamento de </a:t>
            </a:r>
            <a:r>
              <a:rPr lang="pt-BR" sz="1200" b="1" dirty="0"/>
              <a:t>S</a:t>
            </a:r>
            <a:r>
              <a:rPr lang="pt-BR" sz="1200" dirty="0"/>
              <a:t>istemas de </a:t>
            </a:r>
            <a:r>
              <a:rPr lang="pt-BR" sz="1200" b="1" dirty="0"/>
              <a:t>E</a:t>
            </a:r>
            <a:r>
              <a:rPr lang="pt-BR" sz="1200" dirty="0"/>
              <a:t>nergia </a:t>
            </a:r>
            <a:r>
              <a:rPr lang="pt-BR" sz="1200" b="1" dirty="0"/>
              <a:t>E</a:t>
            </a:r>
            <a:r>
              <a:rPr lang="pt-BR" sz="1200" dirty="0"/>
              <a:t>létrica</a:t>
            </a:r>
            <a:endParaRPr lang="pt-BR" sz="1200" cap="small" dirty="0"/>
          </a:p>
        </p:txBody>
      </p:sp>
    </p:spTree>
    <p:extLst>
      <p:ext uri="{BB962C8B-B14F-4D97-AF65-F5344CB8AC3E}">
        <p14:creationId xmlns:p14="http://schemas.microsoft.com/office/powerpoint/2010/main" val="17698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3622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ramificación y limitación (Branch &amp; </a:t>
            </a:r>
            <a:r>
              <a:rPr lang="es-MX" sz="2000" dirty="0" err="1"/>
              <a:t>Bound</a:t>
            </a:r>
            <a:r>
              <a:rPr lang="es-MX" sz="2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Paso 1: resolver el problema de programación lineal relajado (P0)</a:t>
            </a:r>
          </a:p>
          <a:p>
            <a:pPr lvl="1"/>
            <a:r>
              <a:rPr lang="es-MX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405DCB-2EF9-41DB-A8B5-5F57501F5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63" y="1900583"/>
            <a:ext cx="7740352" cy="413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4837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4">
                <a:extLst>
                  <a:ext uri="{FF2B5EF4-FFF2-40B4-BE49-F238E27FC236}">
                    <a16:creationId xmlns:a16="http://schemas.microsoft.com/office/drawing/2014/main" id="{0EE2E59A-EFC5-4F7D-8B1B-CDE02E4D869C}"/>
                  </a:ext>
                </a:extLst>
              </p:cNvPr>
              <p:cNvSpPr txBox="1"/>
              <p:nvPr/>
            </p:nvSpPr>
            <p:spPr>
              <a:xfrm>
                <a:off x="602191" y="836712"/>
                <a:ext cx="8362297" cy="2971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Si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s-MX" sz="2000" dirty="0"/>
                  <a:t>, por ejemplo, no es entera, entonces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s-MX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20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sz="2000" dirty="0"/>
                  <a:t>  enteros no negativos consecutivos;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 err="1"/>
                  <a:t>Creanse</a:t>
                </a:r>
                <a:r>
                  <a:rPr lang="es-MX" sz="2000" dirty="0"/>
                  <a:t> dos nuevos problemas incluyendo el problema entero las restricciones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P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MX" sz="2000" dirty="0"/>
                  <a:t> 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Se elimina la solución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MX" sz="2000" dirty="0"/>
                  <a:t>  no entera y se preserva las soluciones viables enteras del problema original;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Si mas de una variable es no entera, se ramifica la que presenta parte fraccionaria mas próxima de 0,5.</a:t>
                </a:r>
              </a:p>
              <a:p>
                <a:pPr lvl="1"/>
                <a:r>
                  <a:rPr lang="es-MX" sz="2000" dirty="0"/>
                  <a:t>.</a:t>
                </a:r>
              </a:p>
            </p:txBody>
          </p:sp>
        </mc:Choice>
        <mc:Fallback xmlns="">
          <p:sp>
            <p:nvSpPr>
              <p:cNvPr id="10" name="CuadroTexto 4">
                <a:extLst>
                  <a:ext uri="{FF2B5EF4-FFF2-40B4-BE49-F238E27FC236}">
                    <a16:creationId xmlns:a16="http://schemas.microsoft.com/office/drawing/2014/main" id="{0EE2E59A-EFC5-4F7D-8B1B-CDE02E4D8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836712"/>
                <a:ext cx="8362297" cy="2971391"/>
              </a:xfrm>
              <a:prstGeom prst="rect">
                <a:avLst/>
              </a:prstGeom>
              <a:blipFill>
                <a:blip r:embed="rId2"/>
                <a:stretch>
                  <a:fillRect l="-656" t="-410" r="-875" b="-266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15747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4">
                <a:extLst>
                  <a:ext uri="{FF2B5EF4-FFF2-40B4-BE49-F238E27FC236}">
                    <a16:creationId xmlns:a16="http://schemas.microsoft.com/office/drawing/2014/main" id="{0EE2E59A-EFC5-4F7D-8B1B-CDE02E4D869C}"/>
                  </a:ext>
                </a:extLst>
              </p:cNvPr>
              <p:cNvSpPr txBox="1"/>
              <p:nvPr/>
            </p:nvSpPr>
            <p:spPr>
              <a:xfrm>
                <a:off x="602191" y="836712"/>
                <a:ext cx="836229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Método de ramificación y limitación (Branch &amp; </a:t>
                </a:r>
                <a:r>
                  <a:rPr lang="es-MX" sz="2000" dirty="0" err="1"/>
                  <a:t>Bound</a:t>
                </a:r>
                <a:r>
                  <a:rPr lang="es-MX" sz="20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Paso 2: Escoger la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2000" dirty="0"/>
                  <a:t>  para dividir y resolver los problemas de PL: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1 </m:t>
                    </m:r>
                    <m:d>
                      <m:dPr>
                        <m:ctrlPr>
                          <a:rPr lang="es-P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0+ </m:t>
                        </m:r>
                        <m:sSub>
                          <m:sSubPr>
                            <m:ctrlP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≤2</m:t>
                        </m:r>
                      </m:e>
                    </m:d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0+ </m:t>
                        </m:r>
                        <m:sSub>
                          <m:sSubPr>
                            <m:ctrlPr>
                              <a:rPr lang="es-P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≥3</m:t>
                        </m:r>
                      </m:e>
                    </m:d>
                  </m:oMath>
                </a14:m>
                <a:r>
                  <a:rPr lang="es-MX" sz="2000" dirty="0"/>
                  <a:t>.</a:t>
                </a:r>
              </a:p>
            </p:txBody>
          </p:sp>
        </mc:Choice>
        <mc:Fallback xmlns="">
          <p:sp>
            <p:nvSpPr>
              <p:cNvPr id="10" name="CuadroTexto 4">
                <a:extLst>
                  <a:ext uri="{FF2B5EF4-FFF2-40B4-BE49-F238E27FC236}">
                    <a16:creationId xmlns:a16="http://schemas.microsoft.com/office/drawing/2014/main" id="{0EE2E59A-EFC5-4F7D-8B1B-CDE02E4D8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836712"/>
                <a:ext cx="8362297" cy="1015663"/>
              </a:xfrm>
              <a:prstGeom prst="rect">
                <a:avLst/>
              </a:prstGeom>
              <a:blipFill>
                <a:blip r:embed="rId2"/>
                <a:stretch>
                  <a:fillRect l="-656" t="-3593" b="-1077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E6CC03F-E11F-4164-8EDD-A9E173087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379" y="2172576"/>
            <a:ext cx="7205241" cy="384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30824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4">
                <a:extLst>
                  <a:ext uri="{FF2B5EF4-FFF2-40B4-BE49-F238E27FC236}">
                    <a16:creationId xmlns:a16="http://schemas.microsoft.com/office/drawing/2014/main" id="{0EE2E59A-EFC5-4F7D-8B1B-CDE02E4D869C}"/>
                  </a:ext>
                </a:extLst>
              </p:cNvPr>
              <p:cNvSpPr txBox="1"/>
              <p:nvPr/>
            </p:nvSpPr>
            <p:spPr>
              <a:xfrm>
                <a:off x="602191" y="836712"/>
                <a:ext cx="8362297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2000" dirty="0"/>
                  <a:t>Las aproximaciones de (P1)</a:t>
                </a:r>
                <a:r>
                  <a:rPr lang="es-MX" sz="2000" dirty="0"/>
                  <a:t> y (P2) son: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(P1)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PE" sz="20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s-MX" sz="2000" dirty="0"/>
                  <a:t> y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s-MX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(P2)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PE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PE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1,5</m:t>
                    </m:r>
                  </m:oMath>
                </a14:m>
                <a:r>
                  <a:rPr lang="es-MX" sz="2000" dirty="0"/>
                  <a:t> y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=7,5</m:t>
                    </m:r>
                  </m:oMath>
                </a14:m>
                <a:endParaRPr lang="es-PE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2000" dirty="0"/>
                  <a:t>El proceso de ramificación prosigue hasta que una aproximación presente la solución entera.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2000" dirty="0"/>
                  <a:t>El valor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s-PE" sz="2000" dirty="0"/>
                  <a:t> asociado a soluciones enteras se torna una limitante inferior, LI. Así LI=6.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2000" dirty="0"/>
                  <a:t>Los problemas cuyas aproximaciones (integrales o no) poseen valores inferiores a LI son descartados;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2000" dirty="0"/>
                  <a:t>Se actualiza LI siempre que una aproximación presente solución entera con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PE" sz="2000" dirty="0"/>
                  <a:t> mayor;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2000" dirty="0"/>
                  <a:t>El método Branch &amp; </a:t>
                </a:r>
                <a:r>
                  <a:rPr lang="es-PE" sz="2000" dirty="0" err="1"/>
                  <a:t>Bound</a:t>
                </a:r>
                <a:r>
                  <a:rPr lang="es-PE" sz="2000" dirty="0"/>
                  <a:t> termina cuando no existen mas problemas ramificados;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2000" dirty="0"/>
                  <a:t>En el ejemplo, la ramificación prosigue con (P2) la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PE" sz="2000" dirty="0"/>
                  <a:t>, del caso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s-PE" sz="2000" dirty="0"/>
                  <a:t> </a:t>
                </a:r>
              </a:p>
              <a:p>
                <a:pPr lvl="1"/>
                <a:endParaRPr lang="es-MX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s-MX" sz="2000" dirty="0"/>
              </a:p>
            </p:txBody>
          </p:sp>
        </mc:Choice>
        <mc:Fallback>
          <p:sp>
            <p:nvSpPr>
              <p:cNvPr id="10" name="CuadroTexto 4">
                <a:extLst>
                  <a:ext uri="{FF2B5EF4-FFF2-40B4-BE49-F238E27FC236}">
                    <a16:creationId xmlns:a16="http://schemas.microsoft.com/office/drawing/2014/main" id="{0EE2E59A-EFC5-4F7D-8B1B-CDE02E4D8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836712"/>
                <a:ext cx="8362297" cy="4093428"/>
              </a:xfrm>
              <a:prstGeom prst="rect">
                <a:avLst/>
              </a:prstGeom>
              <a:blipFill>
                <a:blip r:embed="rId2"/>
                <a:stretch>
                  <a:fillRect l="-656" t="-89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55412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4">
                <a:extLst>
                  <a:ext uri="{FF2B5EF4-FFF2-40B4-BE49-F238E27FC236}">
                    <a16:creationId xmlns:a16="http://schemas.microsoft.com/office/drawing/2014/main" id="{0EE2E59A-EFC5-4F7D-8B1B-CDE02E4D869C}"/>
                  </a:ext>
                </a:extLst>
              </p:cNvPr>
              <p:cNvSpPr txBox="1"/>
              <p:nvPr/>
            </p:nvSpPr>
            <p:spPr>
              <a:xfrm>
                <a:off x="602191" y="836712"/>
                <a:ext cx="836229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Método de ramificación y limitación (Branch &amp; </a:t>
                </a:r>
                <a:r>
                  <a:rPr lang="es-MX" sz="2000" dirty="0" err="1"/>
                  <a:t>Bound</a:t>
                </a:r>
                <a:r>
                  <a:rPr lang="es-MX" sz="20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Paso 3: Escoger la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sz="2000" dirty="0"/>
                  <a:t>  para dividir y resolver los problemas de PL: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3 </m:t>
                    </m:r>
                    <m:d>
                      <m:dPr>
                        <m:ctrlPr>
                          <a:rPr lang="es-P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2+ </m:t>
                        </m:r>
                        <m:sSub>
                          <m:sSubPr>
                            <m:ctrlP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s-P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≥2</m:t>
                        </m:r>
                      </m:e>
                    </m:d>
                  </m:oMath>
                </a14:m>
                <a:r>
                  <a:rPr lang="es-MX" sz="2000" dirty="0"/>
                  <a:t>.</a:t>
                </a:r>
              </a:p>
            </p:txBody>
          </p:sp>
        </mc:Choice>
        <mc:Fallback xmlns="">
          <p:sp>
            <p:nvSpPr>
              <p:cNvPr id="10" name="CuadroTexto 4">
                <a:extLst>
                  <a:ext uri="{FF2B5EF4-FFF2-40B4-BE49-F238E27FC236}">
                    <a16:creationId xmlns:a16="http://schemas.microsoft.com/office/drawing/2014/main" id="{0EE2E59A-EFC5-4F7D-8B1B-CDE02E4D8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836712"/>
                <a:ext cx="8362297" cy="1015663"/>
              </a:xfrm>
              <a:prstGeom prst="rect">
                <a:avLst/>
              </a:prstGeom>
              <a:blipFill>
                <a:blip r:embed="rId2"/>
                <a:stretch>
                  <a:fillRect l="-656" t="-3593" b="-1077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23B7CAB-0219-4435-AB62-717D8CCB0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79" y="1753256"/>
            <a:ext cx="8145842" cy="426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87526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4">
                <a:extLst>
                  <a:ext uri="{FF2B5EF4-FFF2-40B4-BE49-F238E27FC236}">
                    <a16:creationId xmlns:a16="http://schemas.microsoft.com/office/drawing/2014/main" id="{0EE2E59A-EFC5-4F7D-8B1B-CDE02E4D869C}"/>
                  </a:ext>
                </a:extLst>
              </p:cNvPr>
              <p:cNvSpPr txBox="1"/>
              <p:nvPr/>
            </p:nvSpPr>
            <p:spPr>
              <a:xfrm>
                <a:off x="602191" y="836712"/>
                <a:ext cx="836229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2000" dirty="0"/>
                  <a:t>Las aproximaciones de (P3)</a:t>
                </a:r>
                <a:r>
                  <a:rPr lang="es-MX" sz="2000" dirty="0"/>
                  <a:t> y (P4) son: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(P3)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=3,17, 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PE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MX" sz="2000" dirty="0"/>
                  <a:t> y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=7,33</m:t>
                    </m:r>
                  </m:oMath>
                </a14:m>
                <a:endParaRPr lang="es-MX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(P4) Invariable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 ramificación, algún problema puede no ser viable, ramificaciones de este problema no son posibles;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Pero todavía no es posible descartar el problema P3.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 aproximación (P3)´no es integral. Una nueva ramificación es necesaria;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Note que: si existen mas de una aproximación no integrales. Una nueva ramificación es necesaria; se ramifica el problema cuyo valor óptimo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MX" sz="2000" dirty="0"/>
                  <a:t> este mas próximo de LS;</a:t>
                </a:r>
              </a:p>
            </p:txBody>
          </p:sp>
        </mc:Choice>
        <mc:Fallback xmlns="">
          <p:sp>
            <p:nvSpPr>
              <p:cNvPr id="10" name="CuadroTexto 4">
                <a:extLst>
                  <a:ext uri="{FF2B5EF4-FFF2-40B4-BE49-F238E27FC236}">
                    <a16:creationId xmlns:a16="http://schemas.microsoft.com/office/drawing/2014/main" id="{0EE2E59A-EFC5-4F7D-8B1B-CDE02E4D8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836712"/>
                <a:ext cx="8362297" cy="2862322"/>
              </a:xfrm>
              <a:prstGeom prst="rect">
                <a:avLst/>
              </a:prstGeom>
              <a:blipFill>
                <a:blip r:embed="rId2"/>
                <a:stretch>
                  <a:fillRect l="-656" t="-1277" r="-219" b="-319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CB9E7A-DA6B-4F00-976C-2DF46CE5672C}"/>
                  </a:ext>
                </a:extLst>
              </p:cNvPr>
              <p:cNvSpPr/>
              <p:nvPr/>
            </p:nvSpPr>
            <p:spPr>
              <a:xfrm>
                <a:off x="4173333" y="3244334"/>
                <a:ext cx="7973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CB9E7A-DA6B-4F00-976C-2DF46CE56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333" y="3244334"/>
                <a:ext cx="7973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04818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4">
                <a:extLst>
                  <a:ext uri="{FF2B5EF4-FFF2-40B4-BE49-F238E27FC236}">
                    <a16:creationId xmlns:a16="http://schemas.microsoft.com/office/drawing/2014/main" id="{0EE2E59A-EFC5-4F7D-8B1B-CDE02E4D869C}"/>
                  </a:ext>
                </a:extLst>
              </p:cNvPr>
              <p:cNvSpPr txBox="1"/>
              <p:nvPr/>
            </p:nvSpPr>
            <p:spPr>
              <a:xfrm>
                <a:off x="602191" y="836712"/>
                <a:ext cx="836229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Método de ramificación y limitación (Branch &amp; </a:t>
                </a:r>
                <a:r>
                  <a:rPr lang="es-MX" sz="2000" dirty="0" err="1"/>
                  <a:t>Bound</a:t>
                </a:r>
                <a:r>
                  <a:rPr lang="es-MX" sz="20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Paso 4: Escoger la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2000" dirty="0"/>
                  <a:t>  para dividir y resolver los problemas de PL: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P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6</m:t>
                    </m:r>
                    <m:d>
                      <m:d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s-P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≥2</m:t>
                        </m:r>
                      </m:e>
                    </m:d>
                  </m:oMath>
                </a14:m>
                <a:r>
                  <a:rPr lang="es-MX" sz="2000" dirty="0"/>
                  <a:t>.</a:t>
                </a:r>
              </a:p>
            </p:txBody>
          </p:sp>
        </mc:Choice>
        <mc:Fallback>
          <p:sp>
            <p:nvSpPr>
              <p:cNvPr id="10" name="CuadroTexto 4">
                <a:extLst>
                  <a:ext uri="{FF2B5EF4-FFF2-40B4-BE49-F238E27FC236}">
                    <a16:creationId xmlns:a16="http://schemas.microsoft.com/office/drawing/2014/main" id="{0EE2E59A-EFC5-4F7D-8B1B-CDE02E4D8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836712"/>
                <a:ext cx="8362297" cy="1015663"/>
              </a:xfrm>
              <a:prstGeom prst="rect">
                <a:avLst/>
              </a:prstGeom>
              <a:blipFill>
                <a:blip r:embed="rId2"/>
                <a:stretch>
                  <a:fillRect l="-656" t="-3593" b="-1077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F338B32-4AC8-4E1D-894B-167207071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92" y="1852375"/>
            <a:ext cx="7865494" cy="413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8963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7" name="TextBox 3"/>
          <p:cNvSpPr txBox="1"/>
          <p:nvPr/>
        </p:nvSpPr>
        <p:spPr>
          <a:xfrm>
            <a:off x="755576" y="1138137"/>
            <a:ext cx="6459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200" i="1" dirty="0">
                <a:solidFill>
                  <a:srgbClr val="E7E6E6">
                    <a:lumMod val="50000"/>
                  </a:srgb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“The new becomes old, and the old becomes new…a life cycle”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564904"/>
            <a:ext cx="4980435" cy="351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lineal: Formulación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Cualquier PL puede ser colocado en una forma estándar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CC9DB-45FA-4FCD-8114-BE417D42F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05" y="1228066"/>
            <a:ext cx="6544228" cy="24510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4">
                <a:extLst>
                  <a:ext uri="{FF2B5EF4-FFF2-40B4-BE49-F238E27FC236}">
                    <a16:creationId xmlns:a16="http://schemas.microsoft.com/office/drawing/2014/main" id="{F31C097F-38DA-47AA-BEDF-8AA58B8B2848}"/>
                  </a:ext>
                </a:extLst>
              </p:cNvPr>
              <p:cNvSpPr txBox="1"/>
              <p:nvPr/>
            </p:nvSpPr>
            <p:spPr>
              <a:xfrm>
                <a:off x="602191" y="3870417"/>
                <a:ext cx="8002257" cy="1040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Las constantes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20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MX" sz="2000" dirty="0"/>
                  <a:t>,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MX" sz="2000" dirty="0"/>
                  <a:t> </a:t>
                </a:r>
                <a14:m>
                  <m:oMath xmlns:m="http://schemas.openxmlformats.org/officeDocument/2006/math">
                    <m:r>
                      <a:rPr lang="es-PE" sz="2000" b="0" i="0" smtClean="0">
                        <a:latin typeface="Cambria Math" panose="02040503050406030204" pitchFamily="18" charset="0"/>
                      </a:rPr>
                      <m:t> &amp;  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=1,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…,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2000" dirty="0"/>
                  <a:t> describen un PL particular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 forma estándar,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PE" sz="2000" b="0" i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s-MX" sz="2000" dirty="0"/>
                  <a:t> para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MX" sz="2000" dirty="0"/>
                  <a:t> </a:t>
                </a:r>
              </a:p>
            </p:txBody>
          </p:sp>
        </mc:Choice>
        <mc:Fallback xmlns="">
          <p:sp>
            <p:nvSpPr>
              <p:cNvPr id="8" name="CuadroTexto 4">
                <a:extLst>
                  <a:ext uri="{FF2B5EF4-FFF2-40B4-BE49-F238E27FC236}">
                    <a16:creationId xmlns:a16="http://schemas.microsoft.com/office/drawing/2014/main" id="{F31C097F-38DA-47AA-BEDF-8AA58B8B2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3870417"/>
                <a:ext cx="8002257" cy="1040349"/>
              </a:xfrm>
              <a:prstGeom prst="rect">
                <a:avLst/>
              </a:prstGeom>
              <a:blipFill>
                <a:blip r:embed="rId3"/>
                <a:stretch>
                  <a:fillRect l="-686" t="-1754" b="-1052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24572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lineal (PL): Métodos de solución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2780928"/>
            <a:ext cx="836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i="1" dirty="0"/>
              <a:t>Método simplex primal y dual</a:t>
            </a:r>
            <a:r>
              <a:rPr lang="es-MX" dirty="0"/>
              <a:t> (SX).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Muchas iteraciones simples, moviéndose de un vértice a otro adyacente de la región factible con mejor función objetivo.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Eficiente para problemas de tamaño medio.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El tiempo computacional depende del número de restricciones al cubo.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i="1" dirty="0"/>
              <a:t>Método de punto interior</a:t>
            </a:r>
            <a:r>
              <a:rPr lang="es-MX" dirty="0"/>
              <a:t> (PI) primal-dual y predictor-corrector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Pocas iteraciones computacionalmente costosas por puntos interiores de la región factible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Eficiente para problemas de grande tamaño.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EL tiempo computacional depende casi linealmente del número de elementos no nulos de la matriz de restricciones.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i="1" dirty="0"/>
              <a:t>Para un problema convexo: </a:t>
            </a:r>
            <a:r>
              <a:rPr lang="es-MX" dirty="0"/>
              <a:t>ambos métodos encuentran una solución óptima o global, no tiene problemas de convergencia.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798055-6B72-4532-B2E2-3738A47C9519}"/>
                  </a:ext>
                </a:extLst>
              </p:cNvPr>
              <p:cNvSpPr txBox="1"/>
              <p:nvPr/>
            </p:nvSpPr>
            <p:spPr>
              <a:xfrm>
                <a:off x="3307175" y="680112"/>
                <a:ext cx="2952328" cy="2066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nary>
                        <m:naryPr>
                          <m:chr m:val="∑"/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PE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𝑆𝑢𝑗𝑒𝑡𝑜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s-PE"/>
                            <m:t>∀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=1,…,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nary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≥0,</m:t>
                      </m:r>
                      <m:r>
                        <m:rPr>
                          <m:nor/>
                        </m:rPr>
                        <a:rPr lang="es-PE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s-PE"/>
                        <m:t>∀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798055-6B72-4532-B2E2-3738A47C9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175" y="680112"/>
                <a:ext cx="2952328" cy="2066463"/>
              </a:xfrm>
              <a:prstGeom prst="rect">
                <a:avLst/>
              </a:prstGeom>
              <a:blipFill>
                <a:blip r:embed="rId2"/>
                <a:stretch>
                  <a:fillRect l="-3719" b="-88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52295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lineal: Forma gráfica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405147"/>
            <a:ext cx="4792921" cy="37677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1951872"/>
                  </p:ext>
                </p:extLst>
              </p:nvPr>
            </p:nvGraphicFramePr>
            <p:xfrm>
              <a:off x="611560" y="2120473"/>
              <a:ext cx="3312368" cy="23370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12368">
                      <a:extLst>
                        <a:ext uri="{9D8B030D-6E8A-4147-A177-3AD203B41FA5}">
                          <a16:colId xmlns:a16="http://schemas.microsoft.com/office/drawing/2014/main" val="33825991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s-P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s-PE" i="0" smtClean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sSub>
                                          <m:sSubPr>
                                            <m:ctrlPr>
                                              <a:rPr lang="es-PE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lim>
                                    </m:limLow>
                                  </m:fName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=3</m:t>
                                    </m:r>
                                    <m:sSub>
                                      <m:sSubPr>
                                        <m:ctrlP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+5</m:t>
                                    </m:r>
                                    <m:sSub>
                                      <m:sSubPr>
                                        <m:ctrlP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78132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s.t.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54935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P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47512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≤12</m:t>
                                </m:r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23038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≤18</m:t>
                                </m:r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1617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141607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1951872"/>
                  </p:ext>
                </p:extLst>
              </p:nvPr>
            </p:nvGraphicFramePr>
            <p:xfrm>
              <a:off x="611560" y="2120473"/>
              <a:ext cx="3312368" cy="23370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12368">
                      <a:extLst>
                        <a:ext uri="{9D8B030D-6E8A-4147-A177-3AD203B41FA5}">
                          <a16:colId xmlns:a16="http://schemas.microsoft.com/office/drawing/2014/main" val="3382599164"/>
                        </a:ext>
                      </a:extLst>
                    </a:gridCol>
                  </a:tblGrid>
                  <a:tr h="482854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38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8132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s.t.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54935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31148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512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114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3038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31148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617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41607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454588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mixta: Formulación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Cualquier PL puede ser colocado en una forma estándar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CC9DB-45FA-4FCD-8114-BE417D42F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05" y="1228066"/>
            <a:ext cx="6544228" cy="24510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4">
                <a:extLst>
                  <a:ext uri="{FF2B5EF4-FFF2-40B4-BE49-F238E27FC236}">
                    <a16:creationId xmlns:a16="http://schemas.microsoft.com/office/drawing/2014/main" id="{F31C097F-38DA-47AA-BEDF-8AA58B8B2848}"/>
                  </a:ext>
                </a:extLst>
              </p:cNvPr>
              <p:cNvSpPr txBox="1"/>
              <p:nvPr/>
            </p:nvSpPr>
            <p:spPr>
              <a:xfrm>
                <a:off x="602191" y="3870417"/>
                <a:ext cx="8002257" cy="1040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Las constantes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20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MX" sz="2000" dirty="0"/>
                  <a:t>,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MX" sz="2000" dirty="0"/>
                  <a:t> </a:t>
                </a:r>
                <a14:m>
                  <m:oMath xmlns:m="http://schemas.openxmlformats.org/officeDocument/2006/math">
                    <m:r>
                      <a:rPr lang="es-PE" sz="2000" b="0" i="0" smtClean="0">
                        <a:latin typeface="Cambria Math" panose="02040503050406030204" pitchFamily="18" charset="0"/>
                      </a:rPr>
                      <m:t> &amp;  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=1,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…,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2000" dirty="0"/>
                  <a:t> describen un PL particular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 forma estándar,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PE" sz="2000" b="0" i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s-MX" sz="2000" dirty="0"/>
                  <a:t> para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MX" sz="2000" dirty="0"/>
                  <a:t> </a:t>
                </a:r>
              </a:p>
            </p:txBody>
          </p:sp>
        </mc:Choice>
        <mc:Fallback xmlns="">
          <p:sp>
            <p:nvSpPr>
              <p:cNvPr id="8" name="CuadroTexto 4">
                <a:extLst>
                  <a:ext uri="{FF2B5EF4-FFF2-40B4-BE49-F238E27FC236}">
                    <a16:creationId xmlns:a16="http://schemas.microsoft.com/office/drawing/2014/main" id="{F31C097F-38DA-47AA-BEDF-8AA58B8B2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3870417"/>
                <a:ext cx="8002257" cy="1040349"/>
              </a:xfrm>
              <a:prstGeom prst="rect">
                <a:avLst/>
              </a:prstGeom>
              <a:blipFill>
                <a:blip r:embed="rId3"/>
                <a:stretch>
                  <a:fillRect l="-686" t="-1754" b="-1052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07999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3140968"/>
            <a:ext cx="83622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ramificación y limitación (Branch &amp; </a:t>
            </a:r>
            <a:r>
              <a:rPr lang="es-MX" sz="2000" dirty="0" err="1"/>
              <a:t>Bound</a:t>
            </a:r>
            <a:r>
              <a:rPr lang="es-MX" sz="20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ramificación y corte (Branch &amp; </a:t>
            </a:r>
            <a:r>
              <a:rPr lang="es-MX" sz="2000"/>
              <a:t>Cut</a:t>
            </a:r>
            <a:r>
              <a:rPr lang="es-MX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planos de cortes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Métodos de descomposición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enumeración implícita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Problema no convexo, pueden ser transformados en problemas convexos a través de métodos de relajación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Todos los métodos encuentran una solución óptima o 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No tiene problemas de convergencia, tiempo de procesamiento elevados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798055-6B72-4532-B2E2-3738A47C9519}"/>
                  </a:ext>
                </a:extLst>
              </p:cNvPr>
              <p:cNvSpPr txBox="1"/>
              <p:nvPr/>
            </p:nvSpPr>
            <p:spPr>
              <a:xfrm>
                <a:off x="2875127" y="491436"/>
                <a:ext cx="3816424" cy="29258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nary>
                        <m:naryPr>
                          <m:chr m:val="∑"/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PE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𝑆𝑢𝑗𝑒𝑡𝑜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s-PE"/>
                        <m:t>∀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≥0,</m:t>
                      </m:r>
                      <m:r>
                        <m:rPr>
                          <m:nor/>
                        </m:rPr>
                        <a:rPr lang="es-PE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s-PE"/>
                        <m:t>∀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≥0,</m:t>
                      </m:r>
                      <m:r>
                        <m:rPr>
                          <m:nor/>
                        </m:rPr>
                        <a:rPr lang="es-PE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s-PE"/>
                        <m:t>∀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s-PE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s-PE"/>
                        <m:t>∀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PE" dirty="0"/>
              </a:p>
              <a:p>
                <a:endParaRPr lang="es-P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798055-6B72-4532-B2E2-3738A47C9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127" y="491436"/>
                <a:ext cx="3816424" cy="2925801"/>
              </a:xfrm>
              <a:prstGeom prst="rect">
                <a:avLst/>
              </a:prstGeom>
              <a:blipFill>
                <a:blip r:embed="rId2"/>
                <a:stretch>
                  <a:fillRect l="-287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00430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3622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ramificación y limitación (Branch &amp; </a:t>
            </a:r>
            <a:r>
              <a:rPr lang="es-MX" sz="2000" dirty="0" err="1"/>
              <a:t>Bound</a:t>
            </a:r>
            <a:r>
              <a:rPr lang="es-MX" sz="2000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Es un método de resolución que se basa en la idea de desenvolver una enumeración implícita inteligente de los puntos candidatos a solución óptima entera de un problema, por medio de partición de espacio de soluciones y evaluaciones progresivas de las soluciones.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Entrega tres procedimientos: aproximación, ramificación (</a:t>
            </a:r>
            <a:r>
              <a:rPr lang="es-MX" sz="2000" dirty="0" err="1"/>
              <a:t>branching</a:t>
            </a:r>
            <a:r>
              <a:rPr lang="es-MX" sz="2000" dirty="0"/>
              <a:t>) y limitación (</a:t>
            </a:r>
            <a:r>
              <a:rPr lang="es-MX" sz="2000" dirty="0" err="1"/>
              <a:t>bouding</a:t>
            </a:r>
            <a:r>
              <a:rPr lang="es-MX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El término Branch se refiere a las particiones hechas por el método y el término </a:t>
            </a:r>
            <a:r>
              <a:rPr lang="es-MX" sz="2000" dirty="0" err="1"/>
              <a:t>bound</a:t>
            </a:r>
            <a:r>
              <a:rPr lang="es-MX" sz="2000" dirty="0"/>
              <a:t> a las nuevas restricciones adicionadas.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Utiliza el método simplex de forma recurrente en el </a:t>
            </a:r>
            <a:r>
              <a:rPr lang="es-MX" sz="2000" dirty="0" err="1"/>
              <a:t>preceso</a:t>
            </a:r>
            <a:r>
              <a:rPr lang="es-MX" sz="2000" dirty="0"/>
              <a:t> de obtener la solución óptima.</a:t>
            </a:r>
          </a:p>
        </p:txBody>
      </p:sp>
    </p:spTree>
    <p:extLst>
      <p:ext uri="{BB962C8B-B14F-4D97-AF65-F5344CB8AC3E}">
        <p14:creationId xmlns:p14="http://schemas.microsoft.com/office/powerpoint/2010/main" val="260202536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362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ramificación y limitación (Branch &amp; </a:t>
            </a:r>
            <a:r>
              <a:rPr lang="es-MX" sz="2000" dirty="0" err="1"/>
              <a:t>Bound</a:t>
            </a:r>
            <a:r>
              <a:rPr lang="es-MX" sz="2000" dirty="0"/>
              <a:t>)</a:t>
            </a:r>
          </a:p>
          <a:p>
            <a:pPr lvl="1"/>
            <a:r>
              <a:rPr lang="es-MX" sz="2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166FD-EAC1-4268-9588-6AEB814D6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44598"/>
            <a:ext cx="7787318" cy="411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6217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3622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Ignore las restricciones de integralidad y resuelva el problema de programación lineal relajado (PLIR)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Si la solución es óptima integral, entonces el problema entero también habrá sido resuelto. El algoritmo termina.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Sino, el valor v encontrado se transforma en un limitante superior, LS, para el valor óptimo del problema entero.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sz="2000" dirty="0"/>
          </a:p>
          <a:p>
            <a:pPr lvl="1"/>
            <a:r>
              <a:rPr lang="es-MX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595501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18764</TotalTime>
  <Words>1102</Words>
  <Application>Microsoft Office PowerPoint</Application>
  <PresentationFormat>On-screen Show (4:3)</PresentationFormat>
  <Paragraphs>126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Adobe Hebrew</vt:lpstr>
      <vt:lpstr>Arial</vt:lpstr>
      <vt:lpstr>Bookman Old Style</vt:lpstr>
      <vt:lpstr>Calibri</vt:lpstr>
      <vt:lpstr>Cambria Math</vt:lpstr>
      <vt:lpstr>Franklin Gothic Book</vt:lpstr>
      <vt:lpstr>Old English Text MT</vt:lpstr>
      <vt:lpstr>Perpetua</vt:lpstr>
      <vt:lpstr>Wingdings 2</vt:lpstr>
      <vt:lpstr>Equidad</vt:lpstr>
      <vt:lpstr>LP &amp; MIP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Cansat</dc:title>
  <dc:creator>Leo</dc:creator>
  <cp:lastModifiedBy>Jefferson Chavez</cp:lastModifiedBy>
  <cp:revision>960</cp:revision>
  <dcterms:created xsi:type="dcterms:W3CDTF">2012-02-15T19:20:03Z</dcterms:created>
  <dcterms:modified xsi:type="dcterms:W3CDTF">2019-03-15T16:07:43Z</dcterms:modified>
</cp:coreProperties>
</file>