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4"/>
            <p14:sldId id="395"/>
            <p14:sldId id="396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16/03/2019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16/03/2019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Power System Optimization: Power Flow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Old English Text MT" panose="03040902040508030806" pitchFamily="66" charset="0"/>
              </a:rPr>
              <a:t>Tópico</a:t>
            </a:r>
            <a:endParaRPr lang="en-US" sz="4400" dirty="0">
              <a:latin typeface="Old English Text MT" panose="03040902040508030806" pitchFamily="66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979314"/>
                  </p:ext>
                </p:extLst>
              </p:nvPr>
            </p:nvGraphicFramePr>
            <p:xfrm>
              <a:off x="284245" y="621081"/>
              <a:ext cx="8348249" cy="5530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753">
                      <a:extLst>
                        <a:ext uri="{9D8B030D-6E8A-4147-A177-3AD203B41FA5}">
                          <a16:colId xmlns:a16="http://schemas.microsoft.com/office/drawing/2014/main" val="3354364842"/>
                        </a:ext>
                      </a:extLst>
                    </a:gridCol>
                    <a:gridCol w="4248472">
                      <a:extLst>
                        <a:ext uri="{9D8B030D-6E8A-4147-A177-3AD203B41FA5}">
                          <a16:colId xmlns:a16="http://schemas.microsoft.com/office/drawing/2014/main" val="185913538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228446207"/>
                        </a:ext>
                      </a:extLst>
                    </a:gridCol>
                    <a:gridCol w="2762944">
                      <a:extLst>
                        <a:ext uri="{9D8B030D-6E8A-4147-A177-3AD203B41FA5}">
                          <a16:colId xmlns:a16="http://schemas.microsoft.com/office/drawing/2014/main" val="7176774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Conjunto</a:t>
                          </a:r>
                          <a:r>
                            <a:rPr lang="es-PE" sz="1400" baseline="0" dirty="0"/>
                            <a:t> de barras</a:t>
                          </a:r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1400" dirty="0"/>
                            <a:t>Conductancia serie en el circuito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908963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Conjunto</a:t>
                          </a:r>
                          <a:r>
                            <a:rPr lang="es-PE" sz="1400" baseline="0" dirty="0"/>
                            <a:t> de circuitos</a:t>
                          </a:r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1400" dirty="0"/>
                            <a:t>Conductancia serie en el circuito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963791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Magnitud de la tensión en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𝑠h𝑙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Susceptancia shunt en el circuito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oMath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56845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Ángulo de fase en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1400" dirty="0"/>
                            <a:t>Relación</a:t>
                          </a:r>
                          <a:r>
                            <a:rPr lang="es-PE" sz="1400" baseline="0" dirty="0"/>
                            <a:t> de transformación</a:t>
                          </a:r>
                          <a:r>
                            <a:rPr lang="es-PE" sz="1400" dirty="0"/>
                            <a:t> en el circuito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889393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Conductancia shunt en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1400" dirty="0"/>
                            <a:t>Ángulo</a:t>
                          </a:r>
                          <a:r>
                            <a:rPr lang="es-PE" sz="1400" baseline="0" dirty="0"/>
                            <a:t> de desfase </a:t>
                          </a:r>
                          <a:r>
                            <a:rPr lang="es-PE" sz="1400" dirty="0"/>
                            <a:t>en el circuito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21333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 err="1"/>
                            <a:t>Susceptancia</a:t>
                          </a:r>
                          <a:r>
                            <a:rPr lang="es-PE" sz="1400" dirty="0"/>
                            <a:t> shunt en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88884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Potencia activa generada en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831339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Potencia reactiva generada en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357196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Potencia activa demandada en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24766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Potencia reactiva demandada en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7747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Flujo</a:t>
                          </a:r>
                          <a:r>
                            <a:rPr lang="es-PE" sz="1400" baseline="0" dirty="0"/>
                            <a:t> de p</a:t>
                          </a:r>
                          <a:r>
                            <a:rPr lang="es-PE" sz="1400" dirty="0"/>
                            <a:t>otencia activa que</a:t>
                          </a:r>
                          <a:r>
                            <a:rPr lang="es-PE" sz="1400" baseline="0" dirty="0"/>
                            <a:t> sale </a:t>
                          </a:r>
                          <a:r>
                            <a:rPr lang="es-PE" sz="1400" dirty="0"/>
                            <a:t>de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en dirección 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s-PE" sz="1400" baseline="0" dirty="0"/>
                            <a:t> en el circuito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baseline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39077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Flujo</a:t>
                          </a:r>
                          <a:r>
                            <a:rPr lang="es-PE" sz="1400" baseline="0" dirty="0"/>
                            <a:t> de p</a:t>
                          </a:r>
                          <a:r>
                            <a:rPr lang="es-PE" sz="1400" dirty="0"/>
                            <a:t>otencia reactiva que</a:t>
                          </a:r>
                          <a:r>
                            <a:rPr lang="es-PE" sz="1400" baseline="0" dirty="0"/>
                            <a:t> sale </a:t>
                          </a:r>
                          <a:r>
                            <a:rPr lang="es-PE" sz="1400" dirty="0"/>
                            <a:t>de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dirty="0"/>
                            <a:t> en dirección 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s-PE" sz="1400" baseline="0" dirty="0"/>
                            <a:t> en el circuito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baseline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55796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Flujo</a:t>
                          </a:r>
                          <a:r>
                            <a:rPr lang="es-PE" sz="1400" baseline="0" dirty="0"/>
                            <a:t> de p</a:t>
                          </a:r>
                          <a:r>
                            <a:rPr lang="es-PE" sz="1400" dirty="0"/>
                            <a:t>otencia activa que</a:t>
                          </a:r>
                          <a:r>
                            <a:rPr lang="es-PE" sz="1400" baseline="0" dirty="0"/>
                            <a:t> sale </a:t>
                          </a:r>
                          <a:r>
                            <a:rPr lang="es-PE" sz="1400" dirty="0"/>
                            <a:t>de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s-PE" sz="1400" dirty="0"/>
                            <a:t> en dirección 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baseline="0" dirty="0"/>
                            <a:t> en el circuito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baseline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15858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sz="1400" b="0" i="1" smtClean="0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Flujo</a:t>
                          </a:r>
                          <a:r>
                            <a:rPr lang="es-PE" sz="1400" baseline="0" dirty="0"/>
                            <a:t> de p</a:t>
                          </a:r>
                          <a:r>
                            <a:rPr lang="es-PE" sz="1400" dirty="0"/>
                            <a:t>otencia reactiva que</a:t>
                          </a:r>
                          <a:r>
                            <a:rPr lang="es-PE" sz="1400" baseline="0" dirty="0"/>
                            <a:t> sale </a:t>
                          </a:r>
                          <a:r>
                            <a:rPr lang="es-PE" sz="1400" dirty="0"/>
                            <a:t>de la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s-PE" sz="1400" dirty="0"/>
                            <a:t> en dirección a barra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s-PE" sz="1400" baseline="0" dirty="0"/>
                            <a:t> en el circuito </a:t>
                          </a:r>
                          <a14:m>
                            <m:oMath xmlns:m="http://schemas.openxmlformats.org/officeDocument/2006/math">
                              <m:r>
                                <a:rPr lang="es-PE" sz="1400" b="0" i="1" baseline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oMath>
                          </a14:m>
                          <a:r>
                            <a:rPr lang="es-PE" sz="1400" dirty="0"/>
                            <a:t>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9759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979314"/>
                  </p:ext>
                </p:extLst>
              </p:nvPr>
            </p:nvGraphicFramePr>
            <p:xfrm>
              <a:off x="284245" y="621081"/>
              <a:ext cx="8348249" cy="5530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753">
                      <a:extLst>
                        <a:ext uri="{9D8B030D-6E8A-4147-A177-3AD203B41FA5}">
                          <a16:colId xmlns:a16="http://schemas.microsoft.com/office/drawing/2014/main" val="3354364842"/>
                        </a:ext>
                      </a:extLst>
                    </a:gridCol>
                    <a:gridCol w="4248472">
                      <a:extLst>
                        <a:ext uri="{9D8B030D-6E8A-4147-A177-3AD203B41FA5}">
                          <a16:colId xmlns:a16="http://schemas.microsoft.com/office/drawing/2014/main" val="185913538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228446207"/>
                        </a:ext>
                      </a:extLst>
                    </a:gridCol>
                    <a:gridCol w="2762944">
                      <a:extLst>
                        <a:ext uri="{9D8B030D-6E8A-4147-A177-3AD203B41FA5}">
                          <a16:colId xmlns:a16="http://schemas.microsoft.com/office/drawing/2014/main" val="717677411"/>
                        </a:ext>
                      </a:extLst>
                    </a:gridCol>
                  </a:tblGrid>
                  <a:tr h="321945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257426" b="-16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Conjunto</a:t>
                          </a:r>
                          <a:r>
                            <a:rPr lang="es-PE" sz="1400" baseline="0" dirty="0"/>
                            <a:t> de barras</a:t>
                          </a:r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7119" r="-384746" b="-16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982" b="-16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089630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1257426" b="-1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1400" dirty="0"/>
                            <a:t>Conjunto</a:t>
                          </a:r>
                          <a:r>
                            <a:rPr lang="es-PE" sz="1400" baseline="0" dirty="0"/>
                            <a:t> de circuitos</a:t>
                          </a:r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7119" t="-100000" r="-384746" b="-1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982" t="-100000" b="-15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379170"/>
                      </a:ext>
                    </a:extLst>
                  </a:tr>
                  <a:tr h="346012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85965" r="-1257426" b="-1328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185965" r="-81948" b="-1328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7119" t="-185965" r="-384746" b="-1328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982" t="-185965" b="-1328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8453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1765" r="-1257426" b="-7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191765" r="-81948" b="-7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7119" t="-191765" r="-384746" b="-7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982" t="-191765" b="-7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93934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67925" r="-1257426" b="-11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467925" r="-81948" b="-11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7119" t="-467925" r="-384746" b="-11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982" t="-467925" b="-11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133367"/>
                      </a:ext>
                    </a:extLst>
                  </a:tr>
                  <a:tr h="321882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67925" r="-1257426" b="-10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567925" r="-81948" b="-10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8888452"/>
                      </a:ext>
                    </a:extLst>
                  </a:tr>
                  <a:tr h="331343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55556" r="-1257426" b="-9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655556" r="-81948" b="-9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83133982"/>
                      </a:ext>
                    </a:extLst>
                  </a:tr>
                  <a:tr h="331343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41818" r="-1257426" b="-8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741818" r="-81948" b="-8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35719676"/>
                      </a:ext>
                    </a:extLst>
                  </a:tr>
                  <a:tr h="321882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90385" r="-1257426" b="-77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890385" r="-81948" b="-77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2476654"/>
                      </a:ext>
                    </a:extLst>
                  </a:tr>
                  <a:tr h="321882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71698" r="-1257426" b="-6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971698" r="-81948" b="-6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7747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60465" r="-1257426" b="-3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660465" r="-81948" b="-3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39077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69412" r="-1257426" b="-2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769412" r="-81948" b="-2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55796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69412" r="-1257426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869412" r="-81948" b="-1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15858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69412" r="-1257426" b="-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470" t="-969412" r="-81948" b="-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97598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110795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Ecuaciones de Flujo de Carga AC (1/3) (Polar)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790247"/>
                  </p:ext>
                </p:extLst>
              </p:nvPr>
            </p:nvGraphicFramePr>
            <p:xfrm>
              <a:off x="72008" y="1397000"/>
              <a:ext cx="8964488" cy="32875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8433">
                      <a:extLst>
                        <a:ext uri="{9D8B030D-6E8A-4147-A177-3AD203B41FA5}">
                          <a16:colId xmlns:a16="http://schemas.microsoft.com/office/drawing/2014/main" val="2848176270"/>
                        </a:ext>
                      </a:extLst>
                    </a:gridCol>
                    <a:gridCol w="996055">
                      <a:extLst>
                        <a:ext uri="{9D8B030D-6E8A-4147-A177-3AD203B41FA5}">
                          <a16:colId xmlns:a16="http://schemas.microsoft.com/office/drawing/2014/main" val="20701466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𝑑𝑒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𝑝𝑎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7514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𝑑𝑒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𝑝𝑎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7644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</m:sup>
                                </m:sSubSup>
                                <m: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63852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</m:sup>
                                </m:sSubSup>
                                <m: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𝑠h𝑙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994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p>
                                </m:sSubSup>
                                <m: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060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p>
                                </m:sSubSup>
                                <m: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𝑠h𝑙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5835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790247"/>
                  </p:ext>
                </p:extLst>
              </p:nvPr>
            </p:nvGraphicFramePr>
            <p:xfrm>
              <a:off x="72008" y="1397000"/>
              <a:ext cx="8964488" cy="32875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8433">
                      <a:extLst>
                        <a:ext uri="{9D8B030D-6E8A-4147-A177-3AD203B41FA5}">
                          <a16:colId xmlns:a16="http://schemas.microsoft.com/office/drawing/2014/main" val="2848176270"/>
                        </a:ext>
                      </a:extLst>
                    </a:gridCol>
                    <a:gridCol w="996055">
                      <a:extLst>
                        <a:ext uri="{9D8B030D-6E8A-4147-A177-3AD203B41FA5}">
                          <a16:colId xmlns:a16="http://schemas.microsoft.com/office/drawing/2014/main" val="2070146658"/>
                        </a:ext>
                      </a:extLst>
                    </a:gridCol>
                  </a:tblGrid>
                  <a:tr h="791909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2538" b="-3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7561" b="-3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7514880"/>
                      </a:ext>
                    </a:extLst>
                  </a:tr>
                  <a:tr h="791909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12538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7561" t="-100000" b="-2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449524"/>
                      </a:ext>
                    </a:extLst>
                  </a:tr>
                  <a:tr h="418783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76812" r="-12538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7561" t="-376812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852530"/>
                      </a:ext>
                    </a:extLst>
                  </a:tr>
                  <a:tr h="418783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76812" r="-12538" b="-2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7561" t="-476812" b="-2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945363"/>
                      </a:ext>
                    </a:extLst>
                  </a:tr>
                  <a:tr h="432372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60563" r="-12538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7561" t="-560563" b="-10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603424"/>
                      </a:ext>
                    </a:extLst>
                  </a:tr>
                  <a:tr h="433832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60563" r="-12538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7561" t="-660563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835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34698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Ecuaciones de Flujo de Carga AC (2/3) (Polar)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11561" y="980728"/>
                <a:ext cx="7992888" cy="451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sistema de ecuaciones algebraicas no lineales representa a operación en régimen permanente de un SEE.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P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Si se conoce (como es asumido en el problema de Flujo de Carga):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Magnitud de la tensión de todos los generadores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e>
                    </m:d>
                  </m:oMath>
                </a14:m>
                <a:endParaRPr lang="es-PE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Generación de potencia activa de los generadores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PE" sz="2000" dirty="0"/>
                  <a:t>, a excepción del generador de referencia (</a:t>
                </a:r>
                <a:r>
                  <a:rPr lang="es-PE" sz="2000" b="1" i="1" dirty="0"/>
                  <a:t>barra </a:t>
                </a:r>
                <a:r>
                  <a:rPr lang="es-PE" sz="2000" b="1" i="1" dirty="0" err="1"/>
                  <a:t>slack</a:t>
                </a:r>
                <a:r>
                  <a:rPr lang="es-PE" sz="2000" dirty="0"/>
                  <a:t> o </a:t>
                </a:r>
                <a:r>
                  <a:rPr lang="es-PE" sz="2000" b="1" i="1" dirty="0"/>
                  <a:t>swing</a:t>
                </a:r>
                <a:r>
                  <a:rPr lang="es-PE" sz="2000" dirty="0"/>
                  <a:t>), para cerrar el balance de potencia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Ángulo de fase del generador de referencia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s-P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número de ecuaciones es igual al numero de incógnitas, por lo que este sistema de ecuaciones tiene una única solución. (magnitudes de la tensión en torno a 1pu).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P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Entonces, es posible calcular el punto de operación en régimen permanente de un SEE, resolviendo un problema PNL, minimizando a generación de la barra </a:t>
                </a:r>
                <a:r>
                  <a:rPr lang="es-PE" sz="2000" dirty="0" err="1"/>
                  <a:t>slack</a:t>
                </a:r>
                <a:r>
                  <a:rPr lang="es-PE" sz="2000" dirty="0"/>
                  <a:t>.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980728"/>
                <a:ext cx="7992888" cy="4510594"/>
              </a:xfrm>
              <a:prstGeom prst="rect">
                <a:avLst/>
              </a:prstGeom>
              <a:blipFill>
                <a:blip r:embed="rId2"/>
                <a:stretch>
                  <a:fillRect l="-686" t="-946" r="-1449" b="-16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77903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Ecuaciones de Flujo de Carga AC (3/3) (Polar)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582607"/>
                  </p:ext>
                </p:extLst>
              </p:nvPr>
            </p:nvGraphicFramePr>
            <p:xfrm>
              <a:off x="179512" y="476672"/>
              <a:ext cx="8964488" cy="5656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8433">
                      <a:extLst>
                        <a:ext uri="{9D8B030D-6E8A-4147-A177-3AD203B41FA5}">
                          <a16:colId xmlns:a16="http://schemas.microsoft.com/office/drawing/2014/main" val="2848176270"/>
                        </a:ext>
                      </a:extLst>
                    </a:gridCol>
                    <a:gridCol w="996055">
                      <a:extLst>
                        <a:ext uri="{9D8B030D-6E8A-4147-A177-3AD203B41FA5}">
                          <a16:colId xmlns:a16="http://schemas.microsoft.com/office/drawing/2014/main" val="20701466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lim>
                                    </m:limLow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𝑇𝑏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=3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4682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S.a.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24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𝑑𝑒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𝑝𝑎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7514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𝑑𝑒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𝑝𝑎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7644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</m:sup>
                                </m:sSubSup>
                                <m: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63852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</m:sup>
                                </m:sSubSup>
                                <m: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𝑠h𝑙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994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p>
                                </m:sSubSup>
                                <m: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060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p>
                                </m:sSubSup>
                                <m: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  <m:t>𝑠h𝑙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P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s-PE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s-P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583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P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PE" dirty="0"/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s-P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𝑇𝑏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69652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PE" dirty="0"/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s-P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𝑇𝑏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s-PE" dirty="0"/>
                            <a:t> 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𝑇𝑏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7114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PE" dirty="0"/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s-P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𝑇𝑏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20096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7582607"/>
                  </p:ext>
                </p:extLst>
              </p:nvPr>
            </p:nvGraphicFramePr>
            <p:xfrm>
              <a:off x="179512" y="476672"/>
              <a:ext cx="8964488" cy="5656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8433">
                      <a:extLst>
                        <a:ext uri="{9D8B030D-6E8A-4147-A177-3AD203B41FA5}">
                          <a16:colId xmlns:a16="http://schemas.microsoft.com/office/drawing/2014/main" val="2848176270"/>
                        </a:ext>
                      </a:extLst>
                    </a:gridCol>
                    <a:gridCol w="996055">
                      <a:extLst>
                        <a:ext uri="{9D8B030D-6E8A-4147-A177-3AD203B41FA5}">
                          <a16:colId xmlns:a16="http://schemas.microsoft.com/office/drawing/2014/main" val="2070146658"/>
                        </a:ext>
                      </a:extLst>
                    </a:gridCol>
                  </a:tblGrid>
                  <a:tr h="792988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2462" b="-6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4682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s-PE" dirty="0"/>
                            <a:t>S.a.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24013"/>
                      </a:ext>
                    </a:extLst>
                  </a:tr>
                  <a:tr h="791909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6923" r="-12462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2454" t="-146923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7514880"/>
                      </a:ext>
                    </a:extLst>
                  </a:tr>
                  <a:tr h="791909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46923" r="-1246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2454" t="-246923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449524"/>
                      </a:ext>
                    </a:extLst>
                  </a:tr>
                  <a:tr h="418783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53623" r="-12462" b="-6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2454" t="-653623" b="-615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852530"/>
                      </a:ext>
                    </a:extLst>
                  </a:tr>
                  <a:tr h="418783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53623" r="-12462" b="-5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2454" t="-753623" b="-515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945363"/>
                      </a:ext>
                    </a:extLst>
                  </a:tr>
                  <a:tr h="432372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29577" r="-12462" b="-4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2454" t="-829577" b="-4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603424"/>
                      </a:ext>
                    </a:extLst>
                  </a:tr>
                  <a:tr h="433832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29577" r="-12462" b="-3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2454" t="-929577" b="-3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83565"/>
                      </a:ext>
                    </a:extLst>
                  </a:tr>
                  <a:tr h="422339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4286" r="-12462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69652974"/>
                      </a:ext>
                    </a:extLst>
                  </a:tr>
                  <a:tr h="399987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32308" r="-12462" b="-1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7114322"/>
                      </a:ext>
                    </a:extLst>
                  </a:tr>
                  <a:tr h="382334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374603" r="-12462" b="-253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s-P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200965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323974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887766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SDP in Power System Optimization</a:t>
            </a: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Ecuaciones de Flujo de Carga AC (1/) (Rectangular)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539552" y="718754"/>
                <a:ext cx="502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Sea tensión en la barra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PE" dirty="0"/>
                  <a:t> en coordenadas rectangulares:</a:t>
                </a: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18754"/>
                <a:ext cx="5020349" cy="369332"/>
              </a:xfrm>
              <a:prstGeom prst="rect">
                <a:avLst/>
              </a:prstGeom>
              <a:blipFill>
                <a:blip r:embed="rId2"/>
                <a:stretch>
                  <a:fillRect l="-851" t="-8333" r="-243" b="-2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2939797" y="1161081"/>
                <a:ext cx="4128501" cy="289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𝒋</m:t>
                      </m:r>
                      <m:func>
                        <m:func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97" y="1161081"/>
                <a:ext cx="4128501" cy="289118"/>
              </a:xfrm>
              <a:prstGeom prst="rect">
                <a:avLst/>
              </a:prstGeom>
              <a:blipFill>
                <a:blip r:embed="rId3"/>
                <a:stretch>
                  <a:fillRect l="-886" t="-8333" r="-739" b="-270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539552" y="1537854"/>
            <a:ext cx="11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Donde, </a:t>
            </a:r>
          </a:p>
        </p:txBody>
      </p:sp>
    </p:spTree>
    <p:extLst>
      <p:ext uri="{BB962C8B-B14F-4D97-AF65-F5344CB8AC3E}">
        <p14:creationId xmlns:p14="http://schemas.microsoft.com/office/powerpoint/2010/main" val="29006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887766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SDP in Power System Optimization</a:t>
            </a: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Ecuaciones de Flujo de Carga AC (1/) (Rectangular)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1">
                <a:extLst>
                  <a:ext uri="{FF2B5EF4-FFF2-40B4-BE49-F238E27FC236}">
                    <a16:creationId xmlns:a16="http://schemas.microsoft.com/office/drawing/2014/main" id="{A79B200D-9540-4DDF-9259-E1242FCFFE7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504" y="967834"/>
              <a:ext cx="8928994" cy="39733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268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478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Objective function: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i="1" noProof="0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000" i="1" noProof="0" smtClean="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i="0" noProof="0" smtClean="0">
                                            <a:effectLst/>
                                            <a:latin typeface="Cambria Math"/>
                                            <a:ea typeface="SimSun" panose="02010600030101010101" pitchFamily="2" charset="-122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pt-BR" sz="1000" b="0" i="1" noProof="0" smtClean="0">
                                            <a:effectLst/>
                                            <a:latin typeface="Cambria Math"/>
                                            <a:ea typeface="SimSun" panose="02010600030101010101" pitchFamily="2" charset="-122"/>
                                          </a:rPr>
                                          <m:t>−</m:t>
                                        </m:r>
                                      </m:lim>
                                    </m:limLow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en-US" sz="1000" i="1" noProof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/>
                                          </m:rPr>
                                          <a:rPr lang="en-US" sz="1000" b="0" i="1" noProof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sz="1000" b="0" i="1" noProof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00" i="1" noProof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00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p>
                                            </m:sSubSup>
                                            <m:sSup>
                                              <m:sSupPr>
                                                <m:ctrlPr>
                                                  <a:rPr lang="en-US" sz="100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000" i="1" noProof="0" smtClean="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000" i="1" noProof="0" smtClean="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000" b="0" i="1" noProof="0" smtClean="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000" b="0" i="1" noProof="0" smtClean="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000" b="0" i="1" noProof="0" smtClean="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𝑔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00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p>
                                            </m:sSubSup>
                                            <m:sSubSup>
                                              <m:sSubSupPr>
                                                <m:ctrlPr>
                                                  <a:rPr lang="en-US" sz="100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00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000" b="0" i="1" noProof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000" b="0" i="1" noProof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1000" b="0" i="1" noProof="0" smtClean="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000" b="0" i="1" noProof="0" smtClean="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000" b="0" i="1" noProof="0" smtClean="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000" b="0" i="1" noProof="0" smtClean="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sz="1000" b="0" i="1" noProof="0" smtClean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sz="1000" b="0" i="1" noProof="0" smtClean="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000" b="0" i="1" noProof="0" smtClean="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000" b="0" i="1" noProof="0" smtClean="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000" b="0" i="1" noProof="0" smtClean="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nary>
                                  </m:e>
                                </m:func>
                              </m:oMath>
                            </m:oMathPara>
                          </a14:m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05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Subject to:</a:t>
                          </a:r>
                          <a:endParaRPr lang="en-US" sz="10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Active power balance: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000" b="0" i="1" noProof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00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𝔅</m:t>
                                </m:r>
                              </m:oMath>
                            </m:oMathPara>
                          </a14:m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Reactive power balance: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000" b="0" i="0" noProof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00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000" b="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000" i="1" kern="1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kern="1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kern="1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kern="1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𝑠h𝑙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000" i="1" kern="1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kern="1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kern="1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kern="1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𝑠h𝑙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000" i="1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𝔅</m:t>
                                </m:r>
                              </m:oMath>
                            </m:oMathPara>
                          </a14:m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Voltage</a:t>
                          </a:r>
                          <a:r>
                            <a:rPr lang="en-US" sz="1000" baseline="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 magnitude:</a:t>
                          </a:r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noProof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  <m: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≤ </m:t>
                                </m:r>
                                <m:sSubSup>
                                  <m:sSubSup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 ≤ </m:t>
                                </m:r>
                                <m:sSup>
                                  <m:sSup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  <m: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𝔅</m:t>
                                </m:r>
                              </m:oMath>
                            </m:oMathPara>
                          </a14:m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Current magnitude: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noProof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000" i="1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𝑠h𝑙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000" i="1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𝑠h𝑙</m:t>
                                        </m:r>
                                      </m:sup>
                                    </m:sSubSup>
                                  </m:e>
                                </m:d>
                                <m:d>
                                  <m:d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000" i="1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𝑠h𝑙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000" i="1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𝑠h𝑙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000" i="1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000" i="1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0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000" i="1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000" i="1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00" noProof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00" noProof="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0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noProof="0">
                                    <a:effectLst/>
                                    <a:latin typeface="Cambria Math" panose="02040503050406030204" pitchFamily="18" charset="0"/>
                                  </a:rPr>
                                  <m:t>≤ </m:t>
                                </m:r>
                                <m:sSubSup>
                                  <m:sSubSupPr>
                                    <m:ctrlPr>
                                      <a:rPr lang="en-US" sz="1000" i="1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sz="1000" i="1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000" kern="100" noProof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000" kern="100" noProof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000" b="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𝔏</m:t>
                                </m:r>
                              </m:oMath>
                            </m:oMathPara>
                          </a14:m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1">
                <a:extLst>
                  <a:ext uri="{FF2B5EF4-FFF2-40B4-BE49-F238E27FC236}">
                    <a16:creationId xmlns:a16="http://schemas.microsoft.com/office/drawing/2014/main" id="{A79B200D-9540-4DDF-9259-E1242FCFFE7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504" y="967834"/>
              <a:ext cx="8928994" cy="39733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268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478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5473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Objective function: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141" r="-14170" b="-617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003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05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Subject to:</a:t>
                          </a:r>
                          <a:endParaRPr lang="en-US" sz="10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116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Active power balance: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141" t="-68947" r="-14170" b="-17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56962" t="-68947" r="-98734" b="-17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116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Reactive power balance: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141" t="-168063" r="-14170" b="-73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56962" t="-168063" r="-98734" b="-73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27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Voltage</a:t>
                          </a:r>
                          <a:r>
                            <a:rPr lang="en-US" sz="1000" baseline="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 magnitude:</a:t>
                          </a:r>
                          <a:endParaRPr lang="en-US" sz="10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141" t="-984615" r="-14170" b="-1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56962" t="-984615" r="-98734" b="-1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Current magnitude: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141" t="-633708" r="-14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56962" t="-633708" r="-98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95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18906</TotalTime>
  <Words>419</Words>
  <Application>Microsoft Office PowerPoint</Application>
  <PresentationFormat>Presentación en pantalla (4:3)</PresentationFormat>
  <Paragraphs>124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宋体</vt:lpstr>
      <vt:lpstr>宋体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Times New Roman</vt:lpstr>
      <vt:lpstr>Wingdings 2</vt:lpstr>
      <vt:lpstr>Equidad</vt:lpstr>
      <vt:lpstr>Power System Optimization: Power Flow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1003</cp:revision>
  <dcterms:created xsi:type="dcterms:W3CDTF">2012-02-15T19:20:03Z</dcterms:created>
  <dcterms:modified xsi:type="dcterms:W3CDTF">2019-03-16T14:24:29Z</dcterms:modified>
</cp:coreProperties>
</file>