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393" r:id="rId3"/>
    <p:sldId id="395" r:id="rId4"/>
    <p:sldId id="394" r:id="rId5"/>
    <p:sldId id="258" r:id="rId6"/>
    <p:sldId id="39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5"/>
            <p14:sldId id="394"/>
            <p14:sldId id="258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AQ" initials="EA" lastIdx="1" clrIdx="0">
    <p:extLst>
      <p:ext uri="{19B8F6BF-5375-455C-9EA6-DF929625EA0E}">
        <p15:presenceInfo xmlns:p15="http://schemas.microsoft.com/office/powerpoint/2012/main" userId="b1f3b766d9c7eb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>
        <p:scale>
          <a:sx n="96" d="100"/>
          <a:sy n="96" d="100"/>
        </p:scale>
        <p:origin x="150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havez@ieee.org" TargetMode="External"/><Relationship Id="rId2" Type="http://schemas.openxmlformats.org/officeDocument/2006/relationships/hyperlink" Target="https://github.com/erikfilias/Power-Systems-Optimization-using-Julia-Languag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ealvarez@ieee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liaopt.org/JuMP.jl/v0.19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cs.julialang.org/en/v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hyperlink" Target="https://www.coin-or.org/Ipopt/documentation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gnu.org/software/glp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Introducción a la Optimización </a:t>
            </a:r>
            <a:b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en Sistemas de Energía Eléctrica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Detalles del Curso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980728"/>
            <a:ext cx="676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Horario: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/>
              <a:t>Lunes 11/03 y </a:t>
            </a:r>
            <a:r>
              <a:rPr lang="es-PE" dirty="0" err="1"/>
              <a:t>Miercoles</a:t>
            </a:r>
            <a:r>
              <a:rPr lang="es-PE" dirty="0"/>
              <a:t> 13/03 de 19:00 </a:t>
            </a:r>
            <a:r>
              <a:rPr lang="es-PE" dirty="0" err="1"/>
              <a:t>hras</a:t>
            </a:r>
            <a:r>
              <a:rPr lang="es-PE" dirty="0"/>
              <a:t> hasta las 22:00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/>
              <a:t>Viernes 15/03 de 16:00 </a:t>
            </a:r>
            <a:r>
              <a:rPr lang="es-PE" dirty="0" err="1"/>
              <a:t>hras</a:t>
            </a:r>
            <a:r>
              <a:rPr lang="es-PE" dirty="0"/>
              <a:t> hasta las 19:00hras</a:t>
            </a:r>
          </a:p>
          <a:p>
            <a:pPr algn="just"/>
            <a:r>
              <a:rPr lang="es-PE" dirty="0"/>
              <a:t>	(intervalos de 20 minutos)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Material, </a:t>
            </a:r>
            <a:r>
              <a:rPr lang="es-PE" dirty="0" err="1"/>
              <a:t>sgte</a:t>
            </a:r>
            <a:r>
              <a:rPr lang="es-PE" dirty="0"/>
              <a:t>. link: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2"/>
              </a:rPr>
              <a:t>GitHub - </a:t>
            </a:r>
            <a:r>
              <a:rPr lang="es-PE" dirty="0" err="1">
                <a:hlinkClick r:id="rId2"/>
              </a:rPr>
              <a:t>erikfilias</a:t>
            </a:r>
            <a:r>
              <a:rPr lang="es-PE" dirty="0">
                <a:hlinkClick r:id="rId2"/>
              </a:rPr>
              <a:t>/</a:t>
            </a:r>
            <a:r>
              <a:rPr lang="es-PE" dirty="0" err="1">
                <a:hlinkClick r:id="rId2"/>
              </a:rPr>
              <a:t>Power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Systems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Optimization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using</a:t>
            </a:r>
            <a:r>
              <a:rPr lang="es-PE" dirty="0">
                <a:hlinkClick r:id="rId2"/>
              </a:rPr>
              <a:t>-Julia-</a:t>
            </a:r>
            <a:r>
              <a:rPr lang="es-PE" dirty="0" err="1">
                <a:hlinkClick r:id="rId2"/>
              </a:rPr>
              <a:t>Language</a:t>
            </a: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Emails: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3"/>
              </a:rPr>
              <a:t>jchavez@ieee.org</a:t>
            </a:r>
            <a:endParaRPr lang="es-PE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4"/>
              </a:rPr>
              <a:t>ealvarez@ieee.org</a:t>
            </a:r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Sobre los autores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1074499"/>
            <a:ext cx="208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Jefferson Chávez </a:t>
            </a:r>
          </a:p>
        </p:txBody>
      </p:sp>
      <p:pic>
        <p:nvPicPr>
          <p:cNvPr id="1026" name="Picture 2" descr="https://scontent-gru2-1.xx.fbcdn.net/v/t1.15752-9/52812882_408206759924938_8007977780501282816_n.jpg?_nc_cat=103&amp;_nc_ht=scontent-gru2-1.xx&amp;oh=4f5cc5bbd4d4f11c538ecde17e8662b4&amp;oe=5D1E1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6"/>
            <a:ext cx="1617106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gru2-1.xx.fbcdn.net/v/t1.15752-9/52550235_388350848624629_1964983954947702784_n.png?_nc_cat=110&amp;_nc_ht=scontent-gru2-1.xx&amp;oh=72e0ce3f6cc4c95de4725d62f7810f8d&amp;oe=5CEDB6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23" y="3519264"/>
            <a:ext cx="1778001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14940" y="1443831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Electricista de la Universidad Nacional de Ingeniería. Especialista de la Sub Dirección de Planificación del Comité de Operaciones del Sistema Interconectado Nacional (COES SINAC).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1560" y="3519264"/>
            <a:ext cx="1435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Erik Alvarez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3888596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Mecánico y Electricista de la Universidad Nacional de Ingeniería. Se desempeñó como Asistente del Área Comercial de CONEHUA y Practicante de la Sub Dirección de Planificación del Comité de Operaciones del Sistema Interconectado Nacional (COES SINAC).</a:t>
            </a:r>
          </a:p>
        </p:txBody>
      </p:sp>
    </p:spTree>
    <p:extLst>
      <p:ext uri="{BB962C8B-B14F-4D97-AF65-F5344CB8AC3E}">
        <p14:creationId xmlns:p14="http://schemas.microsoft.com/office/powerpoint/2010/main" val="25423142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Objetivos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1" y="980728"/>
            <a:ext cx="7776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Comprensión de aspectos teóricos y prácticos de la formulación de problemas de optimización aplica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Desarrollo de herramientas matemáticas de programación lineal entera mixta y programación no lineal entera mixta con el fin de dar solución a problemas de optimización aplicada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Presentación de Julia &amp; </a:t>
            </a:r>
            <a:r>
              <a:rPr lang="es-PE" sz="2400" dirty="0" err="1">
                <a:cs typeface="Calibri" panose="020F0502020204030204" pitchFamily="34" charset="0"/>
              </a:rPr>
              <a:t>JuMP</a:t>
            </a:r>
            <a:r>
              <a:rPr lang="es-PE" sz="2400" dirty="0">
                <a:cs typeface="Calibri" panose="020F0502020204030204" pitchFamily="34" charset="0"/>
              </a:rPr>
              <a:t> como herramientas “Open-</a:t>
            </a:r>
            <a:r>
              <a:rPr lang="es-PE" sz="2400" dirty="0" err="1">
                <a:cs typeface="Calibri" panose="020F0502020204030204" pitchFamily="34" charset="0"/>
              </a:rPr>
              <a:t>Source</a:t>
            </a:r>
            <a:r>
              <a:rPr lang="es-PE" sz="2400" dirty="0">
                <a:cs typeface="Calibri" panose="020F0502020204030204" pitchFamily="34" charset="0"/>
              </a:rPr>
              <a:t>” de modelamiento matemático;  así como de los </a:t>
            </a:r>
            <a:r>
              <a:rPr lang="es-PE" sz="2400" dirty="0" err="1">
                <a:cs typeface="Calibri" panose="020F0502020204030204" pitchFamily="34" charset="0"/>
              </a:rPr>
              <a:t>solvers</a:t>
            </a:r>
            <a:r>
              <a:rPr lang="es-PE" sz="2400" dirty="0">
                <a:cs typeface="Calibri" panose="020F0502020204030204" pitchFamily="34" charset="0"/>
              </a:rPr>
              <a:t>: GLPK, IPOPT, CPLEX y </a:t>
            </a:r>
            <a:r>
              <a:rPr lang="es-PE" sz="2400" dirty="0" err="1">
                <a:cs typeface="Calibri" panose="020F0502020204030204" pitchFamily="34" charset="0"/>
              </a:rPr>
              <a:t>Mosek</a:t>
            </a:r>
            <a:r>
              <a:rPr lang="es-PE" sz="2400" dirty="0"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23304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Optimización</a:t>
            </a:r>
            <a:endParaRPr lang="es-PE" sz="105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tx1"/>
                </a:solidFill>
                <a:latin typeface="Oswald" panose="02000506000000020004" pitchFamily="50"/>
              </a:rPr>
              <a:t>Temario</a:t>
            </a:r>
            <a:endParaRPr lang="es-PE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Julia </a:t>
            </a:r>
            <a:r>
              <a:rPr lang="es-PE" sz="1600" dirty="0" err="1">
                <a:solidFill>
                  <a:schemeClr val="tx1"/>
                </a:solidFill>
                <a:latin typeface="Oswald" panose="02000506000000020004" pitchFamily="50"/>
              </a:rPr>
              <a:t>Language</a:t>
            </a:r>
            <a:endParaRPr lang="es-PE" sz="16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OPF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LP &amp; MIP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PF</a:t>
            </a:r>
          </a:p>
        </p:txBody>
      </p:sp>
      <p:sp>
        <p:nvSpPr>
          <p:cNvPr id="11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251520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99591" y="1052736"/>
            <a:ext cx="1238250" cy="869315"/>
            <a:chOff x="0" y="0"/>
            <a:chExt cx="1848025" cy="1248861"/>
          </a:xfrm>
        </p:grpSpPr>
        <p:pic>
          <p:nvPicPr>
            <p:cNvPr id="6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8" y="2276872"/>
            <a:ext cx="2370593" cy="767069"/>
          </a:xfrm>
          <a:prstGeom prst="rect">
            <a:avLst/>
          </a:prstGeom>
        </p:spPr>
      </p:pic>
      <p:pic>
        <p:nvPicPr>
          <p:cNvPr id="2050" name="Picture 2" descr="Image result for glp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6" y="35010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po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3" y="4797152"/>
            <a:ext cx="1176065" cy="11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91880" y="1302727"/>
            <a:ext cx="2614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>
                <a:hlinkClick r:id="rId7"/>
              </a:rPr>
              <a:t>Home · </a:t>
            </a:r>
            <a:r>
              <a:rPr lang="es-PE" sz="1600" dirty="0" err="1">
                <a:hlinkClick r:id="rId7"/>
              </a:rPr>
              <a:t>The</a:t>
            </a:r>
            <a:r>
              <a:rPr lang="es-PE" sz="1600" dirty="0">
                <a:hlinkClick r:id="rId7"/>
              </a:rPr>
              <a:t> Julia </a:t>
            </a:r>
            <a:r>
              <a:rPr lang="es-PE" sz="1600" dirty="0" err="1">
                <a:hlinkClick r:id="rId7"/>
              </a:rPr>
              <a:t>Language</a:t>
            </a:r>
            <a:endParaRPr lang="es-PE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91880" y="2475740"/>
            <a:ext cx="212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 err="1">
                <a:hlinkClick r:id="rId8"/>
              </a:rPr>
              <a:t>Introduction</a:t>
            </a:r>
            <a:r>
              <a:rPr lang="es-PE" sz="1600" dirty="0">
                <a:hlinkClick r:id="rId8"/>
              </a:rPr>
              <a:t> · </a:t>
            </a:r>
            <a:r>
              <a:rPr lang="es-PE" sz="1600" dirty="0" err="1">
                <a:hlinkClick r:id="rId8"/>
              </a:rPr>
              <a:t>JuMP</a:t>
            </a:r>
            <a:endParaRPr lang="es-PE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91880" y="3792592"/>
            <a:ext cx="474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9"/>
              </a:rPr>
              <a:t>GLPK - GNU Project - Free Software Foundation (FSF)</a:t>
            </a:r>
            <a:endParaRPr lang="es-PE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491880" y="5191698"/>
            <a:ext cx="53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10"/>
              </a:rPr>
              <a:t>Introduction to IPOPT: A tutorial for downloading, installing, and using IPOPT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85355370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18446</TotalTime>
  <Words>299</Words>
  <Application>Microsoft Office PowerPoint</Application>
  <PresentationFormat>Presentación en pantalla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de Energía Eléctrica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949</cp:revision>
  <dcterms:created xsi:type="dcterms:W3CDTF">2012-02-15T19:20:03Z</dcterms:created>
  <dcterms:modified xsi:type="dcterms:W3CDTF">2019-02-27T14:28:18Z</dcterms:modified>
</cp:coreProperties>
</file>