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2" r:id="rId1"/>
  </p:sldMasterIdLst>
  <p:notesMasterIdLst>
    <p:notesMasterId r:id="rId7"/>
  </p:notesMasterIdLst>
  <p:handoutMasterIdLst>
    <p:handoutMasterId r:id="rId8"/>
  </p:handoutMasterIdLst>
  <p:sldIdLst>
    <p:sldId id="256" r:id="rId2"/>
    <p:sldId id="393" r:id="rId3"/>
    <p:sldId id="394" r:id="rId4"/>
    <p:sldId id="396" r:id="rId5"/>
    <p:sldId id="395" r:id="rId6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sin título" id="{AD9E8953-8F23-4120-BF77-142A552BAF20}">
          <p14:sldIdLst>
            <p14:sldId id="256"/>
            <p14:sldId id="393"/>
            <p14:sldId id="394"/>
            <p14:sldId id="396"/>
            <p14:sldId id="39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99644" autoAdjust="0"/>
  </p:normalViewPr>
  <p:slideViewPr>
    <p:cSldViewPr>
      <p:cViewPr varScale="1">
        <p:scale>
          <a:sx n="114" d="100"/>
          <a:sy n="114" d="100"/>
        </p:scale>
        <p:origin x="996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038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s-ES"/>
              <a:t>Proyecto CanSat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597DA6-5F4F-42D3-8A01-E860A9714D40}" type="datetimeFigureOut">
              <a:rPr lang="es-ES" smtClean="0"/>
              <a:pPr/>
              <a:t>11/03/2019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A565BD-2940-4473-877F-C1308FF5E531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00423677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s-ES"/>
              <a:t>Proyecto CanSat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3D6ABD-B407-4DBB-94E4-3909D8A64036}" type="datetimeFigureOut">
              <a:rPr lang="es-ES" smtClean="0"/>
              <a:pPr/>
              <a:t>11/03/2019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D6E850-6E96-4E89-86F1-2DE46BB95531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14017500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encabezado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s-ES"/>
              <a:t>Proyecto CanSat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D6E850-6E96-4E89-86F1-2DE46BB95531}" type="slidenum">
              <a:rPr lang="es-ES" smtClean="0"/>
              <a:pPr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254412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12 Rectángulo redondeado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1449130" y="3224893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/>
              <a:t>Haga clic para modificar el estilo de subtítulo del patrón</a:t>
            </a:r>
            <a:endParaRPr kumimoji="0" lang="en-US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64BD7E74-CBD2-4D88-9109-2EA8081AE675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6 Rectángulo"/>
          <p:cNvSpPr/>
          <p:nvPr/>
        </p:nvSpPr>
        <p:spPr>
          <a:xfrm>
            <a:off x="62931" y="1448953"/>
            <a:ext cx="9021537" cy="1527349"/>
          </a:xfrm>
          <a:prstGeom prst="rect">
            <a:avLst/>
          </a:prstGeom>
          <a:solidFill>
            <a:schemeClr val="tx2">
              <a:lumMod val="75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/>
            <a:endParaRPr kumimoji="0" lang="en-US"/>
          </a:p>
        </p:txBody>
      </p:sp>
      <p:sp>
        <p:nvSpPr>
          <p:cNvPr id="10" name="9 Rectángulo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pic>
        <p:nvPicPr>
          <p:cNvPr id="21" name="Imagen 2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7276" y="6138505"/>
            <a:ext cx="523019" cy="554400"/>
          </a:xfrm>
          <a:prstGeom prst="rect">
            <a:avLst/>
          </a:prstGeom>
        </p:spPr>
      </p:pic>
      <p:pic>
        <p:nvPicPr>
          <p:cNvPr id="2050" name="Picture 2" descr="Image result for asme logo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0851" y="6135121"/>
            <a:ext cx="1137811" cy="557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250937"/>
            <a:ext cx="3801871" cy="350671"/>
          </a:xfrm>
          <a:prstGeom prst="rect">
            <a:avLst/>
          </a:prstGeom>
        </p:spPr>
        <p:txBody>
          <a:bodyPr anchor="ctr"/>
          <a:lstStyle>
            <a:lvl1pPr algn="ctr">
              <a:defRPr sz="1400"/>
            </a:lvl1pPr>
          </a:lstStyle>
          <a:p>
            <a:endParaRPr lang="pt-BR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88881" y="6390697"/>
            <a:ext cx="350671" cy="350671"/>
          </a:xfrm>
        </p:spPr>
        <p:txBody>
          <a:bodyPr/>
          <a:lstStyle/>
          <a:p>
            <a:fld id="{64BD7E74-CBD2-4D88-9109-2EA8081AE675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9 Rectángulo redondeado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7" name="6 Rectángulo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4BD7E74-CBD2-4D88-9109-2EA8081AE67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1" name="10 Marcador de contenido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2191" y="2983778"/>
            <a:ext cx="7772400" cy="1143000"/>
          </a:xfrm>
        </p:spPr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88881" y="6390697"/>
            <a:ext cx="350671" cy="350671"/>
          </a:xfrm>
        </p:spPr>
        <p:txBody>
          <a:bodyPr/>
          <a:lstStyle/>
          <a:p>
            <a:fld id="{64BD7E74-CBD2-4D88-9109-2EA8081AE675}" type="slidenum">
              <a:rPr lang="es-ES" smtClean="0"/>
              <a:pPr/>
              <a:t>‹Nº›</a:t>
            </a:fld>
            <a:endParaRPr lang="es-ES"/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734" y="120688"/>
            <a:ext cx="2956558" cy="2867146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8 Rectángulo redondeado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4BD7E74-CBD2-4D88-9109-2EA8081AE675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1" name="10 Rectángulo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Rectángulo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/>
              <a:t>Haga clic en el icono para agregar una imagen</a:t>
            </a:r>
            <a:endParaRPr kumimoji="0" lang="en-US" dirty="0"/>
          </a:p>
        </p:txBody>
      </p:sp>
    </p:spTree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7 Rectángulo redondeado"/>
          <p:cNvSpPr/>
          <p:nvPr userDrawn="1"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684494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684494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s-ES" dirty="0"/>
              <a:t>Haga clic para modificar el estilo de texto del patrón</a:t>
            </a:r>
          </a:p>
          <a:p>
            <a:pPr lvl="1" eaLnBrk="1" latinLnBrk="0" hangingPunct="1"/>
            <a:r>
              <a:rPr kumimoji="0" lang="es-ES" dirty="0"/>
              <a:t>Segundo nivel</a:t>
            </a:r>
          </a:p>
          <a:p>
            <a:pPr lvl="2" eaLnBrk="1" latinLnBrk="0" hangingPunct="1"/>
            <a:r>
              <a:rPr kumimoji="0" lang="es-ES" dirty="0"/>
              <a:t>Tercer nivel</a:t>
            </a:r>
          </a:p>
          <a:p>
            <a:pPr lvl="3" eaLnBrk="1" latinLnBrk="0" hangingPunct="1"/>
            <a:r>
              <a:rPr kumimoji="0" lang="es-ES" dirty="0"/>
              <a:t>Cuarto nivel</a:t>
            </a:r>
          </a:p>
          <a:p>
            <a:pPr lvl="4" eaLnBrk="1" latinLnBrk="0" hangingPunct="1"/>
            <a:r>
              <a:rPr kumimoji="0" lang="es-ES" dirty="0"/>
              <a:t>Quinto nivel</a:t>
            </a:r>
            <a:endParaRPr kumimoji="0" lang="en-US" dirty="0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251520" y="6390697"/>
            <a:ext cx="350671" cy="350671"/>
          </a:xfrm>
          <a:prstGeom prst="ellipse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none"/>
        </p:style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050">
                <a:solidFill>
                  <a:sysClr val="windowText" lastClr="000000"/>
                </a:solidFill>
                <a:latin typeface="+mj-lt"/>
                <a:ea typeface="+mj-ea"/>
                <a:cs typeface="+mj-cs"/>
              </a:defRPr>
            </a:lvl1pPr>
          </a:lstStyle>
          <a:p>
            <a:fld id="{64BD7E74-CBD2-4D88-9109-2EA8081AE675}" type="slidenum">
              <a:rPr lang="es-ES" smtClean="0"/>
              <a:pPr/>
              <a:t>‹Nº›</a:t>
            </a:fld>
            <a:endParaRPr lang="es-ES" dirty="0"/>
          </a:p>
        </p:txBody>
      </p:sp>
      <p:pic>
        <p:nvPicPr>
          <p:cNvPr id="15" name="Imagen 14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9720" y="149411"/>
            <a:ext cx="523019" cy="554400"/>
          </a:xfrm>
          <a:prstGeom prst="rect">
            <a:avLst/>
          </a:prstGeom>
        </p:spPr>
      </p:pic>
      <p:cxnSp>
        <p:nvCxnSpPr>
          <p:cNvPr id="11" name="Conector recto 10"/>
          <p:cNvCxnSpPr/>
          <p:nvPr userDrawn="1"/>
        </p:nvCxnSpPr>
        <p:spPr>
          <a:xfrm>
            <a:off x="684494" y="6165304"/>
            <a:ext cx="7772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ángulo 16"/>
          <p:cNvSpPr/>
          <p:nvPr userDrawn="1"/>
        </p:nvSpPr>
        <p:spPr>
          <a:xfrm>
            <a:off x="611560" y="6390697"/>
            <a:ext cx="3744416" cy="3506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400" dirty="0">
                <a:solidFill>
                  <a:schemeClr val="tx1"/>
                </a:solidFill>
              </a:rPr>
              <a:t>DSEE – Departamento de Sistemas de Energia Elétrica</a:t>
            </a:r>
          </a:p>
        </p:txBody>
      </p:sp>
      <p:pic>
        <p:nvPicPr>
          <p:cNvPr id="2" name="Imagen 1"/>
          <p:cNvPicPr>
            <a:picLocks noChangeAspect="1"/>
          </p:cNvPicPr>
          <p:nvPr userDrawn="1"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06" b="25004"/>
          <a:stretch/>
        </p:blipFill>
        <p:spPr>
          <a:xfrm>
            <a:off x="74474" y="106886"/>
            <a:ext cx="704761" cy="576064"/>
          </a:xfrm>
          <a:prstGeom prst="ellipse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ransition spd="slow">
    <p:fade/>
  </p:transition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52734" y="1608760"/>
            <a:ext cx="8783762" cy="1313426"/>
          </a:xfrm>
        </p:spPr>
        <p:txBody>
          <a:bodyPr>
            <a:noAutofit/>
          </a:bodyPr>
          <a:lstStyle/>
          <a:p>
            <a:r>
              <a:rPr lang="es-PE" sz="2400" kern="1400" cap="small" dirty="0">
                <a:solidFill>
                  <a:schemeClr val="bg1"/>
                </a:solidFill>
                <a:latin typeface="Bookman Old Style" panose="02050604050505020204" pitchFamily="18" charset="0"/>
              </a:rPr>
              <a:t>Modelamiento e Optimización</a:t>
            </a:r>
            <a:endParaRPr lang="es-PE" sz="2400" cap="small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" name="AutoShape 8" descr="https://www.facebook.com/ajax/messaging/attachment.php?attach_id=13bb2a5e07fb13ef3167287a3fd03663&amp;mid=mid.1375750658198%3A4e50407b4523db6203&amp;hash=AQDy7FnAJ0yAC0-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1804988" y="3340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s-P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s-P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0286" y="3465876"/>
            <a:ext cx="3056210" cy="1763324"/>
          </a:xfrm>
          <a:prstGeom prst="rect">
            <a:avLst/>
          </a:prstGeom>
        </p:spPr>
      </p:pic>
      <p:sp>
        <p:nvSpPr>
          <p:cNvPr id="11" name="CuadroTexto 10"/>
          <p:cNvSpPr txBox="1"/>
          <p:nvPr/>
        </p:nvSpPr>
        <p:spPr>
          <a:xfrm>
            <a:off x="7668344" y="2708920"/>
            <a:ext cx="127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Mar 2019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3383691" y="355303"/>
            <a:ext cx="25218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latin typeface="Old English Text MT" panose="03040902040508030806" pitchFamily="66" charset="0"/>
              </a:rPr>
              <a:t>Workshop</a:t>
            </a:r>
          </a:p>
        </p:txBody>
      </p:sp>
      <p:grpSp>
        <p:nvGrpSpPr>
          <p:cNvPr id="19" name="Grupo 18"/>
          <p:cNvGrpSpPr/>
          <p:nvPr/>
        </p:nvGrpSpPr>
        <p:grpSpPr>
          <a:xfrm>
            <a:off x="1075225" y="4726265"/>
            <a:ext cx="1238250" cy="869315"/>
            <a:chOff x="0" y="0"/>
            <a:chExt cx="1848025" cy="1248861"/>
          </a:xfrm>
        </p:grpSpPr>
        <p:pic>
          <p:nvPicPr>
            <p:cNvPr id="21" name="Picture 2" descr="Image result for julia language logo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848025" cy="12488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10" descr="Related image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3736"/>
            <a:stretch/>
          </p:blipFill>
          <p:spPr bwMode="auto">
            <a:xfrm>
              <a:off x="1085037" y="0"/>
              <a:ext cx="615001" cy="4690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3" name="Imagen 22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701" y="3379462"/>
            <a:ext cx="2811083" cy="909601"/>
          </a:xfrm>
          <a:prstGeom prst="rect">
            <a:avLst/>
          </a:prstGeom>
        </p:spPr>
      </p:pic>
      <p:sp>
        <p:nvSpPr>
          <p:cNvPr id="24" name="21 Rectángulo"/>
          <p:cNvSpPr/>
          <p:nvPr/>
        </p:nvSpPr>
        <p:spPr>
          <a:xfrm>
            <a:off x="2465754" y="4221088"/>
            <a:ext cx="435771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1600" b="1" cap="small" dirty="0"/>
              <a:t>Autores:</a:t>
            </a:r>
            <a:endParaRPr lang="es-ES" sz="1600" cap="small" dirty="0"/>
          </a:p>
          <a:p>
            <a:pPr lvl="0" algn="ctr"/>
            <a:r>
              <a:rPr lang="es-ES" sz="1600" cap="small" dirty="0"/>
              <a:t>Erik Alvarez</a:t>
            </a:r>
          </a:p>
          <a:p>
            <a:pPr lvl="0" algn="ctr"/>
            <a:r>
              <a:rPr lang="es-ES" sz="1600" cap="small" dirty="0"/>
              <a:t>Jefferson Chávez</a:t>
            </a:r>
          </a:p>
        </p:txBody>
      </p:sp>
      <p:sp>
        <p:nvSpPr>
          <p:cNvPr id="25" name="12 Rectángulo"/>
          <p:cNvSpPr/>
          <p:nvPr/>
        </p:nvSpPr>
        <p:spPr>
          <a:xfrm>
            <a:off x="2313475" y="5374957"/>
            <a:ext cx="46622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1400" b="1" cap="small" dirty="0" err="1"/>
              <a:t>U</a:t>
            </a:r>
            <a:r>
              <a:rPr lang="es-ES" sz="1400" cap="small" dirty="0" err="1"/>
              <a:t>niversidade</a:t>
            </a:r>
            <a:r>
              <a:rPr lang="es-ES" sz="1400" cap="small" dirty="0"/>
              <a:t> </a:t>
            </a:r>
            <a:r>
              <a:rPr lang="es-ES" sz="1400" b="1" cap="small" dirty="0"/>
              <a:t>E</a:t>
            </a:r>
            <a:r>
              <a:rPr lang="es-ES" sz="1400" cap="small" dirty="0"/>
              <a:t>stadual de </a:t>
            </a:r>
            <a:r>
              <a:rPr lang="es-ES" sz="1400" b="1" cap="small" dirty="0" err="1"/>
              <a:t>C</a:t>
            </a:r>
            <a:r>
              <a:rPr lang="es-ES" sz="1400" cap="small" dirty="0" err="1"/>
              <a:t>ampinas</a:t>
            </a:r>
            <a:endParaRPr lang="es-ES" sz="1400" cap="small" dirty="0"/>
          </a:p>
          <a:p>
            <a:pPr algn="ctr"/>
            <a:r>
              <a:rPr lang="pt-BR" sz="1400" b="1" dirty="0"/>
              <a:t>DSEE</a:t>
            </a:r>
            <a:r>
              <a:rPr lang="pt-BR" sz="1400" dirty="0"/>
              <a:t> – </a:t>
            </a:r>
            <a:r>
              <a:rPr lang="pt-BR" sz="1400" b="1" dirty="0"/>
              <a:t>D</a:t>
            </a:r>
            <a:r>
              <a:rPr lang="pt-BR" sz="1400" dirty="0"/>
              <a:t>epartamento de </a:t>
            </a:r>
            <a:r>
              <a:rPr lang="pt-BR" sz="1400" b="1" dirty="0"/>
              <a:t>S</a:t>
            </a:r>
            <a:r>
              <a:rPr lang="pt-BR" sz="1400" dirty="0"/>
              <a:t>istemas de </a:t>
            </a:r>
            <a:r>
              <a:rPr lang="pt-BR" sz="1400" b="1" dirty="0"/>
              <a:t>E</a:t>
            </a:r>
            <a:r>
              <a:rPr lang="pt-BR" sz="1400" dirty="0"/>
              <a:t>nergia </a:t>
            </a:r>
            <a:r>
              <a:rPr lang="pt-BR" sz="1400" b="1" dirty="0"/>
              <a:t>E</a:t>
            </a:r>
            <a:r>
              <a:rPr lang="pt-BR" sz="1400" dirty="0"/>
              <a:t>létrica</a:t>
            </a:r>
            <a:endParaRPr lang="pt-BR" sz="1400" cap="small" dirty="0"/>
          </a:p>
        </p:txBody>
      </p:sp>
    </p:spTree>
    <p:extLst>
      <p:ext uri="{BB962C8B-B14F-4D97-AF65-F5344CB8AC3E}">
        <p14:creationId xmlns:p14="http://schemas.microsoft.com/office/powerpoint/2010/main" val="1769814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2</a:t>
            </a:fld>
            <a:endParaRPr lang="es-ES"/>
          </a:p>
        </p:txBody>
      </p:sp>
      <p:sp>
        <p:nvSpPr>
          <p:cNvPr id="3" name="4 Título"/>
          <p:cNvSpPr txBox="1">
            <a:spLocks/>
          </p:cNvSpPr>
          <p:nvPr/>
        </p:nvSpPr>
        <p:spPr>
          <a:xfrm>
            <a:off x="611560" y="188640"/>
            <a:ext cx="8784976" cy="457120"/>
          </a:xfrm>
          <a:prstGeom prst="rect">
            <a:avLst/>
          </a:prstGeom>
        </p:spPr>
        <p:txBody>
          <a:bodyPr bIns="91440" anchor="b" anchorCtr="0">
            <a:noAutofit/>
          </a:bodyPr>
          <a:lstStyle>
            <a:lvl1pPr>
              <a:spcBef>
                <a:spcPct val="0"/>
              </a:spcBef>
              <a:buNone/>
              <a:defRPr kumimoji="0" sz="240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PE" altLang="en-US" dirty="0"/>
              <a:t>Ejemplo 1: Importación de petróleo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602191" y="836712"/>
            <a:ext cx="800225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Una refinería puede comprar petróleo crudo ligero y petróleo crudo pesado.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El coste por barril de estos tipos de petróleo es de 11 y 9 euros, respectivamente.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De cada tipo de petróleo se producen por barril las siguientes cantidades de gasolina, kerosene y combustible para reactores</a:t>
            </a:r>
            <a:r>
              <a:rPr lang="es-PE" sz="2000" dirty="0"/>
              <a:t> </a:t>
            </a:r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8975554"/>
              </p:ext>
            </p:extLst>
          </p:nvPr>
        </p:nvGraphicFramePr>
        <p:xfrm>
          <a:off x="1323954" y="2351103"/>
          <a:ext cx="6558729" cy="13817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169609">
                  <a:extLst>
                    <a:ext uri="{9D8B030D-6E8A-4147-A177-3AD203B41FA5}">
                      <a16:colId xmlns:a16="http://schemas.microsoft.com/office/drawing/2014/main" val="1387785101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862367707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3989843849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39808364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Gasolina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Kerosene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Combustible</a:t>
                      </a:r>
                      <a:r>
                        <a:rPr lang="es-PE" baseline="0" dirty="0"/>
                        <a:t> Reactores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669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/>
                        <a:t>Petróleo</a:t>
                      </a:r>
                      <a:r>
                        <a:rPr lang="es-PE" baseline="0" dirty="0"/>
                        <a:t> crudo ligero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0.40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0.20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0.35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3704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/>
                        <a:t>Petróleo</a:t>
                      </a:r>
                      <a:r>
                        <a:rPr lang="es-PE" baseline="0" dirty="0"/>
                        <a:t> crudo pesado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0.32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0.40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0.20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1610549"/>
                  </a:ext>
                </a:extLst>
              </a:tr>
            </a:tbl>
          </a:graphicData>
        </a:graphic>
      </p:graphicFrame>
      <p:sp>
        <p:nvSpPr>
          <p:cNvPr id="6" name="CuadroTexto 5"/>
          <p:cNvSpPr txBox="1"/>
          <p:nvPr/>
        </p:nvSpPr>
        <p:spPr>
          <a:xfrm>
            <a:off x="602191" y="4030032"/>
            <a:ext cx="800225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La refinería tiene un contrato para entregar un millón de barriles de gasolina, cuatrocientos mil barriles de kerosene, y doscientos cincuenta mil barriles de combustible para reactores.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Determine el número de barriles de cada tipo de petróleo crudo que satisfacen la demanda y minimizan el coste. </a:t>
            </a:r>
            <a:endParaRPr lang="es-PE" sz="2000" dirty="0"/>
          </a:p>
        </p:txBody>
      </p:sp>
    </p:spTree>
    <p:extLst>
      <p:ext uri="{BB962C8B-B14F-4D97-AF65-F5344CB8AC3E}">
        <p14:creationId xmlns:p14="http://schemas.microsoft.com/office/powerpoint/2010/main" val="2405098526"/>
      </p:ext>
    </p:extLst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3</a:t>
            </a:fld>
            <a:endParaRPr lang="es-ES"/>
          </a:p>
        </p:txBody>
      </p:sp>
      <p:sp>
        <p:nvSpPr>
          <p:cNvPr id="3" name="4 Título"/>
          <p:cNvSpPr txBox="1">
            <a:spLocks/>
          </p:cNvSpPr>
          <p:nvPr/>
        </p:nvSpPr>
        <p:spPr>
          <a:xfrm>
            <a:off x="611560" y="188640"/>
            <a:ext cx="8784976" cy="457120"/>
          </a:xfrm>
          <a:prstGeom prst="rect">
            <a:avLst/>
          </a:prstGeom>
        </p:spPr>
        <p:txBody>
          <a:bodyPr bIns="91440" anchor="b" anchorCtr="0">
            <a:noAutofit/>
          </a:bodyPr>
          <a:lstStyle>
            <a:lvl1pPr>
              <a:spcBef>
                <a:spcPct val="0"/>
              </a:spcBef>
              <a:buNone/>
              <a:defRPr kumimoji="0" sz="240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PE" altLang="en-US" dirty="0"/>
              <a:t>Ejemplo 2 : Modelo para fabricación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602191" y="836712"/>
            <a:ext cx="800225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Se desean construir mesas y sillas.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El recurso disponible es 30 m</a:t>
            </a:r>
            <a:r>
              <a:rPr lang="es-MX" sz="2000" baseline="30000" dirty="0"/>
              <a:t>2</a:t>
            </a:r>
            <a:r>
              <a:rPr lang="es-MX" sz="2000" dirty="0"/>
              <a:t> de madera por semana, 48 horas por semana.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La demanda de las sillas es de 5 unidades y la de mesas de 10 unidades.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La utilidad que se obtiene por las mesas es de $10 y por las sillas de $8, además para construir la mesa utiliza lo siguiente: 4.5 m</a:t>
            </a:r>
            <a:r>
              <a:rPr lang="es-MX" sz="2000" baseline="30000" dirty="0"/>
              <a:t>2</a:t>
            </a:r>
            <a:r>
              <a:rPr lang="es-MX" sz="2000" dirty="0"/>
              <a:t> de madera por unidad, 6 horas por unidad.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Para la silla se ocupan: 1.5 m</a:t>
            </a:r>
            <a:r>
              <a:rPr lang="es-MX" sz="2000" baseline="30000" dirty="0"/>
              <a:t>2</a:t>
            </a:r>
            <a:r>
              <a:rPr lang="es-MX" sz="2000" dirty="0"/>
              <a:t> de madera por unidad y 3 horas por cada unidad fabricada.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¿Cuántas sillas y mesas construyo con el fin de obtener la máxima </a:t>
            </a:r>
            <a:r>
              <a:rPr lang="es-MX" sz="2000"/>
              <a:t>utilidad por semana?  </a:t>
            </a:r>
            <a:endParaRPr lang="es-PE" sz="2000" dirty="0"/>
          </a:p>
        </p:txBody>
      </p:sp>
    </p:spTree>
    <p:extLst>
      <p:ext uri="{BB962C8B-B14F-4D97-AF65-F5344CB8AC3E}">
        <p14:creationId xmlns:p14="http://schemas.microsoft.com/office/powerpoint/2010/main" val="978993721"/>
      </p:ext>
    </p:extLst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4</a:t>
            </a:fld>
            <a:endParaRPr lang="es-ES"/>
          </a:p>
        </p:txBody>
      </p:sp>
      <p:sp>
        <p:nvSpPr>
          <p:cNvPr id="3" name="4 Título"/>
          <p:cNvSpPr txBox="1">
            <a:spLocks/>
          </p:cNvSpPr>
          <p:nvPr/>
        </p:nvSpPr>
        <p:spPr>
          <a:xfrm>
            <a:off x="611560" y="188640"/>
            <a:ext cx="8784976" cy="457120"/>
          </a:xfrm>
          <a:prstGeom prst="rect">
            <a:avLst/>
          </a:prstGeom>
        </p:spPr>
        <p:txBody>
          <a:bodyPr bIns="91440" anchor="b" anchorCtr="0">
            <a:noAutofit/>
          </a:bodyPr>
          <a:lstStyle>
            <a:lvl1pPr>
              <a:spcBef>
                <a:spcPct val="0"/>
              </a:spcBef>
              <a:buNone/>
              <a:defRPr kumimoji="0" sz="240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PE" altLang="en-US" dirty="0"/>
              <a:t>Modelamiento matemático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602191" y="836712"/>
            <a:ext cx="800225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Definición: Proceso de abstracción de la realidad hacia formas matemáticas para representar partes de ella.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Entonces: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sz="2000" dirty="0"/>
              <a:t>Representación simplificada de una realidad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sz="2000" dirty="0"/>
              <a:t>Herramienta ayuda para la toma de decisiones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Modelador: desarrollo del modelo.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Experto: conocimiento de la realidad del problema</a:t>
            </a:r>
          </a:p>
        </p:txBody>
      </p:sp>
      <p:sp>
        <p:nvSpPr>
          <p:cNvPr id="7" name="Rectángulo redondeado 6"/>
          <p:cNvSpPr/>
          <p:nvPr/>
        </p:nvSpPr>
        <p:spPr>
          <a:xfrm>
            <a:off x="1187624" y="3212976"/>
            <a:ext cx="1440160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Realidad</a:t>
            </a:r>
            <a:endParaRPr lang="es-PE" dirty="0"/>
          </a:p>
        </p:txBody>
      </p:sp>
      <p:sp>
        <p:nvSpPr>
          <p:cNvPr id="6" name="Rectángulo redondeado 5"/>
          <p:cNvSpPr/>
          <p:nvPr/>
        </p:nvSpPr>
        <p:spPr>
          <a:xfrm>
            <a:off x="3635896" y="3245079"/>
            <a:ext cx="1368152" cy="648072"/>
          </a:xfrm>
          <a:prstGeom prst="round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Realidad asumida</a:t>
            </a:r>
            <a:endParaRPr lang="es-PE" dirty="0"/>
          </a:p>
        </p:txBody>
      </p:sp>
      <p:sp>
        <p:nvSpPr>
          <p:cNvPr id="8" name="Rectángulo redondeado 7"/>
          <p:cNvSpPr/>
          <p:nvPr/>
        </p:nvSpPr>
        <p:spPr>
          <a:xfrm>
            <a:off x="6012160" y="3245079"/>
            <a:ext cx="1368152" cy="648072"/>
          </a:xfrm>
          <a:prstGeom prst="round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Realidad asumida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860848173"/>
      </p:ext>
    </p:extLst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5</a:t>
            </a:fld>
            <a:endParaRPr lang="es-ES"/>
          </a:p>
        </p:txBody>
      </p:sp>
      <p:sp>
        <p:nvSpPr>
          <p:cNvPr id="3" name="4 Título"/>
          <p:cNvSpPr txBox="1">
            <a:spLocks/>
          </p:cNvSpPr>
          <p:nvPr/>
        </p:nvSpPr>
        <p:spPr>
          <a:xfrm>
            <a:off x="611560" y="188640"/>
            <a:ext cx="8784976" cy="457120"/>
          </a:xfrm>
          <a:prstGeom prst="rect">
            <a:avLst/>
          </a:prstGeom>
        </p:spPr>
        <p:txBody>
          <a:bodyPr bIns="91440" anchor="b" anchorCtr="0">
            <a:noAutofit/>
          </a:bodyPr>
          <a:lstStyle>
            <a:lvl1pPr>
              <a:spcBef>
                <a:spcPct val="0"/>
              </a:spcBef>
              <a:buNone/>
              <a:defRPr kumimoji="0" sz="240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PE" altLang="en-US" dirty="0"/>
              <a:t>Modelamiento matemático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602191" y="836712"/>
            <a:ext cx="800225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Definición: Proceso de abstracción de la realidad hacia formas matemáticas para representar partes de ella.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Entonces: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sz="2000" dirty="0"/>
              <a:t>Representación simplificada de una realidad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sz="2000" dirty="0"/>
              <a:t>Herramienta ayuda para la toma de decisiones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Modelador: desarrollo del modelo.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Experto: conocimiento de la realidad del problema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611560" y="5517232"/>
            <a:ext cx="79928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000" dirty="0">
                <a:latin typeface="Lucida Calligraphy" panose="03010101010101010101" pitchFamily="66" charset="0"/>
              </a:rPr>
              <a:t>La relación entre el modelo y la método de solución es relativo y depende de la tecnología de la época.</a:t>
            </a:r>
          </a:p>
          <a:p>
            <a:pPr algn="ctr"/>
            <a:endParaRPr lang="es-PE" sz="2000" dirty="0">
              <a:latin typeface="Lucida Calligraphy" panose="03010101010101010101" pitchFamily="66" charset="0"/>
            </a:endParaRPr>
          </a:p>
        </p:txBody>
      </p:sp>
      <p:sp>
        <p:nvSpPr>
          <p:cNvPr id="7" name="Nube 6"/>
          <p:cNvSpPr/>
          <p:nvPr/>
        </p:nvSpPr>
        <p:spPr>
          <a:xfrm>
            <a:off x="1187624" y="3212976"/>
            <a:ext cx="1440160" cy="72008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Realidad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47473549"/>
      </p:ext>
    </p:extLst>
  </p:cSld>
  <p:clrMapOvr>
    <a:masterClrMapping/>
  </p:clrMapOvr>
  <p:transition spd="slow"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da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quidad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dad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19097</TotalTime>
  <Words>398</Words>
  <Application>Microsoft Office PowerPoint</Application>
  <PresentationFormat>Presentación en pantalla (4:3)</PresentationFormat>
  <Paragraphs>58</Paragraphs>
  <Slides>5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4" baseType="lpstr">
      <vt:lpstr>Arial</vt:lpstr>
      <vt:lpstr>Bookman Old Style</vt:lpstr>
      <vt:lpstr>Calibri</vt:lpstr>
      <vt:lpstr>Franklin Gothic Book</vt:lpstr>
      <vt:lpstr>Lucida Calligraphy</vt:lpstr>
      <vt:lpstr>Old English Text MT</vt:lpstr>
      <vt:lpstr>Perpetua</vt:lpstr>
      <vt:lpstr>Wingdings 2</vt:lpstr>
      <vt:lpstr>Equidad</vt:lpstr>
      <vt:lpstr>Modelamiento e Optimización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Cansat</dc:title>
  <dc:creator>Leo</dc:creator>
  <cp:lastModifiedBy>Erik AQ</cp:lastModifiedBy>
  <cp:revision>954</cp:revision>
  <dcterms:created xsi:type="dcterms:W3CDTF">2012-02-15T19:20:03Z</dcterms:created>
  <dcterms:modified xsi:type="dcterms:W3CDTF">2019-03-11T14:54:20Z</dcterms:modified>
</cp:coreProperties>
</file>