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8"/>
  </p:notesMasterIdLst>
  <p:handoutMasterIdLst>
    <p:handoutMasterId r:id="rId19"/>
  </p:handoutMasterIdLst>
  <p:sldIdLst>
    <p:sldId id="256" r:id="rId2"/>
    <p:sldId id="393" r:id="rId3"/>
    <p:sldId id="394" r:id="rId4"/>
    <p:sldId id="399" r:id="rId5"/>
    <p:sldId id="395" r:id="rId6"/>
    <p:sldId id="396" r:id="rId7"/>
    <p:sldId id="397" r:id="rId8"/>
    <p:sldId id="403" r:id="rId9"/>
    <p:sldId id="404" r:id="rId10"/>
    <p:sldId id="398" r:id="rId11"/>
    <p:sldId id="401" r:id="rId12"/>
    <p:sldId id="406" r:id="rId13"/>
    <p:sldId id="402" r:id="rId14"/>
    <p:sldId id="408" r:id="rId15"/>
    <p:sldId id="407" r:id="rId16"/>
    <p:sldId id="409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9"/>
            <p14:sldId id="395"/>
            <p14:sldId id="396"/>
            <p14:sldId id="397"/>
            <p14:sldId id="403"/>
            <p14:sldId id="404"/>
            <p14:sldId id="398"/>
            <p14:sldId id="401"/>
            <p14:sldId id="406"/>
            <p14:sldId id="402"/>
            <p14:sldId id="408"/>
            <p14:sldId id="407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9644" autoAdjust="0"/>
  </p:normalViewPr>
  <p:slideViewPr>
    <p:cSldViewPr>
      <p:cViewPr varScale="1">
        <p:scale>
          <a:sx n="72" d="100"/>
          <a:sy n="72" d="100"/>
        </p:scale>
        <p:origin x="1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16/03/2019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16/03/2019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7.png"/><Relationship Id="rId5" Type="http://schemas.openxmlformats.org/officeDocument/2006/relationships/image" Target="../media/image48.png"/><Relationship Id="rId10" Type="http://schemas.openxmlformats.org/officeDocument/2006/relationships/image" Target="../media/image5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6.png"/><Relationship Id="rId3" Type="http://schemas.openxmlformats.org/officeDocument/2006/relationships/image" Target="../media/image61.png"/><Relationship Id="rId12" Type="http://schemas.openxmlformats.org/officeDocument/2006/relationships/image" Target="../media/image65.png"/><Relationship Id="rId2" Type="http://schemas.openxmlformats.org/officeDocument/2006/relationships/image" Target="../media/image60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4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52.png"/><Relationship Id="rId1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hyperlink" Target="https://www.amazon.com/Analysis-Grainger-Professor-Electrical-Engineering/dp/0070612935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mazon.com/System-Stability-Control-Prabha-Kundur/dp/007035958X" TargetMode="External"/><Relationship Id="rId5" Type="http://schemas.openxmlformats.org/officeDocument/2006/relationships/hyperlink" Target="https://www.amazon.com/Power-System-Analysis-Design-Fifth/dp/1111425779" TargetMode="Externa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Power System Optimization: Power Flow</a:t>
            </a:r>
            <a:endParaRPr lang="es-ES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Old English Text MT" panose="03040902040508030806" pitchFamily="66" charset="0"/>
              </a:rPr>
              <a:t>Tópico</a:t>
            </a:r>
            <a:endParaRPr lang="en-US" sz="4400" dirty="0">
              <a:latin typeface="Old English Text MT" panose="03040902040508030806" pitchFamily="66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Red eléctrica: Definición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FFF9431-DB9C-419A-BA79-55D31503B8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431379"/>
                  </p:ext>
                </p:extLst>
              </p:nvPr>
            </p:nvGraphicFramePr>
            <p:xfrm>
              <a:off x="683568" y="980728"/>
              <a:ext cx="4032000" cy="206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16000">
                      <a:extLst>
                        <a:ext uri="{9D8B030D-6E8A-4147-A177-3AD203B41FA5}">
                          <a16:colId xmlns:a16="http://schemas.microsoft.com/office/drawing/2014/main" val="637402168"/>
                        </a:ext>
                      </a:extLst>
                    </a:gridCol>
                    <a:gridCol w="2016000">
                      <a:extLst>
                        <a:ext uri="{9D8B030D-6E8A-4147-A177-3AD203B41FA5}">
                          <a16:colId xmlns:a16="http://schemas.microsoft.com/office/drawing/2014/main" val="613115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1600" dirty="0"/>
                            <a:t>Barras (</a:t>
                          </a:r>
                          <a:r>
                            <a:rPr lang="es-PE" sz="1600" dirty="0" err="1"/>
                            <a:t>nodes</a:t>
                          </a:r>
                          <a:r>
                            <a:rPr lang="es-PE" sz="1600" dirty="0"/>
                            <a:t>, buses)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8223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/>
                            <a:t>Demanda (</a:t>
                          </a:r>
                          <a:r>
                            <a:rPr lang="es-PE" sz="1600" dirty="0" err="1"/>
                            <a:t>sink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95186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/>
                            <a:t>Generación (</a:t>
                          </a:r>
                          <a:r>
                            <a:rPr lang="es-PE" sz="1600" dirty="0" err="1"/>
                            <a:t>source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866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1600" dirty="0"/>
                            <a:t>Circuito (Branch, </a:t>
                          </a:r>
                          <a:r>
                            <a:rPr lang="es-PE" sz="1600" dirty="0" err="1"/>
                            <a:t>edges</a:t>
                          </a:r>
                          <a:r>
                            <a:rPr lang="es-PE" sz="1600" dirty="0"/>
                            <a:t>, </a:t>
                          </a:r>
                          <a:r>
                            <a:rPr lang="es-PE" sz="1600" dirty="0" err="1"/>
                            <a:t>power</a:t>
                          </a:r>
                          <a:r>
                            <a:rPr lang="es-PE" sz="1600" dirty="0"/>
                            <a:t> </a:t>
                          </a:r>
                          <a:r>
                            <a:rPr lang="es-PE" sz="1600" dirty="0" err="1"/>
                            <a:t>lines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14267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 err="1"/>
                            <a:t>Admintancia</a:t>
                          </a:r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7530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FFF9431-DB9C-419A-BA79-55D31503B8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431379"/>
                  </p:ext>
                </p:extLst>
              </p:nvPr>
            </p:nvGraphicFramePr>
            <p:xfrm>
              <a:off x="683568" y="980728"/>
              <a:ext cx="4032000" cy="206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16000">
                      <a:extLst>
                        <a:ext uri="{9D8B030D-6E8A-4147-A177-3AD203B41FA5}">
                          <a16:colId xmlns:a16="http://schemas.microsoft.com/office/drawing/2014/main" val="637402168"/>
                        </a:ext>
                      </a:extLst>
                    </a:gridCol>
                    <a:gridCol w="2016000">
                      <a:extLst>
                        <a:ext uri="{9D8B030D-6E8A-4147-A177-3AD203B41FA5}">
                          <a16:colId xmlns:a16="http://schemas.microsoft.com/office/drawing/2014/main" val="613115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1600" dirty="0"/>
                            <a:t>Barras (</a:t>
                          </a:r>
                          <a:r>
                            <a:rPr lang="es-PE" sz="1600" dirty="0" err="1"/>
                            <a:t>nodes</a:t>
                          </a:r>
                          <a:r>
                            <a:rPr lang="es-PE" sz="1600" dirty="0"/>
                            <a:t>, buses)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639" b="-4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8223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/>
                            <a:t>Demanda (</a:t>
                          </a:r>
                          <a:r>
                            <a:rPr lang="es-PE" sz="1600" dirty="0" err="1"/>
                            <a:t>sink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1639" b="-3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5186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/>
                            <a:t>Generación (</a:t>
                          </a:r>
                          <a:r>
                            <a:rPr lang="es-PE" sz="1600" dirty="0" err="1"/>
                            <a:t>source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201639" b="-2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6626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PE" sz="1600" dirty="0"/>
                            <a:t>Circuito (Branch, </a:t>
                          </a:r>
                          <a:r>
                            <a:rPr lang="es-PE" sz="1600" dirty="0" err="1"/>
                            <a:t>edges</a:t>
                          </a:r>
                          <a:r>
                            <a:rPr lang="es-PE" sz="1600" dirty="0"/>
                            <a:t>, </a:t>
                          </a:r>
                          <a:r>
                            <a:rPr lang="es-PE" sz="1600" dirty="0" err="1"/>
                            <a:t>power</a:t>
                          </a:r>
                          <a:r>
                            <a:rPr lang="es-PE" sz="1600" dirty="0"/>
                            <a:t> </a:t>
                          </a:r>
                          <a:r>
                            <a:rPr lang="es-PE" sz="1600" dirty="0" err="1"/>
                            <a:t>lines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91667" b="-7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267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 err="1"/>
                            <a:t>Admintancia</a:t>
                          </a:r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459016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75302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Elipse 6">
            <a:extLst>
              <a:ext uri="{FF2B5EF4-FFF2-40B4-BE49-F238E27FC236}">
                <a16:creationId xmlns:a16="http://schemas.microsoft.com/office/drawing/2014/main" id="{EAAF20C1-7237-4227-B252-0BA7DD384246}"/>
              </a:ext>
            </a:extLst>
          </p:cNvPr>
          <p:cNvSpPr/>
          <p:nvPr/>
        </p:nvSpPr>
        <p:spPr>
          <a:xfrm>
            <a:off x="5364088" y="1556792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54A9E03-3ABD-40F1-82D7-BF4B045B7012}"/>
              </a:ext>
            </a:extLst>
          </p:cNvPr>
          <p:cNvSpPr/>
          <p:nvPr/>
        </p:nvSpPr>
        <p:spPr>
          <a:xfrm>
            <a:off x="5480646" y="1196752"/>
            <a:ext cx="224004" cy="2240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FFA522D-D03A-4C1F-B0D7-9236038A97B3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>
            <a:off x="5592648" y="1420756"/>
            <a:ext cx="0" cy="13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: Curvo 26">
            <a:extLst>
              <a:ext uri="{FF2B5EF4-FFF2-40B4-BE49-F238E27FC236}">
                <a16:creationId xmlns:a16="http://schemas.microsoft.com/office/drawing/2014/main" id="{FCC344E3-5785-4A8D-A591-9B80EC7A9709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533241" y="1250909"/>
            <a:ext cx="118813" cy="1188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D7E01855-3832-4CE4-8EC4-A1A5660FF300}"/>
              </a:ext>
            </a:extLst>
          </p:cNvPr>
          <p:cNvSpPr/>
          <p:nvPr/>
        </p:nvSpPr>
        <p:spPr>
          <a:xfrm>
            <a:off x="7668344" y="1887623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A34534D1-193F-4611-BD1C-676EC9B7445A}"/>
              </a:ext>
            </a:extLst>
          </p:cNvPr>
          <p:cNvSpPr/>
          <p:nvPr/>
        </p:nvSpPr>
        <p:spPr>
          <a:xfrm>
            <a:off x="7784902" y="1527583"/>
            <a:ext cx="224004" cy="2240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BB5320A-C8A3-42A5-AA1A-A32949E6B635}"/>
              </a:ext>
            </a:extLst>
          </p:cNvPr>
          <p:cNvCxnSpPr>
            <a:cxnSpLocks/>
            <a:stCxn id="37" idx="4"/>
            <a:endCxn id="36" idx="0"/>
          </p:cNvCxnSpPr>
          <p:nvPr/>
        </p:nvCxnSpPr>
        <p:spPr>
          <a:xfrm>
            <a:off x="7896904" y="1751587"/>
            <a:ext cx="0" cy="13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7AC7C92A-AB53-4E23-8B2A-EEC94CF708F6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7837497" y="1581740"/>
            <a:ext cx="118813" cy="1188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7A5C536A-099A-41F8-8DCC-D5F41518DADA}"/>
              </a:ext>
            </a:extLst>
          </p:cNvPr>
          <p:cNvSpPr/>
          <p:nvPr/>
        </p:nvSpPr>
        <p:spPr>
          <a:xfrm>
            <a:off x="6300192" y="3068960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177E15E-49C7-4DC2-B605-CEB11CD39003}"/>
              </a:ext>
            </a:extLst>
          </p:cNvPr>
          <p:cNvSpPr/>
          <p:nvPr/>
        </p:nvSpPr>
        <p:spPr>
          <a:xfrm>
            <a:off x="6416750" y="2708920"/>
            <a:ext cx="224004" cy="2240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10F7D968-A55B-4522-BA1B-8FC459859E43}"/>
              </a:ext>
            </a:extLst>
          </p:cNvPr>
          <p:cNvCxnSpPr>
            <a:cxnSpLocks/>
            <a:stCxn id="41" idx="4"/>
            <a:endCxn id="40" idx="0"/>
          </p:cNvCxnSpPr>
          <p:nvPr/>
        </p:nvCxnSpPr>
        <p:spPr>
          <a:xfrm>
            <a:off x="6528752" y="2932924"/>
            <a:ext cx="0" cy="13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: Curvo 42">
            <a:extLst>
              <a:ext uri="{FF2B5EF4-FFF2-40B4-BE49-F238E27FC236}">
                <a16:creationId xmlns:a16="http://schemas.microsoft.com/office/drawing/2014/main" id="{0EC2327A-C71D-4130-8223-B646B34D942A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469345" y="2763077"/>
            <a:ext cx="118813" cy="1188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D12750B1-7913-4738-8D61-7B2B8BA958BD}"/>
              </a:ext>
            </a:extLst>
          </p:cNvPr>
          <p:cNvSpPr/>
          <p:nvPr/>
        </p:nvSpPr>
        <p:spPr>
          <a:xfrm>
            <a:off x="8428818" y="3068960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71D8742B-6D8D-4AF5-BB9B-E67951C0E3A7}"/>
              </a:ext>
            </a:extLst>
          </p:cNvPr>
          <p:cNvSpPr/>
          <p:nvPr/>
        </p:nvSpPr>
        <p:spPr>
          <a:xfrm>
            <a:off x="7668344" y="4077072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BF6639BF-F3DF-4C9C-B716-38B4BDB0753A}"/>
              </a:ext>
            </a:extLst>
          </p:cNvPr>
          <p:cNvCxnSpPr>
            <a:stCxn id="40" idx="4"/>
          </p:cNvCxnSpPr>
          <p:nvPr/>
        </p:nvCxnSpPr>
        <p:spPr>
          <a:xfrm>
            <a:off x="6528752" y="3526080"/>
            <a:ext cx="0" cy="3349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4663B07-3407-455E-AE9B-23CD1764A7DE}"/>
              </a:ext>
            </a:extLst>
          </p:cNvPr>
          <p:cNvCxnSpPr/>
          <p:nvPr/>
        </p:nvCxnSpPr>
        <p:spPr>
          <a:xfrm>
            <a:off x="8657378" y="3526080"/>
            <a:ext cx="0" cy="3349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07D8949-1B92-44CE-BABD-0C4D062A0B66}"/>
              </a:ext>
            </a:extLst>
          </p:cNvPr>
          <p:cNvCxnSpPr/>
          <p:nvPr/>
        </p:nvCxnSpPr>
        <p:spPr>
          <a:xfrm>
            <a:off x="7896904" y="4534192"/>
            <a:ext cx="0" cy="3349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3F0FF4F-44F0-4699-BBAC-F2AB14D804B3}"/>
              </a:ext>
            </a:extLst>
          </p:cNvPr>
          <p:cNvSpPr txBox="1"/>
          <p:nvPr/>
        </p:nvSpPr>
        <p:spPr>
          <a:xfrm>
            <a:off x="683568" y="414401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Recuerda: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1B82DFA5-F29D-4D04-80C7-DF74146A6DA4}"/>
                  </a:ext>
                </a:extLst>
              </p:cNvPr>
              <p:cNvSpPr txBox="1"/>
              <p:nvPr/>
            </p:nvSpPr>
            <p:spPr>
              <a:xfrm>
                <a:off x="730700" y="4557919"/>
                <a:ext cx="1481495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𝒋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1B82DFA5-F29D-4D04-80C7-DF74146A6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0" y="4557919"/>
                <a:ext cx="1481495" cy="299249"/>
              </a:xfrm>
              <a:prstGeom prst="rect">
                <a:avLst/>
              </a:prstGeom>
              <a:blipFill>
                <a:blip r:embed="rId3"/>
                <a:stretch>
                  <a:fillRect l="-3704" t="-6122" r="-1235" b="-265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741F92DF-F74B-4760-A137-7A00485FCAEA}"/>
              </a:ext>
            </a:extLst>
          </p:cNvPr>
          <p:cNvCxnSpPr>
            <a:stCxn id="7" idx="6"/>
            <a:endCxn id="36" idx="2"/>
          </p:cNvCxnSpPr>
          <p:nvPr/>
        </p:nvCxnSpPr>
        <p:spPr>
          <a:xfrm>
            <a:off x="5821208" y="1785352"/>
            <a:ext cx="1847136" cy="3308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AD204EE5-8AAA-44C3-A0F4-936021FBB752}"/>
              </a:ext>
            </a:extLst>
          </p:cNvPr>
          <p:cNvCxnSpPr>
            <a:stCxn id="7" idx="4"/>
            <a:endCxn id="40" idx="1"/>
          </p:cNvCxnSpPr>
          <p:nvPr/>
        </p:nvCxnSpPr>
        <p:spPr>
          <a:xfrm>
            <a:off x="5592648" y="2013912"/>
            <a:ext cx="774488" cy="11219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A193886E-2631-4011-9E35-1889B4D33E16}"/>
              </a:ext>
            </a:extLst>
          </p:cNvPr>
          <p:cNvCxnSpPr>
            <a:stCxn id="36" idx="3"/>
            <a:endCxn id="40" idx="7"/>
          </p:cNvCxnSpPr>
          <p:nvPr/>
        </p:nvCxnSpPr>
        <p:spPr>
          <a:xfrm flipH="1">
            <a:off x="6690368" y="2277799"/>
            <a:ext cx="1044920" cy="8581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B4DD48A-D48D-4DC3-935B-1112FFFFFA7D}"/>
              </a:ext>
            </a:extLst>
          </p:cNvPr>
          <p:cNvCxnSpPr>
            <a:stCxn id="36" idx="5"/>
            <a:endCxn id="44" idx="0"/>
          </p:cNvCxnSpPr>
          <p:nvPr/>
        </p:nvCxnSpPr>
        <p:spPr>
          <a:xfrm>
            <a:off x="8058520" y="2277799"/>
            <a:ext cx="598858" cy="79116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10252B9-A0FF-48E3-AD25-91FC1DAAAE55}"/>
              </a:ext>
            </a:extLst>
          </p:cNvPr>
          <p:cNvCxnSpPr>
            <a:stCxn id="48" idx="7"/>
            <a:endCxn id="44" idx="3"/>
          </p:cNvCxnSpPr>
          <p:nvPr/>
        </p:nvCxnSpPr>
        <p:spPr>
          <a:xfrm flipV="1">
            <a:off x="8058520" y="3459136"/>
            <a:ext cx="437242" cy="684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5445A380-8822-4DF2-9A2B-67B290886822}"/>
              </a:ext>
            </a:extLst>
          </p:cNvPr>
          <p:cNvCxnSpPr>
            <a:stCxn id="40" idx="5"/>
            <a:endCxn id="48" idx="1"/>
          </p:cNvCxnSpPr>
          <p:nvPr/>
        </p:nvCxnSpPr>
        <p:spPr>
          <a:xfrm>
            <a:off x="6690368" y="3459136"/>
            <a:ext cx="1044920" cy="684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73D578B3-42AB-44A4-BA20-2CF366707157}"/>
                  </a:ext>
                </a:extLst>
              </p:cNvPr>
              <p:cNvSpPr txBox="1"/>
              <p:nvPr/>
            </p:nvSpPr>
            <p:spPr>
              <a:xfrm>
                <a:off x="730700" y="4924742"/>
                <a:ext cx="1505861" cy="311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𝒋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73D578B3-42AB-44A4-BA20-2CF366707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0" y="4924742"/>
                <a:ext cx="1505861" cy="311560"/>
              </a:xfrm>
              <a:prstGeom prst="rect">
                <a:avLst/>
              </a:prstGeom>
              <a:blipFill>
                <a:blip r:embed="rId4"/>
                <a:stretch>
                  <a:fillRect l="-3644" t="-1961" r="-1215" b="-235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29352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Línea de transmisión: Modelo “Pi”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2282366"/>
                <a:ext cx="339939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Impedancia serie: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𝒋</m:t>
                    </m:r>
                    <m:sSub>
                      <m:sSubPr>
                        <m:ctrlPr>
                          <a:rPr lang="es-P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PE" b="1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2282366"/>
                <a:ext cx="3399392" cy="395621"/>
              </a:xfrm>
              <a:prstGeom prst="rect">
                <a:avLst/>
              </a:prstGeom>
              <a:blipFill>
                <a:blip r:embed="rId2"/>
                <a:stretch>
                  <a:fillRect l="-1075" t="-1538" b="-2307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/>
          <p:cNvGrpSpPr/>
          <p:nvPr/>
        </p:nvGrpSpPr>
        <p:grpSpPr>
          <a:xfrm>
            <a:off x="2449381" y="788316"/>
            <a:ext cx="4738638" cy="1424616"/>
            <a:chOff x="1259632" y="996863"/>
            <a:chExt cx="7371359" cy="2216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tângulo 3">
                  <a:extLst>
                    <a:ext uri="{FF2B5EF4-FFF2-40B4-BE49-F238E27FC236}">
                      <a16:creationId xmlns:a16="http://schemas.microsoft.com/office/drawing/2014/main" id="{82427D91-6E57-4FCC-A029-F1ECE99B7202}"/>
                    </a:ext>
                  </a:extLst>
                </p:cNvPr>
                <p:cNvSpPr/>
                <p:nvPr/>
              </p:nvSpPr>
              <p:spPr>
                <a:xfrm>
                  <a:off x="3995936" y="1387704"/>
                  <a:ext cx="1152128" cy="45712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4" name="Retângulo 3">
                  <a:extLst>
                    <a:ext uri="{FF2B5EF4-FFF2-40B4-BE49-F238E27FC236}">
                      <a16:creationId xmlns:a16="http://schemas.microsoft.com/office/drawing/2014/main" id="{82427D91-6E57-4FCC-A029-F1ECE99B72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1387704"/>
                  <a:ext cx="1152128" cy="457120"/>
                </a:xfrm>
                <a:prstGeom prst="rect">
                  <a:avLst/>
                </a:prstGeom>
                <a:blipFill>
                  <a:blip r:embed="rId3"/>
                  <a:stretch>
                    <a:fillRect b="-18868"/>
                  </a:stretch>
                </a:blipFill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6536000-70A4-48B9-8F01-E78DE9087F9B}"/>
                </a:ext>
              </a:extLst>
            </p:cNvPr>
            <p:cNvSpPr/>
            <p:nvPr/>
          </p:nvSpPr>
          <p:spPr>
            <a:xfrm>
              <a:off x="7668344" y="1508252"/>
              <a:ext cx="216024" cy="216024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B69E918F-931E-484D-B43D-760D75FB38A3}"/>
                </a:ext>
              </a:extLst>
            </p:cNvPr>
            <p:cNvCxnSpPr>
              <a:cxnSpLocks/>
              <a:stCxn id="5" idx="2"/>
              <a:endCxn id="4" idx="3"/>
            </p:cNvCxnSpPr>
            <p:nvPr/>
          </p:nvCxnSpPr>
          <p:spPr>
            <a:xfrm flipH="1">
              <a:off x="5148064" y="1616264"/>
              <a:ext cx="252028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EF091E1B-B075-43B1-8374-516CCA695777}"/>
                    </a:ext>
                  </a:extLst>
                </p:cNvPr>
                <p:cNvSpPr txBox="1"/>
                <p:nvPr/>
              </p:nvSpPr>
              <p:spPr>
                <a:xfrm>
                  <a:off x="7683718" y="996863"/>
                  <a:ext cx="947273" cy="5052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EF091E1B-B075-43B1-8374-516CCA695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718" y="996863"/>
                  <a:ext cx="947273" cy="505206"/>
                </a:xfrm>
                <a:prstGeom prst="rect">
                  <a:avLst/>
                </a:prstGeom>
                <a:blipFill>
                  <a:blip r:embed="rId4"/>
                  <a:stretch>
                    <a:fillRect l="-8000" r="-4000" b="-22222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3C3F3252-2EE7-43EE-8ADE-09119F27775A}"/>
                </a:ext>
              </a:extLst>
            </p:cNvPr>
            <p:cNvSpPr/>
            <p:nvPr/>
          </p:nvSpPr>
          <p:spPr>
            <a:xfrm>
              <a:off x="1259632" y="1508252"/>
              <a:ext cx="216024" cy="216024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1855FCB-014A-4962-9045-A348AC195096}"/>
                </a:ext>
              </a:extLst>
            </p:cNvPr>
            <p:cNvCxnSpPr>
              <a:stCxn id="4" idx="1"/>
              <a:endCxn id="45" idx="6"/>
            </p:cNvCxnSpPr>
            <p:nvPr/>
          </p:nvCxnSpPr>
          <p:spPr>
            <a:xfrm flipH="1">
              <a:off x="1475656" y="1616264"/>
              <a:ext cx="252028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/>
                <p:nvPr/>
              </p:nvSpPr>
              <p:spPr>
                <a:xfrm>
                  <a:off x="1259632" y="1019176"/>
                  <a:ext cx="944281" cy="4497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632" y="1019176"/>
                  <a:ext cx="944281" cy="449748"/>
                </a:xfrm>
                <a:prstGeom prst="rect">
                  <a:avLst/>
                </a:prstGeom>
                <a:blipFill>
                  <a:blip r:embed="rId5"/>
                  <a:stretch>
                    <a:fillRect l="-9091" t="-10638" r="-3030" b="-12766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A45B75C4-A3C1-451F-AE2F-C33AE7B393FB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6444208" y="1616264"/>
              <a:ext cx="12241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53FCAC3-60A8-4306-960A-43E527CE1800}"/>
                </a:ext>
              </a:extLst>
            </p:cNvPr>
            <p:cNvCxnSpPr>
              <a:stCxn id="45" idx="6"/>
            </p:cNvCxnSpPr>
            <p:nvPr/>
          </p:nvCxnSpPr>
          <p:spPr>
            <a:xfrm>
              <a:off x="1475656" y="1616264"/>
              <a:ext cx="1224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>
              <a:off x="1475656" y="3212976"/>
              <a:ext cx="620806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ángulo 13"/>
                <p:cNvSpPr/>
                <p:nvPr/>
              </p:nvSpPr>
              <p:spPr>
                <a:xfrm>
                  <a:off x="2699792" y="2134460"/>
                  <a:ext cx="690640" cy="576064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14" name="Rectángu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2134460"/>
                  <a:ext cx="690640" cy="576064"/>
                </a:xfrm>
                <a:prstGeom prst="rect">
                  <a:avLst/>
                </a:prstGeom>
                <a:blipFill>
                  <a:blip r:embed="rId6"/>
                  <a:stretch>
                    <a:fillRect l="-5128" b="-909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ángulo 30"/>
                <p:cNvSpPr/>
                <p:nvPr/>
              </p:nvSpPr>
              <p:spPr>
                <a:xfrm>
                  <a:off x="5717564" y="2134460"/>
                  <a:ext cx="690640" cy="576064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31" name="Rectá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64" y="2134460"/>
                  <a:ext cx="690640" cy="576064"/>
                </a:xfrm>
                <a:prstGeom prst="rect">
                  <a:avLst/>
                </a:prstGeom>
                <a:blipFill>
                  <a:blip r:embed="rId7"/>
                  <a:stretch>
                    <a:fillRect l="-5128" b="-909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15"/>
            <p:cNvCxnSpPr>
              <a:stCxn id="14" idx="0"/>
            </p:cNvCxnSpPr>
            <p:nvPr/>
          </p:nvCxnSpPr>
          <p:spPr>
            <a:xfrm flipV="1">
              <a:off x="3045112" y="1616264"/>
              <a:ext cx="0" cy="5181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 flipV="1">
              <a:off x="6062884" y="1616264"/>
              <a:ext cx="0" cy="5181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14" idx="2"/>
            </p:cNvCxnSpPr>
            <p:nvPr/>
          </p:nvCxnSpPr>
          <p:spPr>
            <a:xfrm>
              <a:off x="3045112" y="2710524"/>
              <a:ext cx="0" cy="5024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6084139" y="2710524"/>
              <a:ext cx="0" cy="5024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/>
                <p:nvPr/>
              </p:nvSpPr>
              <p:spPr>
                <a:xfrm>
                  <a:off x="2460239" y="1019176"/>
                  <a:ext cx="560265" cy="514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</m:sup>
                        </m:sSubSup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30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239" y="1019176"/>
                  <a:ext cx="560265" cy="514183"/>
                </a:xfrm>
                <a:prstGeom prst="rect">
                  <a:avLst/>
                </a:prstGeom>
                <a:blipFill>
                  <a:blip r:embed="rId8"/>
                  <a:stretch>
                    <a:fillRect l="-15254" t="-1852" r="-5085" b="-24074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/>
                <p:nvPr/>
              </p:nvSpPr>
              <p:spPr>
                <a:xfrm>
                  <a:off x="6500283" y="1019176"/>
                  <a:ext cx="578717" cy="5306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𝑝𝑎</m:t>
                            </m:r>
                          </m:sup>
                        </m:sSubSup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32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0283" y="1019176"/>
                  <a:ext cx="578717" cy="530640"/>
                </a:xfrm>
                <a:prstGeom prst="rect">
                  <a:avLst/>
                </a:prstGeom>
                <a:blipFill>
                  <a:blip r:embed="rId9"/>
                  <a:stretch>
                    <a:fillRect l="-14754" t="-1786" r="-4918" b="-21429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2603625"/>
                <a:ext cx="5792163" cy="566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Admitancia serie: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𝒋</m:t>
                    </m:r>
                    <m:sSub>
                      <m:sSubPr>
                        <m:ctrlPr>
                          <a:rPr lang="es-P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PE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PE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s-PE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𝒋</m:t>
                    </m:r>
                    <m:f>
                      <m:fPr>
                        <m:ctrlPr>
                          <a:rPr lang="es-P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PE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s-PE" b="1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es-PE" b="1" dirty="0"/>
              </a:p>
            </p:txBody>
          </p:sp>
        </mc:Choice>
        <mc:Fallback xmlns="">
          <p:sp>
            <p:nvSpPr>
              <p:cNvPr id="33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2603625"/>
                <a:ext cx="5792163" cy="566309"/>
              </a:xfrm>
              <a:prstGeom prst="rect">
                <a:avLst/>
              </a:prstGeom>
              <a:blipFill>
                <a:blip r:embed="rId10"/>
                <a:stretch>
                  <a:fillRect l="-632" b="-43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3092441"/>
                <a:ext cx="4862357" cy="1054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Calculo de corrientes: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𝒋</m:t>
                    </m:r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𝑠h𝑙</m:t>
                        </m:r>
                      </m:sup>
                    </m:sSubSup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𝒋</m:t>
                        </m:r>
                        <m:sSub>
                          <m:sSubPr>
                            <m:ctrlPr>
                              <a:rPr lang="es-P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s-PE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</m:sSup>
                        <m:r>
                          <a:rPr lang="es-PE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b="1" i="1">
                        <a:latin typeface="Cambria Math" panose="02040503050406030204" pitchFamily="18" charset="0"/>
                      </a:rPr>
                      <m:t>𝒋</m:t>
                    </m:r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𝑠h𝑙</m:t>
                        </m:r>
                      </m:sup>
                    </m:sSubSup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𝒋</m:t>
                        </m:r>
                        <m:sSub>
                          <m:sSubPr>
                            <m:ctrlPr>
                              <a:rPr lang="es-P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P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sup>
                    </m:sSup>
                  </m:oMath>
                </a14:m>
                <a:endParaRPr lang="es-PE" b="1" dirty="0"/>
              </a:p>
            </p:txBody>
          </p:sp>
        </mc:Choice>
        <mc:Fallback xmlns="">
          <p:sp>
            <p:nvSpPr>
              <p:cNvPr id="35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3092441"/>
                <a:ext cx="4862357" cy="1054071"/>
              </a:xfrm>
              <a:prstGeom prst="rect">
                <a:avLst/>
              </a:prstGeom>
              <a:blipFill>
                <a:blip r:embed="rId11"/>
                <a:stretch>
                  <a:fillRect l="-752" t="-2890" b="-231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4104317"/>
                <a:ext cx="5940152" cy="1062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Ecuación de flujo de potencia: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𝑑𝑒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PE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sSub>
                                  <m:sSubPr>
                                    <m:ctrlPr>
                                      <a:rPr lang="es-PE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𝒋</m:t>
                    </m:r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𝒋</m:t>
                        </m:r>
                        <m:sSub>
                          <m:sSubPr>
                            <m:ctrlPr>
                              <a:rPr lang="es-P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P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𝒋</m:t>
                    </m:r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𝑠h𝑙</m:t>
                        </m:r>
                      </m:sup>
                    </m:sSubSup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PE" b="1" dirty="0"/>
              </a:p>
            </p:txBody>
          </p:sp>
        </mc:Choice>
        <mc:Fallback xmlns="">
          <p:sp>
            <p:nvSpPr>
              <p:cNvPr id="27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4104317"/>
                <a:ext cx="5940152" cy="1062022"/>
              </a:xfrm>
              <a:prstGeom prst="rect">
                <a:avLst/>
              </a:prstGeom>
              <a:blipFill>
                <a:blip r:embed="rId12"/>
                <a:stretch>
                  <a:fillRect l="-615" t="-2874" b="-344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5099920"/>
                <a:ext cx="6809941" cy="1030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Separando parte real e imaginaria: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𝑠h𝑙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unc>
                          <m:func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s-PE" b="1" dirty="0"/>
              </a:p>
            </p:txBody>
          </p:sp>
        </mc:Choice>
        <mc:Fallback xmlns="">
          <p:sp>
            <p:nvSpPr>
              <p:cNvPr id="28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5099920"/>
                <a:ext cx="6809941" cy="1030410"/>
              </a:xfrm>
              <a:prstGeom prst="rect">
                <a:avLst/>
              </a:prstGeom>
              <a:blipFill>
                <a:blip r:embed="rId13"/>
                <a:stretch>
                  <a:fillRect l="-537" t="-3550" b="-35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017018" y="1393188"/>
                <a:ext cx="2709973" cy="699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Shunt: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𝑠h𝑙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𝒋</m:t>
                    </m:r>
                    <m:sSubSup>
                      <m:sSubSup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𝑠h𝑙</m:t>
                        </m:r>
                      </m:sup>
                    </m:sSubSup>
                  </m:oMath>
                </a14:m>
                <a:endParaRPr lang="es-PE" b="1" dirty="0"/>
              </a:p>
            </p:txBody>
          </p:sp>
        </mc:Choice>
        <mc:Fallback xmlns="">
          <p:sp>
            <p:nvSpPr>
              <p:cNvPr id="29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18" y="1393188"/>
                <a:ext cx="2709973" cy="699872"/>
              </a:xfrm>
              <a:prstGeom prst="rect">
                <a:avLst/>
              </a:prstGeom>
              <a:blipFill>
                <a:blip r:embed="rId14"/>
                <a:stretch>
                  <a:fillRect l="-1348" t="-5263" b="-614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47982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Línea de transmisión: Modelo “Pi” (2/2)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2449381" y="788316"/>
            <a:ext cx="4738638" cy="1424616"/>
            <a:chOff x="1259632" y="996863"/>
            <a:chExt cx="7371359" cy="2216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tângulo 3">
                  <a:extLst>
                    <a:ext uri="{FF2B5EF4-FFF2-40B4-BE49-F238E27FC236}">
                      <a16:creationId xmlns:a16="http://schemas.microsoft.com/office/drawing/2014/main" id="{82427D91-6E57-4FCC-A029-F1ECE99B7202}"/>
                    </a:ext>
                  </a:extLst>
                </p:cNvPr>
                <p:cNvSpPr/>
                <p:nvPr/>
              </p:nvSpPr>
              <p:spPr>
                <a:xfrm>
                  <a:off x="3995936" y="1387704"/>
                  <a:ext cx="1152128" cy="45712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4" name="Retângulo 3">
                  <a:extLst>
                    <a:ext uri="{FF2B5EF4-FFF2-40B4-BE49-F238E27FC236}">
                      <a16:creationId xmlns:a16="http://schemas.microsoft.com/office/drawing/2014/main" id="{82427D91-6E57-4FCC-A029-F1ECE99B72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1387704"/>
                  <a:ext cx="1152128" cy="457120"/>
                </a:xfrm>
                <a:prstGeom prst="rect">
                  <a:avLst/>
                </a:prstGeom>
                <a:blipFill>
                  <a:blip r:embed="rId3"/>
                  <a:stretch>
                    <a:fillRect b="-18868"/>
                  </a:stretch>
                </a:blipFill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6536000-70A4-48B9-8F01-E78DE9087F9B}"/>
                </a:ext>
              </a:extLst>
            </p:cNvPr>
            <p:cNvSpPr/>
            <p:nvPr/>
          </p:nvSpPr>
          <p:spPr>
            <a:xfrm>
              <a:off x="7668344" y="1508252"/>
              <a:ext cx="216024" cy="216024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B69E918F-931E-484D-B43D-760D75FB38A3}"/>
                </a:ext>
              </a:extLst>
            </p:cNvPr>
            <p:cNvCxnSpPr>
              <a:cxnSpLocks/>
              <a:stCxn id="5" idx="2"/>
              <a:endCxn id="4" idx="3"/>
            </p:cNvCxnSpPr>
            <p:nvPr/>
          </p:nvCxnSpPr>
          <p:spPr>
            <a:xfrm flipH="1">
              <a:off x="5148064" y="1616264"/>
              <a:ext cx="252028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EF091E1B-B075-43B1-8374-516CCA695777}"/>
                    </a:ext>
                  </a:extLst>
                </p:cNvPr>
                <p:cNvSpPr txBox="1"/>
                <p:nvPr/>
              </p:nvSpPr>
              <p:spPr>
                <a:xfrm>
                  <a:off x="7683718" y="996863"/>
                  <a:ext cx="947273" cy="5052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EF091E1B-B075-43B1-8374-516CCA695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718" y="996863"/>
                  <a:ext cx="947273" cy="505206"/>
                </a:xfrm>
                <a:prstGeom prst="rect">
                  <a:avLst/>
                </a:prstGeom>
                <a:blipFill>
                  <a:blip r:embed="rId4"/>
                  <a:stretch>
                    <a:fillRect l="-8000" r="-4000" b="-22222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3C3F3252-2EE7-43EE-8ADE-09119F27775A}"/>
                </a:ext>
              </a:extLst>
            </p:cNvPr>
            <p:cNvSpPr/>
            <p:nvPr/>
          </p:nvSpPr>
          <p:spPr>
            <a:xfrm>
              <a:off x="1259632" y="1508252"/>
              <a:ext cx="216024" cy="216024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1855FCB-014A-4962-9045-A348AC195096}"/>
                </a:ext>
              </a:extLst>
            </p:cNvPr>
            <p:cNvCxnSpPr>
              <a:stCxn id="4" idx="1"/>
              <a:endCxn id="45" idx="6"/>
            </p:cNvCxnSpPr>
            <p:nvPr/>
          </p:nvCxnSpPr>
          <p:spPr>
            <a:xfrm flipH="1">
              <a:off x="1475656" y="1616264"/>
              <a:ext cx="252028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/>
                <p:nvPr/>
              </p:nvSpPr>
              <p:spPr>
                <a:xfrm>
                  <a:off x="1259632" y="1019176"/>
                  <a:ext cx="944281" cy="4497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632" y="1019176"/>
                  <a:ext cx="944281" cy="449748"/>
                </a:xfrm>
                <a:prstGeom prst="rect">
                  <a:avLst/>
                </a:prstGeom>
                <a:blipFill>
                  <a:blip r:embed="rId5"/>
                  <a:stretch>
                    <a:fillRect l="-9091" t="-10638" r="-3030" b="-12766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A45B75C4-A3C1-451F-AE2F-C33AE7B393FB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6444208" y="1616264"/>
              <a:ext cx="12241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53FCAC3-60A8-4306-960A-43E527CE1800}"/>
                </a:ext>
              </a:extLst>
            </p:cNvPr>
            <p:cNvCxnSpPr>
              <a:stCxn id="45" idx="6"/>
            </p:cNvCxnSpPr>
            <p:nvPr/>
          </p:nvCxnSpPr>
          <p:spPr>
            <a:xfrm>
              <a:off x="1475656" y="1616264"/>
              <a:ext cx="1224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>
              <a:off x="1475656" y="3212976"/>
              <a:ext cx="620806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ángulo 13"/>
                <p:cNvSpPr/>
                <p:nvPr/>
              </p:nvSpPr>
              <p:spPr>
                <a:xfrm>
                  <a:off x="2699792" y="2134460"/>
                  <a:ext cx="690640" cy="576064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14" name="Rectángu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2134460"/>
                  <a:ext cx="690640" cy="576064"/>
                </a:xfrm>
                <a:prstGeom prst="rect">
                  <a:avLst/>
                </a:prstGeom>
                <a:blipFill>
                  <a:blip r:embed="rId6"/>
                  <a:stretch>
                    <a:fillRect l="-5128" b="-909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ángulo 30"/>
                <p:cNvSpPr/>
                <p:nvPr/>
              </p:nvSpPr>
              <p:spPr>
                <a:xfrm>
                  <a:off x="5717564" y="2134460"/>
                  <a:ext cx="690640" cy="576064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31" name="Rectá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64" y="2134460"/>
                  <a:ext cx="690640" cy="576064"/>
                </a:xfrm>
                <a:prstGeom prst="rect">
                  <a:avLst/>
                </a:prstGeom>
                <a:blipFill>
                  <a:blip r:embed="rId7"/>
                  <a:stretch>
                    <a:fillRect l="-5128" b="-909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15"/>
            <p:cNvCxnSpPr>
              <a:stCxn id="14" idx="0"/>
            </p:cNvCxnSpPr>
            <p:nvPr/>
          </p:nvCxnSpPr>
          <p:spPr>
            <a:xfrm flipV="1">
              <a:off x="3045112" y="1616264"/>
              <a:ext cx="0" cy="5181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 flipV="1">
              <a:off x="6062884" y="1616264"/>
              <a:ext cx="0" cy="5181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14" idx="2"/>
            </p:cNvCxnSpPr>
            <p:nvPr/>
          </p:nvCxnSpPr>
          <p:spPr>
            <a:xfrm>
              <a:off x="3045112" y="2710524"/>
              <a:ext cx="0" cy="5024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6084139" y="2710524"/>
              <a:ext cx="0" cy="5024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/>
                <p:nvPr/>
              </p:nvSpPr>
              <p:spPr>
                <a:xfrm>
                  <a:off x="2460239" y="1019176"/>
                  <a:ext cx="560265" cy="514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</m:sup>
                        </m:sSubSup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30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239" y="1019176"/>
                  <a:ext cx="560265" cy="514183"/>
                </a:xfrm>
                <a:prstGeom prst="rect">
                  <a:avLst/>
                </a:prstGeom>
                <a:blipFill>
                  <a:blip r:embed="rId8"/>
                  <a:stretch>
                    <a:fillRect l="-15254" t="-1852" r="-5085" b="-24074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/>
                <p:nvPr/>
              </p:nvSpPr>
              <p:spPr>
                <a:xfrm>
                  <a:off x="6500283" y="1019176"/>
                  <a:ext cx="578717" cy="5306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𝑝𝑎</m:t>
                            </m:r>
                          </m:sup>
                        </m:sSubSup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32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0283" y="1019176"/>
                  <a:ext cx="578717" cy="530640"/>
                </a:xfrm>
                <a:prstGeom prst="rect">
                  <a:avLst/>
                </a:prstGeom>
                <a:blipFill>
                  <a:blip r:embed="rId9"/>
                  <a:stretch>
                    <a:fillRect l="-14754" t="-1786" r="-4918" b="-21429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2252625"/>
                <a:ext cx="6727932" cy="1059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Análogamente: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𝑠h𝑙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unc>
                          <m:func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s-PE" b="1" dirty="0"/>
              </a:p>
            </p:txBody>
          </p:sp>
        </mc:Choice>
        <mc:Fallback xmlns="">
          <p:sp>
            <p:nvSpPr>
              <p:cNvPr id="28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2252625"/>
                <a:ext cx="6727932" cy="1059329"/>
              </a:xfrm>
              <a:prstGeom prst="rect">
                <a:avLst/>
              </a:prstGeom>
              <a:blipFill>
                <a:blip r:embed="rId10"/>
                <a:stretch>
                  <a:fillRect l="-543" t="-3468" b="-231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017018" y="1393188"/>
                <a:ext cx="2709973" cy="699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Shunt: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𝑠h𝑙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𝒋</m:t>
                    </m:r>
                    <m:sSubSup>
                      <m:sSubSup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𝑠h𝑙</m:t>
                        </m:r>
                      </m:sup>
                    </m:sSubSup>
                  </m:oMath>
                </a14:m>
                <a:endParaRPr lang="es-PE" b="1" dirty="0"/>
              </a:p>
            </p:txBody>
          </p:sp>
        </mc:Choice>
        <mc:Fallback xmlns="">
          <p:sp>
            <p:nvSpPr>
              <p:cNvPr id="29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18" y="1393188"/>
                <a:ext cx="2709973" cy="699872"/>
              </a:xfrm>
              <a:prstGeom prst="rect">
                <a:avLst/>
              </a:prstGeom>
              <a:blipFill>
                <a:blip r:embed="rId11"/>
                <a:stretch>
                  <a:fillRect l="-1348" t="-5263" b="-614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3436714"/>
                <a:ext cx="7089313" cy="106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Perdidas de potencia: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𝑠h𝑙</m:t>
                        </m:r>
                      </m:sup>
                    </m:sSubSup>
                    <m:d>
                      <m:d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3436714"/>
                <a:ext cx="7089313" cy="1060803"/>
              </a:xfrm>
              <a:prstGeom prst="rect">
                <a:avLst/>
              </a:prstGeom>
              <a:blipFill>
                <a:blip r:embed="rId12"/>
                <a:stretch>
                  <a:fillRect l="-516" t="-3448" b="-172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64453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Transformador en fase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3491880" y="745407"/>
            <a:ext cx="5431463" cy="1424616"/>
            <a:chOff x="1756556" y="788316"/>
            <a:chExt cx="5431463" cy="1424616"/>
          </a:xfrm>
        </p:grpSpPr>
        <p:grpSp>
          <p:nvGrpSpPr>
            <p:cNvPr id="40" name="Grupo 39"/>
            <p:cNvGrpSpPr/>
            <p:nvPr/>
          </p:nvGrpSpPr>
          <p:grpSpPr>
            <a:xfrm>
              <a:off x="2449381" y="788316"/>
              <a:ext cx="4738638" cy="1424616"/>
              <a:chOff x="1259632" y="996863"/>
              <a:chExt cx="7371359" cy="22161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tângulo 3">
                    <a:extLst>
                      <a:ext uri="{FF2B5EF4-FFF2-40B4-BE49-F238E27FC236}">
                        <a16:creationId xmlns:a16="http://schemas.microsoft.com/office/drawing/2014/main" id="{82427D91-6E57-4FCC-A029-F1ECE99B7202}"/>
                      </a:ext>
                    </a:extLst>
                  </p:cNvPr>
                  <p:cNvSpPr/>
                  <p:nvPr/>
                </p:nvSpPr>
                <p:spPr>
                  <a:xfrm>
                    <a:off x="3995936" y="1387704"/>
                    <a:ext cx="1152128" cy="457120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es-PE" dirty="0"/>
                  </a:p>
                </p:txBody>
              </p:sp>
            </mc:Choice>
            <mc:Fallback xmlns="">
              <p:sp>
                <p:nvSpPr>
                  <p:cNvPr id="42" name="Retângulo 3">
                    <a:extLst>
                      <a:ext uri="{FF2B5EF4-FFF2-40B4-BE49-F238E27FC236}">
                        <a16:creationId xmlns:a16="http://schemas.microsoft.com/office/drawing/2014/main" id="{82427D91-6E57-4FCC-A029-F1ECE99B72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36" y="1387704"/>
                    <a:ext cx="1152128" cy="4571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8519"/>
                    </a:stretch>
                  </a:blipFill>
                  <a:ln w="285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96536000-70A4-48B9-8F01-E78DE9087F9B}"/>
                  </a:ext>
                </a:extLst>
              </p:cNvPr>
              <p:cNvSpPr/>
              <p:nvPr/>
            </p:nvSpPr>
            <p:spPr>
              <a:xfrm>
                <a:off x="7668344" y="1508252"/>
                <a:ext cx="216024" cy="216024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cxnSp>
            <p:nvCxnSpPr>
              <p:cNvPr id="47" name="Conector reto 9">
                <a:extLst>
                  <a:ext uri="{FF2B5EF4-FFF2-40B4-BE49-F238E27FC236}">
                    <a16:creationId xmlns:a16="http://schemas.microsoft.com/office/drawing/2014/main" id="{B69E918F-931E-484D-B43D-760D75FB38A3}"/>
                  </a:ext>
                </a:extLst>
              </p:cNvPr>
              <p:cNvCxnSpPr>
                <a:cxnSpLocks/>
                <a:stCxn id="44" idx="2"/>
                <a:endCxn id="42" idx="3"/>
              </p:cNvCxnSpPr>
              <p:nvPr/>
            </p:nvCxnSpPr>
            <p:spPr>
              <a:xfrm flipH="1">
                <a:off x="5148064" y="1616264"/>
                <a:ext cx="252028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ixaDeTexto 12">
                    <a:extLst>
                      <a:ext uri="{FF2B5EF4-FFF2-40B4-BE49-F238E27FC236}">
                        <a16:creationId xmlns:a16="http://schemas.microsoft.com/office/drawing/2014/main" id="{EF091E1B-B075-43B1-8374-516CCA695777}"/>
                      </a:ext>
                    </a:extLst>
                  </p:cNvPr>
                  <p:cNvSpPr txBox="1"/>
                  <p:nvPr/>
                </p:nvSpPr>
                <p:spPr>
                  <a:xfrm>
                    <a:off x="7683718" y="996863"/>
                    <a:ext cx="947273" cy="50520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sSub>
                                <m:sSubPr>
                                  <m:ctrlP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P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s-PE" dirty="0"/>
                  </a:p>
                </p:txBody>
              </p:sp>
            </mc:Choice>
            <mc:Fallback xmlns="">
              <p:sp>
                <p:nvSpPr>
                  <p:cNvPr id="48" name="CaixaDeTexto 12">
                    <a:extLst>
                      <a:ext uri="{FF2B5EF4-FFF2-40B4-BE49-F238E27FC236}">
                        <a16:creationId xmlns:a16="http://schemas.microsoft.com/office/drawing/2014/main" id="{EF091E1B-B075-43B1-8374-516CCA6957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3718" y="996863"/>
                    <a:ext cx="947273" cy="50520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000" r="-4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3C3F3252-2EE7-43EE-8ADE-09119F27775A}"/>
                  </a:ext>
                </a:extLst>
              </p:cNvPr>
              <p:cNvSpPr/>
              <p:nvPr/>
            </p:nvSpPr>
            <p:spPr>
              <a:xfrm>
                <a:off x="1259632" y="1508252"/>
                <a:ext cx="216024" cy="216024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cxnSp>
            <p:nvCxnSpPr>
              <p:cNvPr id="50" name="Conector reto 17">
                <a:extLst>
                  <a:ext uri="{FF2B5EF4-FFF2-40B4-BE49-F238E27FC236}">
                    <a16:creationId xmlns:a16="http://schemas.microsoft.com/office/drawing/2014/main" id="{81855FCB-014A-4962-9045-A348AC195096}"/>
                  </a:ext>
                </a:extLst>
              </p:cNvPr>
              <p:cNvCxnSpPr>
                <a:stCxn id="42" idx="1"/>
                <a:endCxn id="49" idx="6"/>
              </p:cNvCxnSpPr>
              <p:nvPr/>
            </p:nvCxnSpPr>
            <p:spPr>
              <a:xfrm flipH="1">
                <a:off x="1475656" y="1616264"/>
                <a:ext cx="252028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ixaDeTexto 45">
                    <a:extLst>
                      <a:ext uri="{FF2B5EF4-FFF2-40B4-BE49-F238E27FC236}">
                        <a16:creationId xmlns:a16="http://schemas.microsoft.com/office/drawing/2014/main" id="{F294E811-2C90-4E89-99CA-281AB8E13340}"/>
                      </a:ext>
                    </a:extLst>
                  </p:cNvPr>
                  <p:cNvSpPr txBox="1"/>
                  <p:nvPr/>
                </p:nvSpPr>
                <p:spPr>
                  <a:xfrm>
                    <a:off x="1259632" y="1019176"/>
                    <a:ext cx="944281" cy="44974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sSub>
                                <m:sSubPr>
                                  <m:ctrlP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s-PE" dirty="0"/>
                  </a:p>
                </p:txBody>
              </p:sp>
            </mc:Choice>
            <mc:Fallback xmlns="">
              <p:sp>
                <p:nvSpPr>
                  <p:cNvPr id="51" name="CaixaDeTexto 45">
                    <a:extLst>
                      <a:ext uri="{FF2B5EF4-FFF2-40B4-BE49-F238E27FC236}">
                        <a16:creationId xmlns:a16="http://schemas.microsoft.com/office/drawing/2014/main" id="{F294E811-2C90-4E89-99CA-281AB8E133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1019176"/>
                    <a:ext cx="944281" cy="4497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000" t="-10638" r="-2000" b="-12766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Conector de Seta Reta 19">
                <a:extLst>
                  <a:ext uri="{FF2B5EF4-FFF2-40B4-BE49-F238E27FC236}">
                    <a16:creationId xmlns:a16="http://schemas.microsoft.com/office/drawing/2014/main" id="{A45B75C4-A3C1-451F-AE2F-C33AE7B393FB}"/>
                  </a:ext>
                </a:extLst>
              </p:cNvPr>
              <p:cNvCxnSpPr>
                <a:stCxn id="44" idx="2"/>
              </p:cNvCxnSpPr>
              <p:nvPr/>
            </p:nvCxnSpPr>
            <p:spPr>
              <a:xfrm flipH="1">
                <a:off x="6444208" y="1616264"/>
                <a:ext cx="122413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de Seta Reta 21">
                <a:extLst>
                  <a:ext uri="{FF2B5EF4-FFF2-40B4-BE49-F238E27FC236}">
                    <a16:creationId xmlns:a16="http://schemas.microsoft.com/office/drawing/2014/main" id="{653FCAC3-60A8-4306-960A-43E527CE1800}"/>
                  </a:ext>
                </a:extLst>
              </p:cNvPr>
              <p:cNvCxnSpPr>
                <a:stCxn id="49" idx="6"/>
              </p:cNvCxnSpPr>
              <p:nvPr/>
            </p:nvCxnSpPr>
            <p:spPr>
              <a:xfrm>
                <a:off x="1475656" y="1616264"/>
                <a:ext cx="12241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>
                <a:off x="1475656" y="3212976"/>
                <a:ext cx="620806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Rectángulo 55"/>
              <p:cNvSpPr/>
              <p:nvPr/>
            </p:nvSpPr>
            <p:spPr>
              <a:xfrm>
                <a:off x="2699792" y="2134460"/>
                <a:ext cx="690640" cy="576064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57" name="Rectángulo 56"/>
              <p:cNvSpPr/>
              <p:nvPr/>
            </p:nvSpPr>
            <p:spPr>
              <a:xfrm>
                <a:off x="5717564" y="2134460"/>
                <a:ext cx="690640" cy="576064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cxnSp>
            <p:nvCxnSpPr>
              <p:cNvPr id="59" name="Conector recto 58"/>
              <p:cNvCxnSpPr>
                <a:stCxn id="56" idx="0"/>
              </p:cNvCxnSpPr>
              <p:nvPr/>
            </p:nvCxnSpPr>
            <p:spPr>
              <a:xfrm flipV="1">
                <a:off x="3045112" y="1616264"/>
                <a:ext cx="0" cy="51819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/>
              <p:cNvCxnSpPr/>
              <p:nvPr/>
            </p:nvCxnSpPr>
            <p:spPr>
              <a:xfrm flipV="1">
                <a:off x="6062884" y="1616264"/>
                <a:ext cx="0" cy="51819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>
                <a:stCxn id="56" idx="2"/>
              </p:cNvCxnSpPr>
              <p:nvPr/>
            </p:nvCxnSpPr>
            <p:spPr>
              <a:xfrm>
                <a:off x="3045112" y="2710524"/>
                <a:ext cx="0" cy="50245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/>
              <p:cNvCxnSpPr/>
              <p:nvPr/>
            </p:nvCxnSpPr>
            <p:spPr>
              <a:xfrm>
                <a:off x="6084139" y="2710524"/>
                <a:ext cx="0" cy="50245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ixaDeTexto 45">
                    <a:extLst>
                      <a:ext uri="{FF2B5EF4-FFF2-40B4-BE49-F238E27FC236}">
                        <a16:creationId xmlns:a16="http://schemas.microsoft.com/office/drawing/2014/main" id="{F294E811-2C90-4E89-99CA-281AB8E13340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239" y="1019176"/>
                    <a:ext cx="560265" cy="5141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sup>
                          </m:sSubSup>
                        </m:oMath>
                      </m:oMathPara>
                    </a14:m>
                    <a:endParaRPr lang="es-PE" dirty="0"/>
                  </a:p>
                </p:txBody>
              </p:sp>
            </mc:Choice>
            <mc:Fallback xmlns="">
              <p:sp>
                <p:nvSpPr>
                  <p:cNvPr id="30" name="CaixaDeTexto 45">
                    <a:extLst>
                      <a:ext uri="{FF2B5EF4-FFF2-40B4-BE49-F238E27FC236}">
                        <a16:creationId xmlns:a16="http://schemas.microsoft.com/office/drawing/2014/main" id="{F294E811-2C90-4E89-99CA-281AB8E133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0239" y="1019176"/>
                    <a:ext cx="560265" cy="51418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254" t="-1852" r="-5085" b="-24074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ixaDeTexto 45">
                    <a:extLst>
                      <a:ext uri="{FF2B5EF4-FFF2-40B4-BE49-F238E27FC236}">
                        <a16:creationId xmlns:a16="http://schemas.microsoft.com/office/drawing/2014/main" id="{F294E811-2C90-4E89-99CA-281AB8E13340}"/>
                      </a:ext>
                    </a:extLst>
                  </p:cNvPr>
                  <p:cNvSpPr txBox="1"/>
                  <p:nvPr/>
                </p:nvSpPr>
                <p:spPr>
                  <a:xfrm>
                    <a:off x="6500283" y="1019176"/>
                    <a:ext cx="578717" cy="53064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𝑝𝑎</m:t>
                              </m:r>
                            </m:sup>
                          </m:sSubSup>
                        </m:oMath>
                      </m:oMathPara>
                    </a14:m>
                    <a:endParaRPr lang="es-PE" dirty="0"/>
                  </a:p>
                </p:txBody>
              </p:sp>
            </mc:Choice>
            <mc:Fallback xmlns="">
              <p:sp>
                <p:nvSpPr>
                  <p:cNvPr id="32" name="CaixaDeTexto 45">
                    <a:extLst>
                      <a:ext uri="{FF2B5EF4-FFF2-40B4-BE49-F238E27FC236}">
                        <a16:creationId xmlns:a16="http://schemas.microsoft.com/office/drawing/2014/main" id="{F294E811-2C90-4E89-99CA-281AB8E133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0283" y="1019176"/>
                    <a:ext cx="578717" cy="53064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4754" t="-1786" r="-4918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1756556" y="1547269"/>
                  <a:ext cx="1524520" cy="3190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556" y="1547269"/>
                  <a:ext cx="1524520" cy="319062"/>
                </a:xfrm>
                <a:prstGeom prst="rect">
                  <a:avLst/>
                </a:prstGeom>
                <a:blipFill>
                  <a:blip r:embed="rId10"/>
                  <a:stretch>
                    <a:fillRect l="-2000" r="-2400" b="-25000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818305" y="1547269"/>
                  <a:ext cx="1243097" cy="3190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305" y="1547269"/>
                  <a:ext cx="1243097" cy="319062"/>
                </a:xfrm>
                <a:prstGeom prst="rect">
                  <a:avLst/>
                </a:prstGeom>
                <a:blipFill>
                  <a:blip r:embed="rId11"/>
                  <a:stretch>
                    <a:fillRect r="-2941" b="-25000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605011"/>
                <a:ext cx="315676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Relación de transformación: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67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605011"/>
                <a:ext cx="3156762" cy="391646"/>
              </a:xfrm>
              <a:prstGeom prst="rect">
                <a:avLst/>
              </a:prstGeom>
              <a:blipFill>
                <a:blip r:embed="rId12"/>
                <a:stretch>
                  <a:fillRect l="-1158" t="-1563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1960213"/>
                <a:ext cx="5474960" cy="1396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Calculo de corriente y potencia: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s-PE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𝑑𝑒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PE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sSub>
                                  <m:sSubPr>
                                    <m:ctrlPr>
                                      <a:rPr lang="es-PE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b="1" i="1">
                        <a:latin typeface="Cambria Math" panose="02040503050406030204" pitchFamily="18" charset="0"/>
                      </a:rPr>
                      <m:t>𝒋</m:t>
                    </m:r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𝒋</m:t>
                        </m:r>
                        <m:sSub>
                          <m:sSubPr>
                            <m:ctrlPr>
                              <a:rPr lang="es-P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P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s-PE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s-PE" b="1" dirty="0"/>
              </a:p>
            </p:txBody>
          </p:sp>
        </mc:Choice>
        <mc:Fallback xmlns="">
          <p:sp>
            <p:nvSpPr>
              <p:cNvPr id="68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1960213"/>
                <a:ext cx="5474960" cy="1396793"/>
              </a:xfrm>
              <a:prstGeom prst="rect">
                <a:avLst/>
              </a:prstGeom>
              <a:blipFill>
                <a:blip r:embed="rId13"/>
                <a:stretch>
                  <a:fillRect l="-668" t="-2620" b="-218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3240829"/>
                <a:ext cx="6716069" cy="1031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Separando parte real e imaginaria: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unc>
                          <m:func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s-PE" b="1" dirty="0"/>
              </a:p>
            </p:txBody>
          </p:sp>
        </mc:Choice>
        <mc:Fallback xmlns="">
          <p:sp>
            <p:nvSpPr>
              <p:cNvPr id="69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3240829"/>
                <a:ext cx="6716069" cy="1031308"/>
              </a:xfrm>
              <a:prstGeom prst="rect">
                <a:avLst/>
              </a:prstGeom>
              <a:blipFill>
                <a:blip r:embed="rId14"/>
                <a:stretch>
                  <a:fillRect l="-544" t="-3550" b="-35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4171346"/>
                <a:ext cx="6409447" cy="1057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Análogamente: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unc>
                          <m:func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s-PE" b="1" dirty="0"/>
              </a:p>
            </p:txBody>
          </p:sp>
        </mc:Choice>
        <mc:Fallback xmlns="">
          <p:sp>
            <p:nvSpPr>
              <p:cNvPr id="70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4171346"/>
                <a:ext cx="6409447" cy="1057854"/>
              </a:xfrm>
              <a:prstGeom prst="rect">
                <a:avLst/>
              </a:prstGeom>
              <a:blipFill>
                <a:blip r:embed="rId15"/>
                <a:stretch>
                  <a:fillRect l="-570" t="-2874" b="-229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5085184"/>
                <a:ext cx="5872633" cy="106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Perdidas de potencia: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5085184"/>
                <a:ext cx="5872633" cy="1060803"/>
              </a:xfrm>
              <a:prstGeom prst="rect">
                <a:avLst/>
              </a:prstGeom>
              <a:blipFill>
                <a:blip r:embed="rId16"/>
                <a:stretch>
                  <a:fillRect l="-622" t="-2874" b="-229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45121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Transformador </a:t>
            </a:r>
            <a:r>
              <a:rPr lang="es-PE" altLang="en-US" dirty="0" err="1"/>
              <a:t>desfasadores</a:t>
            </a:r>
            <a:r>
              <a:rPr lang="es-PE" altLang="en-US" dirty="0"/>
              <a:t> (</a:t>
            </a:r>
            <a:r>
              <a:rPr lang="es-PE" altLang="en-US" dirty="0" err="1"/>
              <a:t>Phase</a:t>
            </a:r>
            <a:r>
              <a:rPr lang="es-PE" altLang="en-US" dirty="0"/>
              <a:t> </a:t>
            </a:r>
            <a:r>
              <a:rPr lang="es-PE" altLang="en-US" dirty="0" err="1"/>
              <a:t>Shifting</a:t>
            </a:r>
            <a:r>
              <a:rPr lang="es-PE" altLang="en-US" dirty="0"/>
              <a:t> Transformers)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605011"/>
                <a:ext cx="7909745" cy="1114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</m:oMath>
                </a14:m>
                <a:r>
                  <a:rPr lang="es-PE" dirty="0"/>
                  <a:t> Puede ser escrito en funciones de las tensiones terminales, de la misma forma que los transformadores en fase: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s-PE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d>
                              <m:dPr>
                                <m:ctrlPr>
                                  <a:rPr lang="es-P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s-P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𝒋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d>
                              <m:dPr>
                                <m:ctrlPr>
                                  <a:rPr lang="es-P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r>
                          <a:rPr lang="es-PE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67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605011"/>
                <a:ext cx="7909745" cy="1114408"/>
              </a:xfrm>
              <a:prstGeom prst="rect">
                <a:avLst/>
              </a:prstGeom>
              <a:blipFill>
                <a:blip r:embed="rId2"/>
                <a:stretch>
                  <a:fillRect l="-462" r="-2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2090467"/>
                <a:ext cx="6020623" cy="1141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Calculo de potencia:</a:t>
                </a:r>
                <a:endParaRPr lang="es-PE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𝑑𝑒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PE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sSub>
                                  <m:sSubPr>
                                    <m:ctrlPr>
                                      <a:rPr lang="es-PE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b="1" i="1">
                        <a:latin typeface="Cambria Math" panose="02040503050406030204" pitchFamily="18" charset="0"/>
                      </a:rPr>
                      <m:t>𝒋</m:t>
                    </m:r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𝒋</m:t>
                        </m:r>
                        <m:d>
                          <m:dPr>
                            <m:ctrlPr>
                              <a:rPr lang="es-P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s-P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sup>
                    </m:sSup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d>
                              <m:dPr>
                                <m:ctrlPr>
                                  <a:rPr lang="es-P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P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r>
                          <a:rPr lang="es-PE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s-PE" b="1" dirty="0"/>
              </a:p>
            </p:txBody>
          </p:sp>
        </mc:Choice>
        <mc:Fallback xmlns="">
          <p:sp>
            <p:nvSpPr>
              <p:cNvPr id="68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2090467"/>
                <a:ext cx="6020623" cy="1141787"/>
              </a:xfrm>
              <a:prstGeom prst="rect">
                <a:avLst/>
              </a:prstGeom>
              <a:blipFill>
                <a:blip r:embed="rId3"/>
                <a:stretch>
                  <a:fillRect l="-607" t="-32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3146264"/>
                <a:ext cx="7006726" cy="1030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Separando parte real e imaginaria: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P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P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P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unc>
                          <m:func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s-P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s-PE" b="1" dirty="0"/>
              </a:p>
            </p:txBody>
          </p:sp>
        </mc:Choice>
        <mc:Fallback xmlns="">
          <p:sp>
            <p:nvSpPr>
              <p:cNvPr id="69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3146264"/>
                <a:ext cx="7006726" cy="1030410"/>
              </a:xfrm>
              <a:prstGeom prst="rect">
                <a:avLst/>
              </a:prstGeom>
              <a:blipFill>
                <a:blip r:embed="rId4"/>
                <a:stretch>
                  <a:fillRect l="-522" t="-2959" b="-35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4109957"/>
                <a:ext cx="7018588" cy="1057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Análogamente: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P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P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P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unc>
                          <m:func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s-P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s-PE" b="1" dirty="0"/>
              </a:p>
            </p:txBody>
          </p:sp>
        </mc:Choice>
        <mc:Fallback xmlns="">
          <p:sp>
            <p:nvSpPr>
              <p:cNvPr id="70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4109957"/>
                <a:ext cx="7018588" cy="1057854"/>
              </a:xfrm>
              <a:prstGeom prst="rect">
                <a:avLst/>
              </a:prstGeom>
              <a:blipFill>
                <a:blip r:embed="rId5"/>
                <a:stretch>
                  <a:fillRect l="-521" t="-2874" b="-229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5085184"/>
                <a:ext cx="5895781" cy="106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Perdidas de potencia: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s-P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s-P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5085184"/>
                <a:ext cx="5895781" cy="1060803"/>
              </a:xfrm>
              <a:prstGeom prst="rect">
                <a:avLst/>
              </a:prstGeom>
              <a:blipFill>
                <a:blip r:embed="rId6"/>
                <a:stretch>
                  <a:fillRect l="-620" t="-2874" b="-229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7189" y="1610481"/>
                <a:ext cx="403552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Ángulo introducido por el desfasador: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31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89" y="1610481"/>
                <a:ext cx="4035528" cy="391646"/>
              </a:xfrm>
              <a:prstGeom prst="rect">
                <a:avLst/>
              </a:prstGeom>
              <a:blipFill>
                <a:blip r:embed="rId7"/>
                <a:stretch>
                  <a:fillRect l="-1057" t="-1563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25352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Expresiones generales para los flujos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02191" y="2141838"/>
                <a:ext cx="5564985" cy="1052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Para líneas de transmisión: </a:t>
                </a:r>
                <a:r>
                  <a:rPr lang="es-PE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PE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P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Para los transformadores en fase: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𝑠h𝑙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E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P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 Para los transformadores </a:t>
                </a:r>
                <a:r>
                  <a:rPr lang="es-PE" dirty="0" err="1"/>
                  <a:t>desfasadores</a:t>
                </a:r>
                <a:r>
                  <a:rPr lang="es-PE" dirty="0"/>
                  <a:t>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𝑠h𝑙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E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71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2141838"/>
                <a:ext cx="5564985" cy="1052724"/>
              </a:xfrm>
              <a:prstGeom prst="rect">
                <a:avLst/>
              </a:prstGeom>
              <a:blipFill>
                <a:blip r:embed="rId2"/>
                <a:stretch>
                  <a:fillRect l="-767" t="-578" b="-693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02190" y="751858"/>
                <a:ext cx="8326801" cy="1391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P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s-P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func>
                        <m:func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P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P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s-P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𝑠h𝑙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s-PE" dirty="0">
                  <a:ea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func>
                        <m:func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P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0" y="751858"/>
                <a:ext cx="8326801" cy="1391535"/>
              </a:xfrm>
              <a:prstGeom prst="rect">
                <a:avLst/>
              </a:prstGeom>
              <a:blipFill>
                <a:blip r:embed="rId3"/>
                <a:stretch>
                  <a:fillRect l="-512" b="-131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602191" y="3194562"/>
                <a:ext cx="8326801" cy="14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P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s-P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func>
                        <m:func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P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P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s-P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𝑠h𝑙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s-PE" dirty="0">
                  <a:ea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func>
                        <m:func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P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3194562"/>
                <a:ext cx="8326801" cy="1423275"/>
              </a:xfrm>
              <a:prstGeom prst="rect">
                <a:avLst/>
              </a:prstGeom>
              <a:blipFill>
                <a:blip r:embed="rId4"/>
                <a:stretch>
                  <a:fillRect l="-512" b="-128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4720796"/>
                <a:ext cx="8425705" cy="106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Perdidas de potencia: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s-P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𝑠h𝑙</m:t>
                        </m:r>
                      </m:sup>
                    </m:sSubSup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PE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s-P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s-P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4720796"/>
                <a:ext cx="8425705" cy="1060803"/>
              </a:xfrm>
              <a:prstGeom prst="rect">
                <a:avLst/>
              </a:prstGeom>
              <a:blipFill>
                <a:blip r:embed="rId5"/>
                <a:stretch>
                  <a:fillRect l="-434" t="-2874" b="-229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925106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Ecuación de balance de potencia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645760"/>
            <a:ext cx="5040560" cy="3139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2932370"/>
                  </p:ext>
                </p:extLst>
              </p:nvPr>
            </p:nvGraphicFramePr>
            <p:xfrm>
              <a:off x="1187624" y="4241960"/>
              <a:ext cx="6672064" cy="15838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600">
                      <a:extLst>
                        <a:ext uri="{9D8B030D-6E8A-4147-A177-3AD203B41FA5}">
                          <a16:colId xmlns:a16="http://schemas.microsoft.com/office/drawing/2014/main" val="1902844818"/>
                        </a:ext>
                      </a:extLst>
                    </a:gridCol>
                    <a:gridCol w="1271464">
                      <a:extLst>
                        <a:ext uri="{9D8B030D-6E8A-4147-A177-3AD203B41FA5}">
                          <a16:colId xmlns:a16="http://schemas.microsoft.com/office/drawing/2014/main" val="40096523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468106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1443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2932370"/>
                  </p:ext>
                </p:extLst>
              </p:nvPr>
            </p:nvGraphicFramePr>
            <p:xfrm>
              <a:off x="1187624" y="4241960"/>
              <a:ext cx="6672064" cy="15838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600">
                      <a:extLst>
                        <a:ext uri="{9D8B030D-6E8A-4147-A177-3AD203B41FA5}">
                          <a16:colId xmlns:a16="http://schemas.microsoft.com/office/drawing/2014/main" val="1902844818"/>
                        </a:ext>
                      </a:extLst>
                    </a:gridCol>
                    <a:gridCol w="1271464">
                      <a:extLst>
                        <a:ext uri="{9D8B030D-6E8A-4147-A177-3AD203B41FA5}">
                          <a16:colId xmlns:a16="http://schemas.microsoft.com/office/drawing/2014/main" val="4009652367"/>
                        </a:ext>
                      </a:extLst>
                    </a:gridCol>
                  </a:tblGrid>
                  <a:tr h="791909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23563" b="-99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4402" b="-992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810659"/>
                      </a:ext>
                    </a:extLst>
                  </a:tr>
                  <a:tr h="791909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769" r="-23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4402" t="-10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14435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580506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Referencias</a:t>
            </a:r>
          </a:p>
        </p:txBody>
      </p:sp>
      <p:pic>
        <p:nvPicPr>
          <p:cNvPr id="1026" name="Picture 2" descr="Image result for Power System Analysis and Design, Fifth Edition">
            <a:extLst>
              <a:ext uri="{FF2B5EF4-FFF2-40B4-BE49-F238E27FC236}">
                <a16:creationId xmlns:a16="http://schemas.microsoft.com/office/drawing/2014/main" id="{9D32F2DF-C76A-4C7E-937E-196BC6F61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2520000" cy="315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 System Stability and Control 1st Edition">
            <a:extLst>
              <a:ext uri="{FF2B5EF4-FFF2-40B4-BE49-F238E27FC236}">
                <a16:creationId xmlns:a16="http://schemas.microsoft.com/office/drawing/2014/main" id="{F31189D8-F09E-41F2-B7BB-A07F9DA2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41" y="1564633"/>
            <a:ext cx="2509544" cy="3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wer System Analysis 1st Edition">
            <a:extLst>
              <a:ext uri="{FF2B5EF4-FFF2-40B4-BE49-F238E27FC236}">
                <a16:creationId xmlns:a16="http://schemas.microsoft.com/office/drawing/2014/main" id="{293B1ED6-104E-470B-A6C2-00BE03A6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20" y="1564633"/>
            <a:ext cx="2228357" cy="3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0">
            <a:extLst>
              <a:ext uri="{FF2B5EF4-FFF2-40B4-BE49-F238E27FC236}">
                <a16:creationId xmlns:a16="http://schemas.microsoft.com/office/drawing/2014/main" id="{3B0A34A3-4995-4105-A426-03B064CED03C}"/>
              </a:ext>
            </a:extLst>
          </p:cNvPr>
          <p:cNvSpPr/>
          <p:nvPr/>
        </p:nvSpPr>
        <p:spPr>
          <a:xfrm>
            <a:off x="602191" y="5877272"/>
            <a:ext cx="7930249" cy="225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  <a:hlinkClick r:id="rId5"/>
              </a:rPr>
              <a:t>https://www.amazon.com/Power-System-Analysis-Design-Fifth/dp/1111425779</a:t>
            </a:r>
            <a:endParaRPr lang="en-US" sz="100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  <a:hlinkClick r:id="rId6"/>
              </a:rPr>
              <a:t>https://www.amazon.com/System-Stability-Control-Prabha-Kundur/dp/007035958X</a:t>
            </a:r>
            <a:endParaRPr lang="en-US" sz="100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  <a:hlinkClick r:id="rId7"/>
              </a:rPr>
              <a:t>https://www.amazon.com/Analysis-Grainger-Professor-Electrical-Engineering/dp/0070612935</a:t>
            </a:r>
            <a:endParaRPr lang="en-US" sz="1000" dirty="0">
              <a:solidFill>
                <a:schemeClr val="tx1"/>
              </a:solidFill>
            </a:endParaRPr>
          </a:p>
          <a:p>
            <a:pPr lvl="0"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Notaciones (1/2)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FDF1A6-E40D-4A2D-8F6D-2295BA05FACE}"/>
              </a:ext>
            </a:extLst>
          </p:cNvPr>
          <p:cNvSpPr txBox="1"/>
          <p:nvPr/>
        </p:nvSpPr>
        <p:spPr>
          <a:xfrm>
            <a:off x="899592" y="1284338"/>
            <a:ext cx="18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 rectangular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D55A4D6-415A-4D17-85B6-785EC98A34D3}"/>
              </a:ext>
            </a:extLst>
          </p:cNvPr>
          <p:cNvSpPr txBox="1"/>
          <p:nvPr/>
        </p:nvSpPr>
        <p:spPr>
          <a:xfrm>
            <a:off x="3210469" y="1284338"/>
            <a:ext cx="18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PE" dirty="0"/>
              <a:t>Forma rectangular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80881E-E638-4580-B94F-31CAE12BBFF1}"/>
              </a:ext>
            </a:extLst>
          </p:cNvPr>
          <p:cNvSpPr txBox="1"/>
          <p:nvPr/>
        </p:nvSpPr>
        <p:spPr>
          <a:xfrm>
            <a:off x="6524706" y="128433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6682A0A-F0BF-4FC8-A417-E8FBEF299ECA}"/>
                  </a:ext>
                </a:extLst>
              </p:cNvPr>
              <p:cNvSpPr txBox="1"/>
              <p:nvPr/>
            </p:nvSpPr>
            <p:spPr>
              <a:xfrm>
                <a:off x="1194096" y="1772816"/>
                <a:ext cx="1130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PE" i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6682A0A-F0BF-4FC8-A417-E8FBEF299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96" y="1772816"/>
                <a:ext cx="1130694" cy="276999"/>
              </a:xfrm>
              <a:prstGeom prst="rect">
                <a:avLst/>
              </a:prstGeom>
              <a:blipFill>
                <a:blip r:embed="rId2"/>
                <a:stretch>
                  <a:fillRect l="-4865" t="-4444" r="-5405" b="-2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D23B53A-4F2F-4331-AA04-E9625C2D217C}"/>
                  </a:ext>
                </a:extLst>
              </p:cNvPr>
              <p:cNvSpPr txBox="1"/>
              <p:nvPr/>
            </p:nvSpPr>
            <p:spPr>
              <a:xfrm>
                <a:off x="3600255" y="1772816"/>
                <a:ext cx="1097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PE" i="1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D23B53A-4F2F-4331-AA04-E9625C2D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55" y="1772816"/>
                <a:ext cx="1097032" cy="276999"/>
              </a:xfrm>
              <a:prstGeom prst="rect">
                <a:avLst/>
              </a:prstGeom>
              <a:blipFill>
                <a:blip r:embed="rId3"/>
                <a:stretch>
                  <a:fillRect l="-5000" r="-4444" b="-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760D902-D7FA-4B4E-BE2D-5E04AD151F42}"/>
                  </a:ext>
                </a:extLst>
              </p:cNvPr>
              <p:cNvSpPr txBox="1"/>
              <p:nvPr/>
            </p:nvSpPr>
            <p:spPr>
              <a:xfrm>
                <a:off x="5685311" y="1772816"/>
                <a:ext cx="2588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PE" i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760D902-D7FA-4B4E-BE2D-5E04AD15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11" y="1772816"/>
                <a:ext cx="2588016" cy="276999"/>
              </a:xfrm>
              <a:prstGeom prst="rect">
                <a:avLst/>
              </a:prstGeom>
              <a:blipFill>
                <a:blip r:embed="rId4"/>
                <a:stretch>
                  <a:fillRect l="-472" t="-6667" b="-3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1CCE00-8D0E-4B12-BA10-013225AE8262}"/>
              </a:ext>
            </a:extLst>
          </p:cNvPr>
          <p:cNvSpPr txBox="1"/>
          <p:nvPr/>
        </p:nvSpPr>
        <p:spPr>
          <a:xfrm>
            <a:off x="534652" y="3176871"/>
            <a:ext cx="244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Conjugación de complejos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B01870-B784-43DC-96D2-A6CE7A8702B3}"/>
              </a:ext>
            </a:extLst>
          </p:cNvPr>
          <p:cNvSpPr txBox="1"/>
          <p:nvPr/>
        </p:nvSpPr>
        <p:spPr>
          <a:xfrm>
            <a:off x="3419008" y="3176871"/>
            <a:ext cx="14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PE" dirty="0"/>
              <a:t>Valor absoluto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518592F-1A40-42AE-B6B0-FBEFAA5349D3}"/>
              </a:ext>
            </a:extLst>
          </p:cNvPr>
          <p:cNvSpPr txBox="1"/>
          <p:nvPr/>
        </p:nvSpPr>
        <p:spPr>
          <a:xfrm>
            <a:off x="5826856" y="3176871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Representación circular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BE58FA0-17C4-4789-BCD9-16E7FC663FDC}"/>
                  </a:ext>
                </a:extLst>
              </p:cNvPr>
              <p:cNvSpPr txBox="1"/>
              <p:nvPr/>
            </p:nvSpPr>
            <p:spPr>
              <a:xfrm>
                <a:off x="501854" y="3665349"/>
                <a:ext cx="2515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;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E" i="1" dirty="0"/>
                  <a:t> 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BE58FA0-17C4-4789-BCD9-16E7FC66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54" y="3665349"/>
                <a:ext cx="2515176" cy="276999"/>
              </a:xfrm>
              <a:prstGeom prst="rect">
                <a:avLst/>
              </a:prstGeom>
              <a:blipFill>
                <a:blip r:embed="rId5"/>
                <a:stretch>
                  <a:fillRect l="-3148" t="-4348" r="-484" b="-282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566BED9-AE3A-4020-8476-DF361FF99AF0}"/>
                  </a:ext>
                </a:extLst>
              </p:cNvPr>
              <p:cNvSpPr txBox="1"/>
              <p:nvPr/>
            </p:nvSpPr>
            <p:spPr>
              <a:xfrm>
                <a:off x="3562798" y="3665349"/>
                <a:ext cx="1172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PE" i="1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566BED9-AE3A-4020-8476-DF361FF99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98" y="3665349"/>
                <a:ext cx="1172309" cy="276999"/>
              </a:xfrm>
              <a:prstGeom prst="rect">
                <a:avLst/>
              </a:prstGeom>
              <a:blipFill>
                <a:blip r:embed="rId6"/>
                <a:stretch>
                  <a:fillRect l="-4145" t="-8696" b="-217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ECE67DE-B837-4A38-813D-1637CBCF3D68}"/>
                  </a:ext>
                </a:extLst>
              </p:cNvPr>
              <p:cNvSpPr txBox="1"/>
              <p:nvPr/>
            </p:nvSpPr>
            <p:spPr>
              <a:xfrm>
                <a:off x="5243140" y="3665349"/>
                <a:ext cx="3472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i="1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ECE67DE-B837-4A38-813D-1637CBCF3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140" y="3665349"/>
                <a:ext cx="3472361" cy="276999"/>
              </a:xfrm>
              <a:prstGeom prst="rect">
                <a:avLst/>
              </a:prstGeom>
              <a:blipFill>
                <a:blip r:embed="rId7"/>
                <a:stretch>
                  <a:fillRect t="-8696" r="-175" b="-282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10795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Notaciones (2/4)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1F71E67E-3FE3-4782-BAFB-FDEC530C3A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994179"/>
                  </p:ext>
                </p:extLst>
              </p:nvPr>
            </p:nvGraphicFramePr>
            <p:xfrm>
              <a:off x="324000" y="1544818"/>
              <a:ext cx="8496000" cy="26042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899488753"/>
                        </a:ext>
                      </a:extLst>
                    </a:gridCol>
                    <a:gridCol w="2448000">
                      <a:extLst>
                        <a:ext uri="{9D8B030D-6E8A-4147-A177-3AD203B41FA5}">
                          <a16:colId xmlns:a16="http://schemas.microsoft.com/office/drawing/2014/main" val="206029974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490884731"/>
                        </a:ext>
                      </a:extLst>
                    </a:gridCol>
                    <a:gridCol w="2448000">
                      <a:extLst>
                        <a:ext uri="{9D8B030D-6E8A-4147-A177-3AD203B41FA5}">
                          <a16:colId xmlns:a16="http://schemas.microsoft.com/office/drawing/2014/main" val="27461823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activa: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Tensión: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8678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reactiva: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Corriente: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2000" b="0" i="0" smtClean="0">
                                    <a:latin typeface="Cambria Math" panose="02040503050406030204" pitchFamily="18" charset="0"/>
                                  </a:rPr>
                                  <m:t>Re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2000" b="0" i="0" smtClean="0">
                                    <a:latin typeface="Cambria Math" panose="02040503050406030204" pitchFamily="18" charset="0"/>
                                  </a:rPr>
                                  <m:t>Im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PE" sz="20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8994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617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aparente: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P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18336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Factor de potencia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P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 sz="20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s-PE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29160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1F71E67E-3FE3-4782-BAFB-FDEC530C3A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994179"/>
                  </p:ext>
                </p:extLst>
              </p:nvPr>
            </p:nvGraphicFramePr>
            <p:xfrm>
              <a:off x="324000" y="1544818"/>
              <a:ext cx="8496000" cy="26042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899488753"/>
                        </a:ext>
                      </a:extLst>
                    </a:gridCol>
                    <a:gridCol w="2448000">
                      <a:extLst>
                        <a:ext uri="{9D8B030D-6E8A-4147-A177-3AD203B41FA5}">
                          <a16:colId xmlns:a16="http://schemas.microsoft.com/office/drawing/2014/main" val="206029974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490884731"/>
                        </a:ext>
                      </a:extLst>
                    </a:gridCol>
                    <a:gridCol w="2448000">
                      <a:extLst>
                        <a:ext uri="{9D8B030D-6E8A-4147-A177-3AD203B41FA5}">
                          <a16:colId xmlns:a16="http://schemas.microsoft.com/office/drawing/2014/main" val="2746182330"/>
                        </a:ext>
                      </a:extLst>
                    </a:gridCol>
                  </a:tblGrid>
                  <a:tr h="409702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activa: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5970" r="-173383" b="-567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Tensión: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766" t="-5970" b="-5671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867806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reactiva: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109231" r="-173383" b="-4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Corriente: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766" t="-109231" b="-4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9945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206061" r="-173383" b="-3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617871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aparente: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175652" r="-173383" b="-11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766" t="-175652" b="-11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3641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Factor de potencia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275652" r="-173383" b="-1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29160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541162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Notaciones (3/4):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1DF5C87-EA77-4286-9DB1-DC0BBAB0CB21}"/>
                  </a:ext>
                </a:extLst>
              </p:cNvPr>
              <p:cNvSpPr txBox="1"/>
              <p:nvPr/>
            </p:nvSpPr>
            <p:spPr>
              <a:xfrm>
                <a:off x="1619672" y="1988840"/>
                <a:ext cx="19476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𝒎𝒙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PE" sz="2800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1DF5C87-EA77-4286-9DB1-DC0BBAB0C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88840"/>
                <a:ext cx="19476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7680F6B2-9A32-41F8-B421-47CB4EA62F38}"/>
              </a:ext>
            </a:extLst>
          </p:cNvPr>
          <p:cNvSpPr txBox="1"/>
          <p:nvPr/>
        </p:nvSpPr>
        <p:spPr>
          <a:xfrm>
            <a:off x="1187624" y="105273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constantes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3323573-1D88-4BC3-9485-F86B97B9EE2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11165" y="1422068"/>
            <a:ext cx="628587" cy="70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B1AC47B-B79A-44FD-B4C5-63BFB939A68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11165" y="1422068"/>
            <a:ext cx="1492683" cy="62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965C0A0-2B51-4EE8-99AC-E4592DB7A3FD}"/>
              </a:ext>
            </a:extLst>
          </p:cNvPr>
          <p:cNvSpPr txBox="1"/>
          <p:nvPr/>
        </p:nvSpPr>
        <p:spPr>
          <a:xfrm>
            <a:off x="1187624" y="2907168"/>
            <a:ext cx="90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variables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21A013C-67BA-45AB-8713-C6A952DFD043}"/>
              </a:ext>
            </a:extLst>
          </p:cNvPr>
          <p:cNvCxnSpPr>
            <a:stCxn id="27" idx="0"/>
          </p:cNvCxnSpPr>
          <p:nvPr/>
        </p:nvCxnSpPr>
        <p:spPr>
          <a:xfrm flipV="1">
            <a:off x="1640280" y="2492896"/>
            <a:ext cx="70885" cy="4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ED8D6DDA-6E50-4F39-AC73-E4ACC9B0E509}"/>
              </a:ext>
            </a:extLst>
          </p:cNvPr>
          <p:cNvCxnSpPr>
            <a:stCxn id="27" idx="0"/>
          </p:cNvCxnSpPr>
          <p:nvPr/>
        </p:nvCxnSpPr>
        <p:spPr>
          <a:xfrm flipV="1">
            <a:off x="1640280" y="2348880"/>
            <a:ext cx="1059512" cy="55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D68DDAD-D883-4E69-9556-70DC691B180E}"/>
                  </a:ext>
                </a:extLst>
              </p:cNvPr>
              <p:cNvSpPr txBox="1"/>
              <p:nvPr/>
            </p:nvSpPr>
            <p:spPr>
              <a:xfrm>
                <a:off x="5724128" y="1891760"/>
                <a:ext cx="10330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PE" sz="2400" b="1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D68DDAD-D883-4E69-9556-70DC691B1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891760"/>
                <a:ext cx="1033040" cy="369332"/>
              </a:xfrm>
              <a:prstGeom prst="rect">
                <a:avLst/>
              </a:prstGeom>
              <a:blipFill>
                <a:blip r:embed="rId3"/>
                <a:stretch>
                  <a:fillRect l="-7101" t="-1639" r="-6509" b="-327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C5A71B0-7EA1-4F90-B751-183C72DA6BB6}"/>
                  </a:ext>
                </a:extLst>
              </p:cNvPr>
              <p:cNvSpPr txBox="1"/>
              <p:nvPr/>
            </p:nvSpPr>
            <p:spPr>
              <a:xfrm>
                <a:off x="4843887" y="2984692"/>
                <a:ext cx="285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C5A71B0-7EA1-4F90-B751-183C72DA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87" y="2984692"/>
                <a:ext cx="2858538" cy="276999"/>
              </a:xfrm>
              <a:prstGeom prst="rect">
                <a:avLst/>
              </a:prstGeom>
              <a:blipFill>
                <a:blip r:embed="rId4"/>
                <a:stretch>
                  <a:fillRect t="-4444" b="-1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13C99A6-B43C-48A7-AAE2-E5CAA13131F3}"/>
                  </a:ext>
                </a:extLst>
              </p:cNvPr>
              <p:cNvSpPr txBox="1"/>
              <p:nvPr/>
            </p:nvSpPr>
            <p:spPr>
              <a:xfrm>
                <a:off x="4835903" y="3429000"/>
                <a:ext cx="2874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13C99A6-B43C-48A7-AAE2-E5CAA1313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903" y="3429000"/>
                <a:ext cx="2874505" cy="276999"/>
              </a:xfrm>
              <a:prstGeom prst="rect">
                <a:avLst/>
              </a:prstGeom>
              <a:blipFill>
                <a:blip r:embed="rId5"/>
                <a:stretch>
                  <a:fillRect t="-4444" b="-1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1FA0835-198E-449C-BF33-CC5DDE9AB816}"/>
                  </a:ext>
                </a:extLst>
              </p:cNvPr>
              <p:cNvSpPr txBox="1"/>
              <p:nvPr/>
            </p:nvSpPr>
            <p:spPr>
              <a:xfrm>
                <a:off x="4876395" y="3873308"/>
                <a:ext cx="2793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1FA0835-198E-449C-BF33-CC5DDE9AB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95" y="3873308"/>
                <a:ext cx="2793522" cy="276999"/>
              </a:xfrm>
              <a:prstGeom prst="rect">
                <a:avLst/>
              </a:prstGeom>
              <a:blipFill>
                <a:blip r:embed="rId6"/>
                <a:stretch>
                  <a:fillRect l="-1092" t="-2174" r="-655" b="-1087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56A05A4F-4879-402C-9574-AAC7ECED6188}"/>
              </a:ext>
            </a:extLst>
          </p:cNvPr>
          <p:cNvSpPr txBox="1"/>
          <p:nvPr/>
        </p:nvSpPr>
        <p:spPr>
          <a:xfrm>
            <a:off x="611560" y="4150307"/>
            <a:ext cx="3105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 robustos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Determinar si la solución existe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Y, si hay una única solución</a:t>
            </a:r>
          </a:p>
        </p:txBody>
      </p:sp>
    </p:spTree>
    <p:extLst>
      <p:ext uri="{BB962C8B-B14F-4D97-AF65-F5344CB8AC3E}">
        <p14:creationId xmlns:p14="http://schemas.microsoft.com/office/powerpoint/2010/main" val="330737061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Notaciones (4/4): Ecuaciones no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C5A71B0-7EA1-4F90-B751-183C72DA6BB6}"/>
                  </a:ext>
                </a:extLst>
              </p:cNvPr>
              <p:cNvSpPr txBox="1"/>
              <p:nvPr/>
            </p:nvSpPr>
            <p:spPr>
              <a:xfrm>
                <a:off x="5751694" y="3656554"/>
                <a:ext cx="1703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C5A71B0-7EA1-4F90-B751-183C72DA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94" y="3656554"/>
                <a:ext cx="1703543" cy="276999"/>
              </a:xfrm>
              <a:prstGeom prst="rect">
                <a:avLst/>
              </a:prstGeom>
              <a:blipFill>
                <a:blip r:embed="rId2"/>
                <a:stretch>
                  <a:fillRect l="-2867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803DAB-7422-4489-90B0-D88729E4C078}"/>
              </a:ext>
            </a:extLst>
          </p:cNvPr>
          <p:cNvSpPr txBox="1"/>
          <p:nvPr/>
        </p:nvSpPr>
        <p:spPr>
          <a:xfrm>
            <a:off x="611560" y="691431"/>
            <a:ext cx="3823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No se obtiene fácilmente una 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Método de Newton suele funcionar bien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No se asegura la existencia de 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No se asegura que tenga solución única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A1F4E1-70A1-4148-97AC-39F11AEA908E}"/>
                  </a:ext>
                </a:extLst>
              </p:cNvPr>
              <p:cNvSpPr txBox="1"/>
              <p:nvPr/>
            </p:nvSpPr>
            <p:spPr>
              <a:xfrm>
                <a:off x="5754102" y="813069"/>
                <a:ext cx="1038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A1F4E1-70A1-4148-97AC-39F11AEA9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813069"/>
                <a:ext cx="1038105" cy="276999"/>
              </a:xfrm>
              <a:prstGeom prst="rect">
                <a:avLst/>
              </a:prstGeom>
              <a:blipFill>
                <a:blip r:embed="rId3"/>
                <a:stretch>
                  <a:fillRect l="-5294" r="-4706" b="-195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BDC905C-5DEA-4086-BE01-21D91A71925F}"/>
                  </a:ext>
                </a:extLst>
              </p:cNvPr>
              <p:cNvSpPr txBox="1"/>
              <p:nvPr/>
            </p:nvSpPr>
            <p:spPr>
              <a:xfrm>
                <a:off x="5754102" y="1153096"/>
                <a:ext cx="1043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BDC905C-5DEA-4086-BE01-21D91A719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1153096"/>
                <a:ext cx="1043427" cy="276999"/>
              </a:xfrm>
              <a:prstGeom prst="rect">
                <a:avLst/>
              </a:prstGeom>
              <a:blipFill>
                <a:blip r:embed="rId4"/>
                <a:stretch>
                  <a:fillRect l="-5263" r="-4678" b="-195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8404A9-3EF5-445D-96A9-8E122C141E1B}"/>
                  </a:ext>
                </a:extLst>
              </p:cNvPr>
              <p:cNvSpPr txBox="1"/>
              <p:nvPr/>
            </p:nvSpPr>
            <p:spPr>
              <a:xfrm>
                <a:off x="5754102" y="1488701"/>
                <a:ext cx="1043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8404A9-3EF5-445D-96A9-8E122C141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1488701"/>
                <a:ext cx="1043427" cy="276999"/>
              </a:xfrm>
              <a:prstGeom prst="rect">
                <a:avLst/>
              </a:prstGeom>
              <a:blipFill>
                <a:blip r:embed="rId5"/>
                <a:stretch>
                  <a:fillRect l="-5263" r="-4678" b="-195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609716-C3CD-4AF3-AD26-38524F76441A}"/>
                  </a:ext>
                </a:extLst>
              </p:cNvPr>
              <p:cNvSpPr txBox="1"/>
              <p:nvPr/>
            </p:nvSpPr>
            <p:spPr>
              <a:xfrm>
                <a:off x="6160944" y="1819929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609716-C3CD-4AF3-AD26-38524F76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944" y="1819929"/>
                <a:ext cx="2244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1AD579C-C05E-490D-B430-BCE52540D69E}"/>
                  </a:ext>
                </a:extLst>
              </p:cNvPr>
              <p:cNvSpPr txBox="1"/>
              <p:nvPr/>
            </p:nvSpPr>
            <p:spPr>
              <a:xfrm>
                <a:off x="5754102" y="2151157"/>
                <a:ext cx="1109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1AD579C-C05E-490D-B430-BCE52540D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2151157"/>
                <a:ext cx="1109022" cy="276999"/>
              </a:xfrm>
              <a:prstGeom prst="rect">
                <a:avLst/>
              </a:prstGeom>
              <a:blipFill>
                <a:blip r:embed="rId7"/>
                <a:stretch>
                  <a:fillRect l="-4945" r="-4396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898D77B-66CD-4307-97C8-D8A1563B3CD2}"/>
                  </a:ext>
                </a:extLst>
              </p:cNvPr>
              <p:cNvSpPr txBox="1"/>
              <p:nvPr/>
            </p:nvSpPr>
            <p:spPr>
              <a:xfrm>
                <a:off x="5751694" y="3991173"/>
                <a:ext cx="616899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898D77B-66CD-4307-97C8-D8A1563B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94" y="3991173"/>
                <a:ext cx="616899" cy="4725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C3F8ABA-BD9A-485E-9B23-6530BF997EE1}"/>
                  </a:ext>
                </a:extLst>
              </p:cNvPr>
              <p:cNvSpPr txBox="1"/>
              <p:nvPr/>
            </p:nvSpPr>
            <p:spPr>
              <a:xfrm>
                <a:off x="5751694" y="4825996"/>
                <a:ext cx="1304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=2.13333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C3F8ABA-BD9A-485E-9B23-6530BF997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94" y="4825996"/>
                <a:ext cx="1304011" cy="276999"/>
              </a:xfrm>
              <a:prstGeom prst="rect">
                <a:avLst/>
              </a:prstGeom>
              <a:blipFill>
                <a:blip r:embed="rId9"/>
                <a:stretch>
                  <a:fillRect l="-4225" r="-4695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903F26F-60C4-4819-BC75-20600044FD1F}"/>
                  </a:ext>
                </a:extLst>
              </p:cNvPr>
              <p:cNvSpPr txBox="1"/>
              <p:nvPr/>
            </p:nvSpPr>
            <p:spPr>
              <a:xfrm>
                <a:off x="5751694" y="5102995"/>
                <a:ext cx="1300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=1.06666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903F26F-60C4-4819-BC75-20600044F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94" y="5102995"/>
                <a:ext cx="1300612" cy="276999"/>
              </a:xfrm>
              <a:prstGeom prst="rect">
                <a:avLst/>
              </a:prstGeom>
              <a:blipFill>
                <a:blip r:embed="rId10"/>
                <a:stretch>
                  <a:fillRect l="-2347" r="-4225" b="-217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FEF8EDC3-A06F-47DA-85B0-26ED1A62C616}"/>
              </a:ext>
            </a:extLst>
          </p:cNvPr>
          <p:cNvGrpSpPr/>
          <p:nvPr/>
        </p:nvGrpSpPr>
        <p:grpSpPr>
          <a:xfrm>
            <a:off x="602191" y="2651766"/>
            <a:ext cx="4617881" cy="3463411"/>
            <a:chOff x="602191" y="2651767"/>
            <a:chExt cx="3626773" cy="272008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8773EB9-4CFB-49A1-9667-972CE2B29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91" y="2651767"/>
              <a:ext cx="3626773" cy="2720080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41B9EBB-9FA9-4A68-80E4-2FD13CEA9D1E}"/>
                </a:ext>
              </a:extLst>
            </p:cNvPr>
            <p:cNvSpPr/>
            <p:nvPr/>
          </p:nvSpPr>
          <p:spPr>
            <a:xfrm>
              <a:off x="2780937" y="3589094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FEE595AE-9C01-4AC4-907C-B7F48A9BA4DB}"/>
                </a:ext>
              </a:extLst>
            </p:cNvPr>
            <p:cNvSpPr/>
            <p:nvPr/>
          </p:nvSpPr>
          <p:spPr>
            <a:xfrm>
              <a:off x="3347864" y="3379473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179DC10-2798-4FCF-9FA9-4975345D25C8}"/>
                </a:ext>
              </a:extLst>
            </p:cNvPr>
            <p:cNvSpPr/>
            <p:nvPr/>
          </p:nvSpPr>
          <p:spPr>
            <a:xfrm>
              <a:off x="1619672" y="4077072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08238548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Problemas de Optimización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803DAB-7422-4489-90B0-D88729E4C078}"/>
              </a:ext>
            </a:extLst>
          </p:cNvPr>
          <p:cNvSpPr txBox="1"/>
          <p:nvPr/>
        </p:nvSpPr>
        <p:spPr>
          <a:xfrm>
            <a:off x="611561" y="691431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Especificaciones: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Función 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Restricciones (desigualdades)</a:t>
            </a:r>
          </a:p>
          <a:p>
            <a:endParaRPr lang="es-PE" dirty="0"/>
          </a:p>
          <a:p>
            <a:r>
              <a:rPr lang="es-PE" dirty="0"/>
              <a:t>De todas las posibles soluciones que satisfacen las restricciones, selecciona la optima solución (máxima o la mínima, por ejemplo: la menos costosa)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A1F4E1-70A1-4148-97AC-39F11AEA908E}"/>
                  </a:ext>
                </a:extLst>
              </p:cNvPr>
              <p:cNvSpPr txBox="1"/>
              <p:nvPr/>
            </p:nvSpPr>
            <p:spPr>
              <a:xfrm>
                <a:off x="5838259" y="1793393"/>
                <a:ext cx="1445396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PE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PE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A1F4E1-70A1-4148-97AC-39F11AEA9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59" y="1793393"/>
                <a:ext cx="1445396" cy="560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BDC905C-5DEA-4086-BE01-21D91A71925F}"/>
                  </a:ext>
                </a:extLst>
              </p:cNvPr>
              <p:cNvSpPr txBox="1"/>
              <p:nvPr/>
            </p:nvSpPr>
            <p:spPr>
              <a:xfrm>
                <a:off x="5754102" y="2597998"/>
                <a:ext cx="1613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BDC905C-5DEA-4086-BE01-21D91A719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2597998"/>
                <a:ext cx="16137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8404A9-3EF5-445D-96A9-8E122C141E1B}"/>
                  </a:ext>
                </a:extLst>
              </p:cNvPr>
              <p:cNvSpPr txBox="1"/>
              <p:nvPr/>
            </p:nvSpPr>
            <p:spPr>
              <a:xfrm>
                <a:off x="5754102" y="3300806"/>
                <a:ext cx="16219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8404A9-3EF5-445D-96A9-8E122C141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3300806"/>
                <a:ext cx="162198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609716-C3CD-4AF3-AD26-38524F76441A}"/>
                  </a:ext>
                </a:extLst>
              </p:cNvPr>
              <p:cNvSpPr txBox="1"/>
              <p:nvPr/>
            </p:nvSpPr>
            <p:spPr>
              <a:xfrm>
                <a:off x="6302072" y="354448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609716-C3CD-4AF3-AD26-38524F76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072" y="3544488"/>
                <a:ext cx="3494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1AD579C-C05E-490D-B430-BCE52540D69E}"/>
                  </a:ext>
                </a:extLst>
              </p:cNvPr>
              <p:cNvSpPr txBox="1"/>
              <p:nvPr/>
            </p:nvSpPr>
            <p:spPr>
              <a:xfrm>
                <a:off x="5754102" y="4219057"/>
                <a:ext cx="17178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1AD579C-C05E-490D-B430-BCE52540D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4219057"/>
                <a:ext cx="171784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9D7B931-37CE-4E29-B756-9592011C3C93}"/>
                  </a:ext>
                </a:extLst>
              </p:cNvPr>
              <p:cNvSpPr txBox="1"/>
              <p:nvPr/>
            </p:nvSpPr>
            <p:spPr>
              <a:xfrm>
                <a:off x="5895423" y="4893626"/>
                <a:ext cx="11627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9D7B931-37CE-4E29-B756-9592011C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3" y="4893626"/>
                <a:ext cx="116275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5621F54A-B82B-4B6B-89E2-4B84F259930C}"/>
              </a:ext>
            </a:extLst>
          </p:cNvPr>
          <p:cNvSpPr txBox="1"/>
          <p:nvPr/>
        </p:nvSpPr>
        <p:spPr>
          <a:xfrm>
            <a:off x="611560" y="3759931"/>
            <a:ext cx="39604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Principal diferencia:</a:t>
            </a:r>
          </a:p>
          <a:p>
            <a:r>
              <a:rPr lang="es-PE" sz="2000" dirty="0"/>
              <a:t>“</a:t>
            </a:r>
            <a:r>
              <a:rPr lang="es-PE" sz="2000" i="1" dirty="0"/>
              <a:t>La función objetivo te ayuda a seleccionar la solución de tu preferencia</a:t>
            </a:r>
            <a:r>
              <a:rPr lang="es-PE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630512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8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Optimización en sistemas de energía eléctrica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2191" y="749017"/>
            <a:ext cx="78582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Para modelar diversos problemas de optimización en sistemas de energía eléctrica (</a:t>
            </a:r>
            <a:r>
              <a:rPr lang="es-PE" b="1" dirty="0"/>
              <a:t>SEE</a:t>
            </a:r>
            <a:r>
              <a:rPr lang="es-PE" dirty="0"/>
              <a:t>), es necesario modelar su estado de operación en régimen permanente.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Si las ecuaciones que representan el estado de operación en régimen permanente de un SEE, son ecuaciones algebraicas no lineales. Entonces, los problemas de optimización serán problemas de </a:t>
            </a:r>
            <a:r>
              <a:rPr lang="es-PE" b="1" dirty="0"/>
              <a:t>PNL</a:t>
            </a:r>
            <a:r>
              <a:rPr lang="es-PE" dirty="0"/>
              <a:t> o </a:t>
            </a:r>
            <a:r>
              <a:rPr lang="es-PE" b="1" dirty="0"/>
              <a:t>PNLIM</a:t>
            </a:r>
            <a:r>
              <a:rPr lang="es-PE" dirty="0"/>
              <a:t> dependiendo de las variables de decisión (continuas o enteras).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Las ecuaciones que representar el estado de operación en régimen permanente de un SEE son conocidas como las ecuaciones del </a:t>
            </a:r>
            <a:r>
              <a:rPr lang="es-PE" b="1" dirty="0"/>
              <a:t>Flujo de Carga</a:t>
            </a:r>
            <a:r>
              <a:rPr lang="es-PE" dirty="0"/>
              <a:t> (</a:t>
            </a:r>
            <a:r>
              <a:rPr lang="es-PE" i="1" dirty="0"/>
              <a:t>PF: </a:t>
            </a:r>
            <a:r>
              <a:rPr lang="es-PE" i="1" dirty="0" err="1"/>
              <a:t>Power</a:t>
            </a:r>
            <a:r>
              <a:rPr lang="es-PE" i="1" dirty="0"/>
              <a:t> </a:t>
            </a:r>
            <a:r>
              <a:rPr lang="es-PE" i="1" dirty="0" err="1"/>
              <a:t>Flow</a:t>
            </a:r>
            <a:r>
              <a:rPr lang="es-PE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El PF es una herramienta indispensable para análisis de redes eléctricas en régimen permanente. Muy utilizado en la operación en tiempo real y la planificación de la expansión de los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De los estudios del </a:t>
            </a:r>
            <a:r>
              <a:rPr lang="es-PE" b="1" dirty="0"/>
              <a:t>PF</a:t>
            </a:r>
            <a:r>
              <a:rPr lang="es-PE" dirty="0"/>
              <a:t>, es posible determinar: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Las perdidas de la red, el estado de líneas de transmisión, transformadores, generadores, reguladores de tensión y equipos de compensación reactiva.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El objetivo del PF consiste en determinar el estado de operación en régimen permanente del SEE: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Magnitudes de tensión y ángulos de fase en todos las barras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Y sus derivados: flujo de potencia activa, reactiva y magnitudes de corriente, inyecciones de potencia activa y reactiva,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10" name="Rectángulo 60">
            <a:extLst>
              <a:ext uri="{FF2B5EF4-FFF2-40B4-BE49-F238E27FC236}">
                <a16:creationId xmlns:a16="http://schemas.microsoft.com/office/drawing/2014/main" id="{3B0A34A3-4995-4105-A426-03B064CED03C}"/>
              </a:ext>
            </a:extLst>
          </p:cNvPr>
          <p:cNvSpPr/>
          <p:nvPr/>
        </p:nvSpPr>
        <p:spPr>
          <a:xfrm>
            <a:off x="602191" y="6227943"/>
            <a:ext cx="7930249" cy="225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</a:rPr>
              <a:t>PNL: </a:t>
            </a:r>
            <a:r>
              <a:rPr lang="en-US" sz="1000" dirty="0" err="1">
                <a:solidFill>
                  <a:schemeClr val="tx1"/>
                </a:solidFill>
              </a:rPr>
              <a:t>Programación</a:t>
            </a:r>
            <a:r>
              <a:rPr lang="en-US" sz="1000" dirty="0">
                <a:solidFill>
                  <a:schemeClr val="tx1"/>
                </a:solidFill>
              </a:rPr>
              <a:t> no lineal; PNLIM: </a:t>
            </a:r>
            <a:r>
              <a:rPr lang="en-US" sz="1000" dirty="0" err="1">
                <a:solidFill>
                  <a:schemeClr val="tx1"/>
                </a:solidFill>
              </a:rPr>
              <a:t>Programación</a:t>
            </a:r>
            <a:r>
              <a:rPr lang="en-US" sz="1000" dirty="0">
                <a:solidFill>
                  <a:schemeClr val="tx1"/>
                </a:solidFill>
              </a:rPr>
              <a:t> no lineal </a:t>
            </a:r>
            <a:r>
              <a:rPr lang="en-US" sz="1000" dirty="0" err="1">
                <a:solidFill>
                  <a:schemeClr val="tx1"/>
                </a:solidFill>
              </a:rPr>
              <a:t>entera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mixta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457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8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Principales ideas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2191" y="749017"/>
            <a:ext cx="7858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Para resolver problemas de optimización no lineal, se tiene: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Algoritmos: desafío muy grande; a veces irresoluble o no escalable.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Factibilidad: Si, si el algoritmo converge.</a:t>
            </a:r>
          </a:p>
        </p:txBody>
      </p:sp>
      <p:sp>
        <p:nvSpPr>
          <p:cNvPr id="10" name="Rectángulo 60">
            <a:extLst>
              <a:ext uri="{FF2B5EF4-FFF2-40B4-BE49-F238E27FC236}">
                <a16:creationId xmlns:a16="http://schemas.microsoft.com/office/drawing/2014/main" id="{3B0A34A3-4995-4105-A426-03B064CED03C}"/>
              </a:ext>
            </a:extLst>
          </p:cNvPr>
          <p:cNvSpPr/>
          <p:nvPr/>
        </p:nvSpPr>
        <p:spPr>
          <a:xfrm>
            <a:off x="602191" y="6227943"/>
            <a:ext cx="7930249" cy="225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</a:rPr>
              <a:t>PNL: </a:t>
            </a:r>
            <a:r>
              <a:rPr lang="en-US" sz="1000" dirty="0" err="1">
                <a:solidFill>
                  <a:schemeClr val="tx1"/>
                </a:solidFill>
              </a:rPr>
              <a:t>Programación</a:t>
            </a:r>
            <a:r>
              <a:rPr lang="en-US" sz="1000" dirty="0">
                <a:solidFill>
                  <a:schemeClr val="tx1"/>
                </a:solidFill>
              </a:rPr>
              <a:t> no lineal; PNLIM: </a:t>
            </a:r>
            <a:r>
              <a:rPr lang="en-US" sz="1000" dirty="0" err="1">
                <a:solidFill>
                  <a:schemeClr val="tx1"/>
                </a:solidFill>
              </a:rPr>
              <a:t>Programación</a:t>
            </a:r>
            <a:r>
              <a:rPr lang="en-US" sz="1000" dirty="0">
                <a:solidFill>
                  <a:schemeClr val="tx1"/>
                </a:solidFill>
              </a:rPr>
              <a:t> no lineal </a:t>
            </a:r>
            <a:r>
              <a:rPr lang="en-US" sz="1000" dirty="0" err="1">
                <a:solidFill>
                  <a:schemeClr val="tx1"/>
                </a:solidFill>
              </a:rPr>
              <a:t>entera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mixta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2191" y="2437257"/>
            <a:ext cx="7858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Aproximar las ecuaciones (forma </a:t>
            </a:r>
            <a:r>
              <a:rPr lang="es-PE" b="1" i="1" dirty="0"/>
              <a:t>no lineal</a:t>
            </a:r>
            <a:r>
              <a:rPr lang="es-PE" i="1" dirty="0"/>
              <a:t> </a:t>
            </a:r>
            <a:r>
              <a:rPr lang="es-PE" dirty="0"/>
              <a:t>a </a:t>
            </a:r>
            <a:r>
              <a:rPr lang="es-PE" b="1" i="1" dirty="0"/>
              <a:t>lineal</a:t>
            </a:r>
            <a:r>
              <a:rPr lang="es-P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Algoritmos: son numéricamente estables; rápidos y escalables.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Factibilidad: No se garantiza la factibilidad.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02191" y="4125521"/>
            <a:ext cx="7858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Convexificar</a:t>
            </a:r>
            <a:r>
              <a:rPr lang="es-PE" dirty="0"/>
              <a:t> las ecuaciones (Forma elegante de resolver un problema no lineal </a:t>
            </a:r>
            <a:r>
              <a:rPr lang="es-PE" dirty="0" err="1"/>
              <a:t>através</a:t>
            </a:r>
            <a:r>
              <a:rPr lang="es-PE" dirty="0"/>
              <a:t> de relajaciones convexas, sin aproximaciones e iteraciones)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Algoritmos: son numéricamente estables; a veces lentos y difíciles de escalar.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Factibilidad: Garantiza la factibilidad.</a:t>
            </a:r>
          </a:p>
        </p:txBody>
      </p:sp>
    </p:spTree>
    <p:extLst>
      <p:ext uri="{BB962C8B-B14F-4D97-AF65-F5344CB8AC3E}">
        <p14:creationId xmlns:p14="http://schemas.microsoft.com/office/powerpoint/2010/main" val="3912825515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18824</TotalTime>
  <Words>802</Words>
  <Application>Microsoft Office PowerPoint</Application>
  <PresentationFormat>Presentación en pantalla (4:3)</PresentationFormat>
  <Paragraphs>236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Bookman Old Style</vt:lpstr>
      <vt:lpstr>Calibri</vt:lpstr>
      <vt:lpstr>Cambria Math</vt:lpstr>
      <vt:lpstr>Franklin Gothic Book</vt:lpstr>
      <vt:lpstr>Old English Text MT</vt:lpstr>
      <vt:lpstr>Perpetua</vt:lpstr>
      <vt:lpstr>Wingdings 2</vt:lpstr>
      <vt:lpstr>Equidad</vt:lpstr>
      <vt:lpstr>Power System Optimization: Power Flow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992</cp:revision>
  <dcterms:created xsi:type="dcterms:W3CDTF">2012-02-15T19:20:03Z</dcterms:created>
  <dcterms:modified xsi:type="dcterms:W3CDTF">2019-03-16T05:32:46Z</dcterms:modified>
</cp:coreProperties>
</file>