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3" r:id="rId3"/>
    <p:sldId id="394" r:id="rId4"/>
    <p:sldId id="397" r:id="rId5"/>
    <p:sldId id="396" r:id="rId6"/>
    <p:sldId id="399" r:id="rId7"/>
    <p:sldId id="395" r:id="rId8"/>
    <p:sldId id="400" r:id="rId9"/>
    <p:sldId id="401" r:id="rId10"/>
    <p:sldId id="402" r:id="rId11"/>
    <p:sldId id="403" r:id="rId12"/>
    <p:sldId id="404" r:id="rId13"/>
    <p:sldId id="405" r:id="rId14"/>
    <p:sldId id="40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9"/>
            <p14:sldId id="395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77" y="6146157"/>
            <a:ext cx="582303" cy="539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Implementación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El espíritu del modelo es la </a:t>
            </a:r>
            <a:r>
              <a:rPr lang="es-PE" sz="2400" b="1" dirty="0"/>
              <a:t>precisión</a:t>
            </a:r>
            <a:r>
              <a:rPr lang="es-PE" sz="2400" dirty="0"/>
              <a:t> y </a:t>
            </a:r>
            <a:r>
              <a:rPr lang="es-PE" sz="2400" b="1" dirty="0"/>
              <a:t>elegancia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la estructura del modelo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La implementación se debe adecuar a las expectativas, necesidades y recursos del cliente (por ejemplo, tiempo real, a gran escala, </a:t>
            </a:r>
            <a:r>
              <a:rPr lang="es-PE" sz="2400" dirty="0" err="1"/>
              <a:t>etc</a:t>
            </a:r>
            <a:r>
              <a:rPr lang="es-PE" sz="2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Por ejemplo, un problema de programación lineal se puede clasificar según su tamaño: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64103"/>
              </p:ext>
            </p:extLst>
          </p:nvPr>
        </p:nvGraphicFramePr>
        <p:xfrm>
          <a:off x="1835696" y="3785448"/>
          <a:ext cx="59070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402">
                  <a:extLst>
                    <a:ext uri="{9D8B030D-6E8A-4147-A177-3AD203B41FA5}">
                      <a16:colId xmlns:a16="http://schemas.microsoft.com/office/drawing/2014/main" val="1351932006"/>
                    </a:ext>
                  </a:extLst>
                </a:gridCol>
                <a:gridCol w="1656848">
                  <a:extLst>
                    <a:ext uri="{9D8B030D-6E8A-4147-A177-3AD203B41FA5}">
                      <a16:colId xmlns:a16="http://schemas.microsoft.com/office/drawing/2014/main" val="2951592562"/>
                    </a:ext>
                  </a:extLst>
                </a:gridCol>
                <a:gridCol w="1512774">
                  <a:extLst>
                    <a:ext uri="{9D8B030D-6E8A-4147-A177-3AD203B41FA5}">
                      <a16:colId xmlns:a16="http://schemas.microsoft.com/office/drawing/2014/main" val="180760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Restricciones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9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Ejemplo demostrativo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4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medio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7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grande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97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1" dirty="0"/>
                        <a:t>Tamaño</a:t>
                      </a:r>
                      <a:r>
                        <a:rPr lang="es-PE" b="1" baseline="0" dirty="0"/>
                        <a:t> a gran escala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&gt;500000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3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6206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necesita de un método de solución, el cual se traduce en un algoritmo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diferentes métodos de solución (por ejemplo, para programación lineal normalmente se emplea el método simplex o método de puntos interiores)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Existen </a:t>
            </a:r>
            <a:r>
              <a:rPr lang="es-PE" sz="2400" b="1" dirty="0"/>
              <a:t>diferentes versiones</a:t>
            </a:r>
            <a:r>
              <a:rPr lang="es-PE" sz="2400" dirty="0"/>
              <a:t> de un mismo método de solución o del algoritmo desarrollado que puede incluir heurística y/o meta-heurística, como ejemplo.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Se puede obtener una </a:t>
            </a:r>
            <a:r>
              <a:rPr lang="es-PE" sz="2400" b="1" dirty="0"/>
              <a:t>solución óptima</a:t>
            </a:r>
            <a:r>
              <a:rPr lang="es-PE" sz="2400" dirty="0"/>
              <a:t>, </a:t>
            </a:r>
            <a:r>
              <a:rPr lang="es-PE" sz="2400" b="1" dirty="0"/>
              <a:t>cuasi-óptima</a:t>
            </a:r>
            <a:r>
              <a:rPr lang="es-PE" sz="2400" dirty="0"/>
              <a:t> o por lo menos, </a:t>
            </a:r>
            <a:r>
              <a:rPr lang="es-PE" sz="2400" b="1" dirty="0"/>
              <a:t>factible</a:t>
            </a:r>
            <a:r>
              <a:rPr lang="es-PE" sz="2400" dirty="0"/>
              <a:t> para el problema de optimización planteado.</a:t>
            </a:r>
          </a:p>
        </p:txBody>
      </p:sp>
    </p:spTree>
    <p:extLst>
      <p:ext uri="{BB962C8B-B14F-4D97-AF65-F5344CB8AC3E}">
        <p14:creationId xmlns:p14="http://schemas.microsoft.com/office/powerpoint/2010/main" val="287391360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Validación de la solución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Primero, verificar la </a:t>
            </a:r>
            <a:r>
              <a:rPr lang="es-PE" sz="2400" b="1" dirty="0"/>
              <a:t>codificación</a:t>
            </a:r>
            <a:r>
              <a:rPr lang="es-PE" sz="2400" dirty="0"/>
              <a:t> del modelo matemático. Eliminar errores en la codificación.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Comprobar las </a:t>
            </a:r>
            <a:r>
              <a:rPr lang="es-PE" sz="2400" b="1" dirty="0"/>
              <a:t>linealizaciones</a:t>
            </a:r>
            <a:r>
              <a:rPr lang="es-PE" sz="2400" dirty="0"/>
              <a:t>, </a:t>
            </a:r>
            <a:r>
              <a:rPr lang="es-PE" sz="2400" b="1" dirty="0"/>
              <a:t>aproximaciones</a:t>
            </a:r>
            <a:r>
              <a:rPr lang="es-PE" sz="2400" dirty="0"/>
              <a:t> o </a:t>
            </a:r>
            <a:r>
              <a:rPr lang="es-PE" sz="2400" b="1" dirty="0"/>
              <a:t>simplificaciones</a:t>
            </a:r>
            <a:r>
              <a:rPr lang="es-PE" sz="2400" dirty="0"/>
              <a:t> adoptadas mediante la representación de los resultados (comparación de la solución obtenida con una solución real conocida).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Análisis de sensibilidad de los </a:t>
            </a:r>
            <a:r>
              <a:rPr lang="es-PE" sz="2400" b="1" dirty="0"/>
              <a:t>datos de entrada </a:t>
            </a:r>
            <a:r>
              <a:rPr lang="es-PE" sz="2400" dirty="0"/>
              <a:t>(parámetros)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Modificar el modelo con nuevas necesidades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 otras soluciones y determinar la </a:t>
            </a:r>
            <a:r>
              <a:rPr lang="es-PE" sz="2400" b="1" dirty="0"/>
              <a:t>robustez</a:t>
            </a:r>
            <a:r>
              <a:rPr lang="es-PE" sz="2400" dirty="0"/>
              <a:t> de la solución a través de sensibilidades. (como ejemplo, se puede adoptar salida de líneas si es un problema de planificación de la expansión de la transmisión de energía eléctrica o de salida de operación de algún generador de energía eléctrica)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3923875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Standard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Etapa cumbre, donde un modelo alcanza el </a:t>
            </a:r>
            <a:r>
              <a:rPr lang="es-PE" sz="2400" b="1" dirty="0"/>
              <a:t>éxito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En esta etapa se realiza la documentación sobre el modelo de forma </a:t>
            </a:r>
            <a:r>
              <a:rPr lang="es-PE" sz="2400" b="1" dirty="0"/>
              <a:t>clara</a:t>
            </a:r>
            <a:r>
              <a:rPr lang="es-PE" sz="2400" dirty="0"/>
              <a:t>, </a:t>
            </a:r>
            <a:r>
              <a:rPr lang="es-PE" sz="2400" b="1" dirty="0"/>
              <a:t>precisa</a:t>
            </a:r>
            <a:r>
              <a:rPr lang="es-PE" sz="2400" dirty="0"/>
              <a:t> y </a:t>
            </a:r>
            <a:r>
              <a:rPr lang="es-PE" sz="2400" b="1" dirty="0"/>
              <a:t>completa</a:t>
            </a:r>
            <a:r>
              <a:rPr lang="es-PE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Puede incluir un </a:t>
            </a:r>
            <a:r>
              <a:rPr lang="es-PE" sz="2400" b="1" dirty="0"/>
              <a:t>manual de usuario</a:t>
            </a:r>
            <a:r>
              <a:rPr lang="es-PE" sz="2400" dirty="0"/>
              <a:t> con especificaciones técnicas funcionales, parte del fundamento matemático e informático.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Esto sirve, para posible capacitaciones, curso o entrenamientos a usuarios del respectivo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18003127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Optimización???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1"/>
          <a:stretch/>
        </p:blipFill>
        <p:spPr>
          <a:xfrm>
            <a:off x="3203848" y="1916832"/>
            <a:ext cx="25922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082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Definición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620688"/>
            <a:ext cx="80022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Definición: </a:t>
            </a:r>
          </a:p>
          <a:p>
            <a:pPr lvl="1" algn="just"/>
            <a:r>
              <a:rPr lang="es-MX" sz="2000" dirty="0"/>
              <a:t>Proceso de abstracción de la realidad hacia formas matemáticas para representar partes de ella (como ejemplo, se tiene: la planificación de la política económica de un país). Este proceso es llevado a cabo para facilitar la comprensión y/o estudio de las características de dicha realidad.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Entonces: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Puede necesitar un equipo interdisciplinario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Modelador: </a:t>
            </a:r>
            <a:r>
              <a:rPr lang="es-MX" sz="2400" dirty="0"/>
              <a:t>desarrollo del modelo.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b="1" dirty="0"/>
              <a:t>Experto:</a:t>
            </a:r>
            <a:r>
              <a:rPr lang="es-MX" sz="2400" dirty="0"/>
              <a:t> conocimiento de la realidad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Riesgos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Equilibrio entre una representación detallada y capacidad de obtener una solución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exhaustivo: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Es casi real, puede ser irresoluble.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000" b="1" dirty="0"/>
              <a:t>Modelamiento simple: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000" dirty="0"/>
              <a:t>Rudimentario, muchos métodos por el que se puede ser resuelto. Sin embargo, es posible obtener una solución que no se adecue a la realidad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2190" y="2966656"/>
            <a:ext cx="8002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y capacitación del 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El concepto de modelo adecuado varía con el tiempo, debido a que los modelos complejos de hoy pueden ser modelos adecuado en el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11560" y="5149641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324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matemático: Clasificación &amp; Etapas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39209" y="656428"/>
            <a:ext cx="2304288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características del tiempo:</a:t>
            </a:r>
          </a:p>
          <a:p>
            <a:r>
              <a:rPr lang="es-PE" dirty="0"/>
              <a:t>Estático</a:t>
            </a:r>
          </a:p>
          <a:p>
            <a:r>
              <a:rPr lang="es-PE" dirty="0"/>
              <a:t>Dinámico</a:t>
            </a:r>
          </a:p>
          <a:p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79157" y="656428"/>
            <a:ext cx="2299929" cy="1514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dirty="0"/>
              <a:t>Según la disposición de información: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Determinístico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Estocástico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Puramente incierto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973143" y="2931295"/>
            <a:ext cx="1645920" cy="82296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Problema: Identificación &amp; Delimitación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3687566" y="2931295"/>
            <a:ext cx="1645920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endParaRPr lang="es-PE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660232" y="2931295"/>
            <a:ext cx="1645920" cy="822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</a:t>
            </a:r>
            <a:endParaRPr lang="es-PE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66947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Definición del Modelo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687566" y="4509120"/>
            <a:ext cx="1645920" cy="822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del Modelo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660232" y="4509120"/>
            <a:ext cx="1645920" cy="82296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Standard</a:t>
            </a:r>
            <a:endParaRPr lang="es-PE" dirty="0"/>
          </a:p>
        </p:txBody>
      </p:sp>
      <p:cxnSp>
        <p:nvCxnSpPr>
          <p:cNvPr id="17" name="Conector recto de flecha 16"/>
          <p:cNvCxnSpPr>
            <a:stCxn id="11" idx="3"/>
            <a:endCxn id="12" idx="1"/>
          </p:cNvCxnSpPr>
          <p:nvPr/>
        </p:nvCxnSpPr>
        <p:spPr>
          <a:xfrm>
            <a:off x="5333486" y="3342775"/>
            <a:ext cx="1326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2" idx="2"/>
            <a:endCxn id="15" idx="0"/>
          </p:cNvCxnSpPr>
          <p:nvPr/>
        </p:nvCxnSpPr>
        <p:spPr>
          <a:xfrm>
            <a:off x="7483192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4" idx="0"/>
            <a:endCxn id="11" idx="2"/>
          </p:cNvCxnSpPr>
          <p:nvPr/>
        </p:nvCxnSpPr>
        <p:spPr>
          <a:xfrm flipV="1">
            <a:off x="4510526" y="3754255"/>
            <a:ext cx="0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2" idx="0"/>
            <a:endCxn id="11" idx="0"/>
          </p:cNvCxnSpPr>
          <p:nvPr/>
        </p:nvCxnSpPr>
        <p:spPr>
          <a:xfrm rot="16200000" flipV="1">
            <a:off x="5996859" y="1444962"/>
            <a:ext cx="12700" cy="2972666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1" idx="3"/>
            <a:endCxn id="14" idx="3"/>
          </p:cNvCxnSpPr>
          <p:nvPr/>
        </p:nvCxnSpPr>
        <p:spPr>
          <a:xfrm>
            <a:off x="5333486" y="3342775"/>
            <a:ext cx="12700" cy="1577825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3" idx="3"/>
            <a:endCxn id="14" idx="1"/>
          </p:cNvCxnSpPr>
          <p:nvPr/>
        </p:nvCxnSpPr>
        <p:spPr>
          <a:xfrm>
            <a:off x="2612867" y="4920600"/>
            <a:ext cx="10746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4" idx="2"/>
            <a:endCxn id="13" idx="2"/>
          </p:cNvCxnSpPr>
          <p:nvPr/>
        </p:nvCxnSpPr>
        <p:spPr>
          <a:xfrm rot="5400000">
            <a:off x="3150217" y="3971771"/>
            <a:ext cx="12700" cy="2720619"/>
          </a:xfrm>
          <a:prstGeom prst="bentConnector3">
            <a:avLst>
              <a:gd name="adj1" fmla="val 180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10" idx="2"/>
            <a:endCxn id="13" idx="0"/>
          </p:cNvCxnSpPr>
          <p:nvPr/>
        </p:nvCxnSpPr>
        <p:spPr>
          <a:xfrm flipH="1">
            <a:off x="1789907" y="3754255"/>
            <a:ext cx="6196" cy="75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13" idx="1"/>
            <a:endCxn id="10" idx="1"/>
          </p:cNvCxnSpPr>
          <p:nvPr/>
        </p:nvCxnSpPr>
        <p:spPr>
          <a:xfrm rot="10800000" flipH="1">
            <a:off x="966947" y="3342776"/>
            <a:ext cx="6196" cy="1577825"/>
          </a:xfrm>
          <a:prstGeom prst="bentConnector3">
            <a:avLst>
              <a:gd name="adj1" fmla="val -3689477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6228184" y="5877272"/>
            <a:ext cx="86409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5138093" y="5670458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Validación:</a:t>
            </a:r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Problema: Identificación &amp; delimitación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Recolección de </a:t>
            </a:r>
            <a:r>
              <a:rPr lang="es-PE" sz="2400" b="1" dirty="0"/>
              <a:t>información</a:t>
            </a:r>
            <a:r>
              <a:rPr lang="es-PE" sz="2400" dirty="0"/>
              <a:t>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Primero, la realización de un </a:t>
            </a:r>
            <a:r>
              <a:rPr lang="es-PE" sz="2400" b="1" dirty="0"/>
              <a:t>boceto</a:t>
            </a:r>
            <a:r>
              <a:rPr lang="es-PE" sz="2400" dirty="0"/>
              <a:t>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Luego, se realiza una </a:t>
            </a:r>
            <a:r>
              <a:rPr lang="es-PE" sz="2400" b="1" dirty="0"/>
              <a:t>interpretación</a:t>
            </a:r>
            <a:r>
              <a:rPr lang="es-PE" sz="2400" dirty="0"/>
              <a:t> de la información a términos precisos para identificar las características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La </a:t>
            </a:r>
            <a:r>
              <a:rPr lang="es-PE" sz="2400" b="1" dirty="0"/>
              <a:t>calidad de la información </a:t>
            </a:r>
            <a:r>
              <a:rPr lang="es-PE" sz="2400" dirty="0"/>
              <a:t>es vital, pueden ser un problema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Podemos tener el mejor modelo pero no va a servir si no tenemos información de calidad (refinados)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Establecer el </a:t>
            </a:r>
            <a:r>
              <a:rPr lang="es-PE" sz="2400" b="1" dirty="0"/>
              <a:t>nivel de representación</a:t>
            </a:r>
            <a:r>
              <a:rPr lang="es-PE" sz="2400" dirty="0"/>
              <a:t> del modelo acorde a los recursos computacionales disponibles</a:t>
            </a:r>
          </a:p>
        </p:txBody>
      </p:sp>
    </p:spTree>
    <p:extLst>
      <p:ext uri="{BB962C8B-B14F-4D97-AF65-F5344CB8AC3E}">
        <p14:creationId xmlns:p14="http://schemas.microsoft.com/office/powerpoint/2010/main" val="37104405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Definición del Modelo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0771" y="876776"/>
            <a:ext cx="8002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Definición 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Función objetivo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Restricciones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Parámetros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Es importante tener en cuenta la </a:t>
            </a:r>
            <a:r>
              <a:rPr lang="es-PE" sz="2400" b="1" dirty="0"/>
              <a:t>delimitación del problema</a:t>
            </a:r>
            <a:r>
              <a:rPr lang="es-PE" sz="2400" dirty="0"/>
              <a:t> en orden de mantener la complejidad del problema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Identificación del tipo de problema de optimización: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no lineal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cuadrática con restricciones cuadráticas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cónica de segundo orden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PE" sz="2400" dirty="0"/>
              <a:t>Programación semidefinida</a:t>
            </a:r>
          </a:p>
        </p:txBody>
      </p:sp>
    </p:spTree>
    <p:extLst>
      <p:ext uri="{BB962C8B-B14F-4D97-AF65-F5344CB8AC3E}">
        <p14:creationId xmlns:p14="http://schemas.microsoft.com/office/powerpoint/2010/main" val="3917937643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19815</TotalTime>
  <Words>1068</Words>
  <Application>Microsoft Office PowerPoint</Application>
  <PresentationFormat>Presentación en pantalla (4:3)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995</cp:revision>
  <dcterms:created xsi:type="dcterms:W3CDTF">2012-02-15T19:20:03Z</dcterms:created>
  <dcterms:modified xsi:type="dcterms:W3CDTF">2019-03-12T23:25:28Z</dcterms:modified>
</cp:coreProperties>
</file>