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256" r:id="rId2"/>
    <p:sldId id="393" r:id="rId3"/>
    <p:sldId id="258" r:id="rId4"/>
    <p:sldId id="305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D9E8953-8F23-4120-BF77-142A552BAF20}">
          <p14:sldIdLst>
            <p14:sldId id="256"/>
            <p14:sldId id="393"/>
            <p14:sldId id="258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9644" autoAdjust="0"/>
  </p:normalViewPr>
  <p:slideViewPr>
    <p:cSldViewPr>
      <p:cViewPr varScale="1">
        <p:scale>
          <a:sx n="114" d="100"/>
          <a:sy n="114" d="100"/>
        </p:scale>
        <p:origin x="17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7DA6-5F4F-42D3-8A01-E860A9714D40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65BD-2940-4473-877F-C1308FF5E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2367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Proyecto CanSat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6ABD-B407-4DBB-94E4-3909D8A64036}" type="datetimeFigureOut">
              <a:rPr lang="es-ES" smtClean="0"/>
              <a:pPr/>
              <a:t>27/02/2019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6E850-6E96-4E89-86F1-2DE46BB9553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01750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encabezado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44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6E850-6E96-4E89-86F1-2DE46BB95531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/>
              <a:t>Proyecto CanSat</a:t>
            </a:r>
          </a:p>
        </p:txBody>
      </p:sp>
    </p:spTree>
    <p:extLst>
      <p:ext uri="{BB962C8B-B14F-4D97-AF65-F5344CB8AC3E}">
        <p14:creationId xmlns:p14="http://schemas.microsoft.com/office/powerpoint/2010/main" val="25680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449130" y="3224893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8953"/>
            <a:ext cx="9021537" cy="1527349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76" y="6138505"/>
            <a:ext cx="523019" cy="554400"/>
          </a:xfrm>
          <a:prstGeom prst="rect">
            <a:avLst/>
          </a:prstGeom>
        </p:spPr>
      </p:pic>
      <p:pic>
        <p:nvPicPr>
          <p:cNvPr id="2050" name="Picture 2" descr="Image result for asme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851" y="6135121"/>
            <a:ext cx="1137811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250937"/>
            <a:ext cx="3801871" cy="350671"/>
          </a:xfrm>
          <a:prstGeom prst="rect">
            <a:avLst/>
          </a:prstGeom>
        </p:spPr>
        <p:txBody>
          <a:bodyPr anchor="ctr"/>
          <a:lstStyle>
            <a:lvl1pPr algn="ctr">
              <a:defRPr sz="1400"/>
            </a:lvl1pPr>
          </a:lstStyle>
          <a:p>
            <a:endParaRPr lang="pt-B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2191" y="2983778"/>
            <a:ext cx="77724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88881" y="6390697"/>
            <a:ext cx="350671" cy="350671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4" y="120688"/>
            <a:ext cx="2956558" cy="286714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BD7E74-CBD2-4D88-9109-2EA8081AE67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84494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84494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  <a:p>
            <a:pPr lvl="1" eaLnBrk="1" latinLnBrk="0" hangingPunct="1"/>
            <a:r>
              <a:rPr kumimoji="0" lang="es-ES" dirty="0"/>
              <a:t>Segundo nivel</a:t>
            </a:r>
          </a:p>
          <a:p>
            <a:pPr lvl="2" eaLnBrk="1" latinLnBrk="0" hangingPunct="1"/>
            <a:r>
              <a:rPr kumimoji="0" lang="es-ES" dirty="0"/>
              <a:t>Tercer nivel</a:t>
            </a:r>
          </a:p>
          <a:p>
            <a:pPr lvl="3" eaLnBrk="1" latinLnBrk="0" hangingPunct="1"/>
            <a:r>
              <a:rPr kumimoji="0" lang="es-ES" dirty="0"/>
              <a:t>Cuarto nivel</a:t>
            </a:r>
          </a:p>
          <a:p>
            <a:pPr lvl="4" eaLnBrk="1" latinLnBrk="0" hangingPunct="1"/>
            <a:r>
              <a:rPr kumimoji="0" lang="es-ES" dirty="0"/>
              <a:t>Quinto nivel</a:t>
            </a:r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51520" y="6390697"/>
            <a:ext cx="350671" cy="350671"/>
          </a:xfrm>
          <a:prstGeom prst="ellips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05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BD7E74-CBD2-4D88-9109-2EA8081AE67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20" y="149411"/>
            <a:ext cx="523019" cy="554400"/>
          </a:xfrm>
          <a:prstGeom prst="rect">
            <a:avLst/>
          </a:prstGeom>
        </p:spPr>
      </p:pic>
      <p:cxnSp>
        <p:nvCxnSpPr>
          <p:cNvPr id="11" name="Conector recto 10"/>
          <p:cNvCxnSpPr/>
          <p:nvPr userDrawn="1"/>
        </p:nvCxnSpPr>
        <p:spPr>
          <a:xfrm>
            <a:off x="684494" y="6165304"/>
            <a:ext cx="777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 userDrawn="1"/>
        </p:nvSpPr>
        <p:spPr>
          <a:xfrm>
            <a:off x="611560" y="6390697"/>
            <a:ext cx="3744416" cy="35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tx1"/>
                </a:solidFill>
              </a:rPr>
              <a:t>DSEE – Departamento de Sistemas de Energia Elétrica</a:t>
            </a: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6" b="25004"/>
          <a:stretch/>
        </p:blipFill>
        <p:spPr>
          <a:xfrm>
            <a:off x="74474" y="106886"/>
            <a:ext cx="704761" cy="576064"/>
          </a:xfrm>
          <a:prstGeom prst="ellipse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734" y="1608760"/>
            <a:ext cx="8783762" cy="1313426"/>
          </a:xfrm>
        </p:spPr>
        <p:txBody>
          <a:bodyPr>
            <a:noAutofit/>
          </a:bodyPr>
          <a:lstStyle/>
          <a:p>
            <a:r>
              <a:rPr lang="es-PE" sz="2400" kern="1400" cap="small" dirty="0">
                <a:solidFill>
                  <a:schemeClr val="bg1"/>
                </a:solidFill>
                <a:latin typeface="Bookman Old Style" panose="02050604050505020204" pitchFamily="18" charset="0"/>
              </a:rPr>
              <a:t>Modelamiento e Optimización</a:t>
            </a:r>
            <a:endParaRPr lang="es-PE" sz="2400" cap="small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AutoShape 8" descr="https://www.facebook.com/ajax/messaging/attachment.php?attach_id=13bb2a5e07fb13ef3167287a3fd03663&amp;mid=mid.1375750658198%3A4e50407b4523db6203&amp;hash=AQDy7FnAJ0yAC0-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804988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286" y="3465876"/>
            <a:ext cx="3056210" cy="176332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668344" y="270892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Mar 2019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383691" y="355303"/>
            <a:ext cx="2521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Old English Text MT" panose="03040902040508030806" pitchFamily="66" charset="0"/>
              </a:rPr>
              <a:t>Workshop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1075225" y="4726265"/>
            <a:ext cx="1238250" cy="869315"/>
            <a:chOff x="0" y="0"/>
            <a:chExt cx="1848025" cy="1248861"/>
          </a:xfrm>
        </p:grpSpPr>
        <p:pic>
          <p:nvPicPr>
            <p:cNvPr id="21" name="Picture 2" descr="Image result for julia language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48025" cy="1248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Related image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736"/>
            <a:stretch/>
          </p:blipFill>
          <p:spPr bwMode="auto">
            <a:xfrm>
              <a:off x="1085037" y="0"/>
              <a:ext cx="615001" cy="46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n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" y="3379462"/>
            <a:ext cx="2811083" cy="909601"/>
          </a:xfrm>
          <a:prstGeom prst="rect">
            <a:avLst/>
          </a:prstGeom>
        </p:spPr>
      </p:pic>
      <p:sp>
        <p:nvSpPr>
          <p:cNvPr id="24" name="21 Rectángulo"/>
          <p:cNvSpPr/>
          <p:nvPr/>
        </p:nvSpPr>
        <p:spPr>
          <a:xfrm>
            <a:off x="2465754" y="4221088"/>
            <a:ext cx="4357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b="1" cap="small" dirty="0"/>
              <a:t>Autores:</a:t>
            </a:r>
            <a:endParaRPr lang="es-ES" sz="1600" cap="small" dirty="0"/>
          </a:p>
          <a:p>
            <a:pPr lvl="0" algn="ctr"/>
            <a:r>
              <a:rPr lang="es-ES" sz="1600" cap="small" dirty="0"/>
              <a:t>Erik Alvarez</a:t>
            </a:r>
          </a:p>
          <a:p>
            <a:pPr lvl="0" algn="ctr"/>
            <a:r>
              <a:rPr lang="es-ES" sz="1600" cap="small" dirty="0"/>
              <a:t>Jefferson Chávez</a:t>
            </a:r>
          </a:p>
        </p:txBody>
      </p:sp>
      <p:sp>
        <p:nvSpPr>
          <p:cNvPr id="25" name="12 Rectángulo"/>
          <p:cNvSpPr/>
          <p:nvPr/>
        </p:nvSpPr>
        <p:spPr>
          <a:xfrm>
            <a:off x="2313475" y="5374957"/>
            <a:ext cx="4662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cap="small" dirty="0" err="1"/>
              <a:t>U</a:t>
            </a:r>
            <a:r>
              <a:rPr lang="es-ES" sz="1400" cap="small" dirty="0" err="1"/>
              <a:t>niversidade</a:t>
            </a:r>
            <a:r>
              <a:rPr lang="es-ES" sz="1400" cap="small" dirty="0"/>
              <a:t> </a:t>
            </a:r>
            <a:r>
              <a:rPr lang="es-ES" sz="1400" b="1" cap="small" dirty="0"/>
              <a:t>E</a:t>
            </a:r>
            <a:r>
              <a:rPr lang="es-ES" sz="1400" cap="small" dirty="0"/>
              <a:t>stadual de </a:t>
            </a:r>
            <a:r>
              <a:rPr lang="es-ES" sz="1400" b="1" cap="small" dirty="0" err="1"/>
              <a:t>C</a:t>
            </a:r>
            <a:r>
              <a:rPr lang="es-ES" sz="1400" cap="small" dirty="0" err="1"/>
              <a:t>ampinas</a:t>
            </a:r>
            <a:endParaRPr lang="es-ES" sz="1400" cap="small" dirty="0"/>
          </a:p>
          <a:p>
            <a:pPr algn="ctr"/>
            <a:r>
              <a:rPr lang="pt-BR" sz="1400" b="1" dirty="0"/>
              <a:t>DSEE</a:t>
            </a:r>
            <a:r>
              <a:rPr lang="pt-BR" sz="1400" dirty="0"/>
              <a:t> – </a:t>
            </a:r>
            <a:r>
              <a:rPr lang="pt-BR" sz="1400" b="1" dirty="0"/>
              <a:t>D</a:t>
            </a:r>
            <a:r>
              <a:rPr lang="pt-BR" sz="1400" dirty="0"/>
              <a:t>epartamento de </a:t>
            </a:r>
            <a:r>
              <a:rPr lang="pt-BR" sz="1400" b="1" dirty="0"/>
              <a:t>S</a:t>
            </a:r>
            <a:r>
              <a:rPr lang="pt-BR" sz="1400" dirty="0"/>
              <a:t>istemas de </a:t>
            </a:r>
            <a:r>
              <a:rPr lang="pt-BR" sz="1400" b="1" dirty="0"/>
              <a:t>E</a:t>
            </a:r>
            <a:r>
              <a:rPr lang="pt-BR" sz="1400" dirty="0"/>
              <a:t>nergia </a:t>
            </a:r>
            <a:r>
              <a:rPr lang="pt-BR" sz="1400" b="1" dirty="0"/>
              <a:t>E</a:t>
            </a:r>
            <a:r>
              <a:rPr lang="pt-BR" sz="1400" dirty="0"/>
              <a:t>létrica</a:t>
            </a:r>
            <a:endParaRPr lang="pt-BR" sz="1400" cap="small" dirty="0"/>
          </a:p>
        </p:txBody>
      </p:sp>
    </p:spTree>
    <p:extLst>
      <p:ext uri="{BB962C8B-B14F-4D97-AF65-F5344CB8AC3E}">
        <p14:creationId xmlns:p14="http://schemas.microsoft.com/office/powerpoint/2010/main" val="176981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4 Título"/>
          <p:cNvSpPr txBox="1">
            <a:spLocks/>
          </p:cNvSpPr>
          <p:nvPr/>
        </p:nvSpPr>
        <p:spPr>
          <a:xfrm>
            <a:off x="611560" y="188640"/>
            <a:ext cx="8784976" cy="457120"/>
          </a:xfrm>
          <a:prstGeom prst="rect">
            <a:avLst/>
          </a:prstGeom>
        </p:spPr>
        <p:txBody>
          <a:bodyPr bIns="91440" anchor="b" anchorCtr="0">
            <a:noAutofit/>
          </a:bodyPr>
          <a:lstStyle>
            <a:lvl1pPr>
              <a:spcBef>
                <a:spcPct val="0"/>
              </a:spcBef>
              <a:buNone/>
              <a:defRPr kumimoji="0" sz="24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/>
              <a:t>Ejemplo</a:t>
            </a:r>
            <a:r>
              <a:rPr lang="en-US" altLang="en-US" dirty="0"/>
              <a:t> 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27584" y="1196752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/>
              <a:t>Una refinería 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9852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Rectangle 3"/>
          <p:cNvSpPr/>
          <p:nvPr/>
        </p:nvSpPr>
        <p:spPr>
          <a:xfrm>
            <a:off x="3461473" y="2996818"/>
            <a:ext cx="1429392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/>
          <p:cNvSpPr/>
          <p:nvPr/>
        </p:nvSpPr>
        <p:spPr>
          <a:xfrm>
            <a:off x="4887766" y="2996818"/>
            <a:ext cx="1475975" cy="872476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9"/>
          <p:cNvSpPr/>
          <p:nvPr/>
        </p:nvSpPr>
        <p:spPr>
          <a:xfrm>
            <a:off x="2295478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Power System Optimization</a:t>
            </a:r>
            <a:endParaRPr lang="en-US" sz="9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0" name="Hexagon 9"/>
          <p:cNvSpPr/>
          <p:nvPr/>
        </p:nvSpPr>
        <p:spPr>
          <a:xfrm>
            <a:off x="3793779" y="2158930"/>
            <a:ext cx="1802054" cy="1463387"/>
          </a:xfrm>
          <a:prstGeom prst="hexag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swald" panose="02000506000000020004" pitchFamily="50"/>
              </a:rPr>
              <a:t>Outline</a:t>
            </a:r>
            <a:endParaRPr lang="en-US" sz="1400" dirty="0">
              <a:solidFill>
                <a:schemeClr val="tx1"/>
              </a:solidFill>
              <a:latin typeface="Oswald" panose="02000506000000020004" pitchFamily="50"/>
            </a:endParaRPr>
          </a:p>
        </p:txBody>
      </p:sp>
      <p:sp>
        <p:nvSpPr>
          <p:cNvPr id="31" name="Hexagon 9"/>
          <p:cNvSpPr/>
          <p:nvPr/>
        </p:nvSpPr>
        <p:spPr>
          <a:xfrm>
            <a:off x="2293624" y="2927791"/>
            <a:ext cx="1802054" cy="1463387"/>
          </a:xfrm>
          <a:prstGeom prst="hexag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Semidefinite Relaxation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 (SDP)</a:t>
            </a:r>
          </a:p>
        </p:txBody>
      </p:sp>
      <p:sp>
        <p:nvSpPr>
          <p:cNvPr id="33" name="Hexagon 9"/>
          <p:cNvSpPr/>
          <p:nvPr/>
        </p:nvSpPr>
        <p:spPr>
          <a:xfrm>
            <a:off x="5292080" y="1358596"/>
            <a:ext cx="1802054" cy="1463387"/>
          </a:xfrm>
          <a:prstGeom prst="hexag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Results</a:t>
            </a:r>
          </a:p>
        </p:txBody>
      </p:sp>
      <p:sp>
        <p:nvSpPr>
          <p:cNvPr id="34" name="Hexagon 9"/>
          <p:cNvSpPr/>
          <p:nvPr/>
        </p:nvSpPr>
        <p:spPr>
          <a:xfrm>
            <a:off x="3793779" y="3690957"/>
            <a:ext cx="1802054" cy="1463387"/>
          </a:xfrm>
          <a:prstGeom prst="hexag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 SDP Formulation for the AC-OPF</a:t>
            </a:r>
          </a:p>
        </p:txBody>
      </p:sp>
      <p:sp>
        <p:nvSpPr>
          <p:cNvPr id="37" name="Hexagon 9"/>
          <p:cNvSpPr/>
          <p:nvPr/>
        </p:nvSpPr>
        <p:spPr>
          <a:xfrm>
            <a:off x="5292080" y="2924944"/>
            <a:ext cx="1802054" cy="1463387"/>
          </a:xfrm>
          <a:prstGeom prst="hexag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swald" panose="02000506000000020004" pitchFamily="50"/>
              </a:rPr>
              <a:t>ACTNEP &amp; RPP</a:t>
            </a:r>
          </a:p>
        </p:txBody>
      </p:sp>
    </p:spTree>
    <p:extLst>
      <p:ext uri="{BB962C8B-B14F-4D97-AF65-F5344CB8AC3E}">
        <p14:creationId xmlns:p14="http://schemas.microsoft.com/office/powerpoint/2010/main" val="18701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D7E74-CBD2-4D88-9109-2EA8081AE675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7" name="TextBox 3"/>
          <p:cNvSpPr txBox="1"/>
          <p:nvPr/>
        </p:nvSpPr>
        <p:spPr>
          <a:xfrm>
            <a:off x="755576" y="1138137"/>
            <a:ext cx="6459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 i="1" dirty="0">
                <a:solidFill>
                  <a:srgbClr val="E7E6E6">
                    <a:lumMod val="50000"/>
                  </a:srgb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“The new becomes old, and the old becomes new…a life cycle”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64904"/>
            <a:ext cx="4980435" cy="35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3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18422</TotalTime>
  <Words>71</Words>
  <Application>Microsoft Office PowerPoint</Application>
  <PresentationFormat>Presentación en pantalla (4:3)</PresentationFormat>
  <Paragraphs>26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Adobe Hebrew</vt:lpstr>
      <vt:lpstr>Arial</vt:lpstr>
      <vt:lpstr>Bookman Old Style</vt:lpstr>
      <vt:lpstr>Calibri</vt:lpstr>
      <vt:lpstr>Franklin Gothic Book</vt:lpstr>
      <vt:lpstr>Old English Text MT</vt:lpstr>
      <vt:lpstr>Oswald</vt:lpstr>
      <vt:lpstr>Perpetua</vt:lpstr>
      <vt:lpstr>Wingdings 2</vt:lpstr>
      <vt:lpstr>Equidad</vt:lpstr>
      <vt:lpstr>Modelamiento e Optimización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Cansat</dc:title>
  <dc:creator>Leo</dc:creator>
  <cp:lastModifiedBy>Erik AQ</cp:lastModifiedBy>
  <cp:revision>938</cp:revision>
  <dcterms:created xsi:type="dcterms:W3CDTF">2012-02-15T19:20:03Z</dcterms:created>
  <dcterms:modified xsi:type="dcterms:W3CDTF">2019-02-27T16:00:31Z</dcterms:modified>
</cp:coreProperties>
</file>