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3" r:id="rId3"/>
    <p:sldId id="394" r:id="rId4"/>
    <p:sldId id="399" r:id="rId5"/>
    <p:sldId id="395" r:id="rId6"/>
    <p:sldId id="396" r:id="rId7"/>
    <p:sldId id="397" r:id="rId8"/>
    <p:sldId id="398" r:id="rId9"/>
    <p:sldId id="400" r:id="rId10"/>
    <p:sldId id="401" r:id="rId11"/>
    <p:sldId id="30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9"/>
            <p14:sldId id="395"/>
            <p14:sldId id="396"/>
            <p14:sldId id="397"/>
            <p14:sldId id="398"/>
            <p14:sldId id="400"/>
            <p14:sldId id="401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9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15/03/2019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www.amazon.com/Analysis-Grainger-Professor-Electrical-Engineering/dp/0070612935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System-Stability-Control-Prabha-Kundur/dp/007035958X" TargetMode="External"/><Relationship Id="rId5" Type="http://schemas.openxmlformats.org/officeDocument/2006/relationships/hyperlink" Target="https://www.amazon.com/Power-System-Analysis-Design-Fifth/dp/1111425779" TargetMode="Externa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n-US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Power System Optimization: Power Flow</a:t>
            </a:r>
            <a:endParaRPr lang="es-ES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775625" y="355303"/>
            <a:ext cx="1737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Old English Text MT" panose="03040902040508030806" pitchFamily="66" charset="0"/>
              </a:rPr>
              <a:t>Tópico</a:t>
            </a:r>
            <a:endParaRPr lang="en-US" sz="4400" dirty="0">
              <a:latin typeface="Old English Text MT" panose="03040902040508030806" pitchFamily="66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580524" y="3485282"/>
            <a:ext cx="1238250" cy="869315"/>
            <a:chOff x="0" y="0"/>
            <a:chExt cx="1848025" cy="1248861"/>
          </a:xfrm>
        </p:grpSpPr>
        <p:pic>
          <p:nvPicPr>
            <p:cNvPr id="15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open source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0" y="3701375"/>
            <a:ext cx="1234440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7" y="4778810"/>
            <a:ext cx="2811083" cy="909601"/>
          </a:xfrm>
          <a:prstGeom prst="rect">
            <a:avLst/>
          </a:prstGeom>
        </p:spPr>
      </p:pic>
      <p:sp>
        <p:nvSpPr>
          <p:cNvPr id="18" name="21 Rectángulo"/>
          <p:cNvSpPr/>
          <p:nvPr/>
        </p:nvSpPr>
        <p:spPr>
          <a:xfrm>
            <a:off x="2465754" y="4444370"/>
            <a:ext cx="43577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b="1" cap="small" dirty="0"/>
              <a:t>Autores:</a:t>
            </a:r>
            <a:endParaRPr lang="es-ES" sz="1500" cap="small" dirty="0"/>
          </a:p>
          <a:p>
            <a:pPr lvl="0" algn="ctr"/>
            <a:r>
              <a:rPr lang="es-ES" sz="1500" cap="small" dirty="0"/>
              <a:t>Erik Alvarez</a:t>
            </a:r>
          </a:p>
          <a:p>
            <a:pPr lvl="0" algn="ctr"/>
            <a:r>
              <a:rPr lang="es-ES" sz="1500" cap="small" dirty="0"/>
              <a:t>Jefferson Chávez</a:t>
            </a:r>
          </a:p>
        </p:txBody>
      </p:sp>
      <p:sp>
        <p:nvSpPr>
          <p:cNvPr id="20" name="12 Rectángulo"/>
          <p:cNvSpPr/>
          <p:nvPr/>
        </p:nvSpPr>
        <p:spPr>
          <a:xfrm>
            <a:off x="2313475" y="5374957"/>
            <a:ext cx="4662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b="1" cap="small" dirty="0" err="1"/>
              <a:t>U</a:t>
            </a:r>
            <a:r>
              <a:rPr lang="es-ES" sz="1200" cap="small" dirty="0" err="1"/>
              <a:t>niversidade</a:t>
            </a:r>
            <a:r>
              <a:rPr lang="es-ES" sz="1200" cap="small" dirty="0"/>
              <a:t> </a:t>
            </a:r>
            <a:r>
              <a:rPr lang="es-ES" sz="1200" b="1" cap="small" dirty="0"/>
              <a:t>E</a:t>
            </a:r>
            <a:r>
              <a:rPr lang="es-ES" sz="1200" cap="small" dirty="0"/>
              <a:t>stadual de </a:t>
            </a:r>
            <a:r>
              <a:rPr lang="es-ES" sz="1200" b="1" cap="small" dirty="0" err="1"/>
              <a:t>C</a:t>
            </a:r>
            <a:r>
              <a:rPr lang="es-ES" sz="1200" cap="small" dirty="0" err="1"/>
              <a:t>ampinas</a:t>
            </a:r>
            <a:endParaRPr lang="es-ES" sz="1200" cap="small" dirty="0"/>
          </a:p>
          <a:p>
            <a:pPr algn="ctr"/>
            <a:r>
              <a:rPr lang="pt-BR" sz="1200" b="1" dirty="0"/>
              <a:t>DSEE</a:t>
            </a:r>
            <a:r>
              <a:rPr lang="pt-BR" sz="1200" dirty="0"/>
              <a:t> – </a:t>
            </a:r>
            <a:r>
              <a:rPr lang="pt-BR" sz="1200" b="1" dirty="0"/>
              <a:t>D</a:t>
            </a:r>
            <a:r>
              <a:rPr lang="pt-BR" sz="1200" dirty="0"/>
              <a:t>epartamento de </a:t>
            </a:r>
            <a:r>
              <a:rPr lang="pt-BR" sz="1200" b="1" dirty="0"/>
              <a:t>S</a:t>
            </a:r>
            <a:r>
              <a:rPr lang="pt-BR" sz="1200" dirty="0"/>
              <a:t>istemas de </a:t>
            </a:r>
            <a:r>
              <a:rPr lang="pt-BR" sz="1200" b="1" dirty="0"/>
              <a:t>E</a:t>
            </a:r>
            <a:r>
              <a:rPr lang="pt-BR" sz="1200" dirty="0"/>
              <a:t>nergia </a:t>
            </a:r>
            <a:r>
              <a:rPr lang="pt-BR" sz="1200" b="1" dirty="0"/>
              <a:t>E</a:t>
            </a:r>
            <a:r>
              <a:rPr lang="pt-BR" sz="1200" dirty="0"/>
              <a:t>létrica</a:t>
            </a:r>
            <a:endParaRPr lang="pt-BR" sz="12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impedancia serie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7668344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5148064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1259632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45" idx="6"/>
          </p:cNvCxnSpPr>
          <p:nvPr/>
        </p:nvCxnSpPr>
        <p:spPr>
          <a:xfrm flipH="1">
            <a:off x="1475656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5641" r="-10256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6444208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>
            <a:stCxn id="45" idx="6"/>
          </p:cNvCxnSpPr>
          <p:nvPr/>
        </p:nvCxnSpPr>
        <p:spPr>
          <a:xfrm>
            <a:off x="1475656" y="161626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/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FD6272C-0EC5-4FCF-BE66-2903F4654031}"/>
              </a:ext>
            </a:extLst>
          </p:cNvPr>
          <p:cNvSpPr txBox="1"/>
          <p:nvPr/>
        </p:nvSpPr>
        <p:spPr>
          <a:xfrm>
            <a:off x="622695" y="381663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Modelo simple: Impedancia serie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1587AF-7787-40BF-8038-487F81807B8C}"/>
              </a:ext>
            </a:extLst>
          </p:cNvPr>
          <p:cNvSpPr txBox="1"/>
          <p:nvPr/>
        </p:nvSpPr>
        <p:spPr>
          <a:xfrm>
            <a:off x="622695" y="4273849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Ley de Ohm: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7310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/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blipFill>
                <a:blip r:embed="rId6"/>
                <a:stretch>
                  <a:fillRect l="-3158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blipFill>
                <a:blip r:embed="rId7"/>
                <a:stretch>
                  <a:fillRect l="-1762" r="-220"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/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blipFill>
                <a:blip r:embed="rId8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/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B1D667E9-BDD6-4BC6-90A1-D65F379ADA85}"/>
              </a:ext>
            </a:extLst>
          </p:cNvPr>
          <p:cNvSpPr txBox="1"/>
          <p:nvPr/>
        </p:nvSpPr>
        <p:spPr>
          <a:xfrm>
            <a:off x="5169056" y="413273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Perdidas </a:t>
            </a:r>
          </a:p>
          <a:p>
            <a:pPr algn="ctr"/>
            <a:r>
              <a:rPr lang="es-PE" dirty="0">
                <a:solidFill>
                  <a:srgbClr val="FF0000"/>
                </a:solidFill>
              </a:rPr>
              <a:t>de energía</a:t>
            </a:r>
          </a:p>
        </p:txBody>
      </p:sp>
    </p:spTree>
    <p:extLst>
      <p:ext uri="{BB962C8B-B14F-4D97-AF65-F5344CB8AC3E}">
        <p14:creationId xmlns:p14="http://schemas.microsoft.com/office/powerpoint/2010/main" val="142047982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/>
              <a:t>Referencias</a:t>
            </a:r>
          </a:p>
        </p:txBody>
      </p:sp>
      <p:pic>
        <p:nvPicPr>
          <p:cNvPr id="1026" name="Picture 2" descr="Image result for Power System Analysis and Design, Fifth Edition">
            <a:extLst>
              <a:ext uri="{FF2B5EF4-FFF2-40B4-BE49-F238E27FC236}">
                <a16:creationId xmlns:a16="http://schemas.microsoft.com/office/drawing/2014/main" id="{9D32F2DF-C76A-4C7E-937E-196BC6F61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520000" cy="315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 System Stability and Control 1st Edition">
            <a:extLst>
              <a:ext uri="{FF2B5EF4-FFF2-40B4-BE49-F238E27FC236}">
                <a16:creationId xmlns:a16="http://schemas.microsoft.com/office/drawing/2014/main" id="{F31189D8-F09E-41F2-B7BB-A07F9DA2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41" y="1564633"/>
            <a:ext cx="2509544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 System Analysis 1st Edition">
            <a:extLst>
              <a:ext uri="{FF2B5EF4-FFF2-40B4-BE49-F238E27FC236}">
                <a16:creationId xmlns:a16="http://schemas.microsoft.com/office/drawing/2014/main" id="{293B1ED6-104E-470B-A6C2-00BE03A6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0" y="1564633"/>
            <a:ext cx="2228357" cy="3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0">
            <a:extLst>
              <a:ext uri="{FF2B5EF4-FFF2-40B4-BE49-F238E27FC236}">
                <a16:creationId xmlns:a16="http://schemas.microsoft.com/office/drawing/2014/main" id="{3B0A34A3-4995-4105-A426-03B064CED03C}"/>
              </a:ext>
            </a:extLst>
          </p:cNvPr>
          <p:cNvSpPr/>
          <p:nvPr/>
        </p:nvSpPr>
        <p:spPr>
          <a:xfrm>
            <a:off x="602191" y="5877272"/>
            <a:ext cx="7930249" cy="225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5"/>
              </a:rPr>
              <a:t>https://www.amazon.com/Power-System-Analysis-Design-Fifth/dp/1111425779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6"/>
              </a:rPr>
              <a:t>https://www.amazon.com/System-Stability-Control-Prabha-Kundur/dp/007035958X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sz="1000" dirty="0">
                <a:solidFill>
                  <a:schemeClr val="tx1"/>
                </a:solidFill>
                <a:hlinkClick r:id="rId7"/>
              </a:rPr>
              <a:t>https://www.amazon.com/Analysis-Grainger-Professor-Electrical-Engineering/dp/0070612935</a:t>
            </a:r>
            <a:endParaRPr lang="en-US" sz="100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(1/2)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FDF1A6-E40D-4A2D-8F6D-2295BA05FACE}"/>
              </a:ext>
            </a:extLst>
          </p:cNvPr>
          <p:cNvSpPr txBox="1"/>
          <p:nvPr/>
        </p:nvSpPr>
        <p:spPr>
          <a:xfrm>
            <a:off x="899592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 rectangular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55A4D6-415A-4D17-85B6-785EC98A34D3}"/>
              </a:ext>
            </a:extLst>
          </p:cNvPr>
          <p:cNvSpPr txBox="1"/>
          <p:nvPr/>
        </p:nvSpPr>
        <p:spPr>
          <a:xfrm>
            <a:off x="3210469" y="1284338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Forma rectangular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80881E-E638-4580-B94F-31CAE12BBFF1}"/>
              </a:ext>
            </a:extLst>
          </p:cNvPr>
          <p:cNvSpPr txBox="1"/>
          <p:nvPr/>
        </p:nvSpPr>
        <p:spPr>
          <a:xfrm>
            <a:off x="6524706" y="128433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/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6682A0A-F0BF-4FC8-A417-E8FBEF29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96" y="1772816"/>
                <a:ext cx="1130694" cy="276999"/>
              </a:xfrm>
              <a:prstGeom prst="rect">
                <a:avLst/>
              </a:prstGeom>
              <a:blipFill>
                <a:blip r:embed="rId2"/>
                <a:stretch>
                  <a:fillRect l="-4865" t="-4444" r="-5405" b="-2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/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PE" i="1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D23B53A-4F2F-4331-AA04-E9625C2D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55" y="1772816"/>
                <a:ext cx="1097032" cy="276999"/>
              </a:xfrm>
              <a:prstGeom prst="rect">
                <a:avLst/>
              </a:prstGeom>
              <a:blipFill>
                <a:blip r:embed="rId3"/>
                <a:stretch>
                  <a:fillRect l="-5000" r="-4444" b="-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/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i="1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760D902-D7FA-4B4E-BE2D-5E04AD15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11" y="1772816"/>
                <a:ext cx="2588016" cy="276999"/>
              </a:xfrm>
              <a:prstGeom prst="rect">
                <a:avLst/>
              </a:prstGeom>
              <a:blipFill>
                <a:blip r:embed="rId4"/>
                <a:stretch>
                  <a:fillRect l="-472" t="-6667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1CCE00-8D0E-4B12-BA10-013225AE8262}"/>
              </a:ext>
            </a:extLst>
          </p:cNvPr>
          <p:cNvSpPr txBox="1"/>
          <p:nvPr/>
        </p:nvSpPr>
        <p:spPr>
          <a:xfrm>
            <a:off x="534652" y="3176871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Conjugación de complejos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B01870-B784-43DC-96D2-A6CE7A8702B3}"/>
              </a:ext>
            </a:extLst>
          </p:cNvPr>
          <p:cNvSpPr txBox="1"/>
          <p:nvPr/>
        </p:nvSpPr>
        <p:spPr>
          <a:xfrm>
            <a:off x="3419008" y="3176871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PE" dirty="0"/>
              <a:t>Valor absoluto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8592F-1A40-42AE-B6B0-FBEFAA5349D3}"/>
              </a:ext>
            </a:extLst>
          </p:cNvPr>
          <p:cNvSpPr txBox="1"/>
          <p:nvPr/>
        </p:nvSpPr>
        <p:spPr>
          <a:xfrm>
            <a:off x="5826856" y="3176871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Representación circular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/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;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E" i="1" dirty="0"/>
                  <a:t> </a:t>
                </a: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BE58FA0-17C4-4789-BCD9-16E7FC663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54" y="3665349"/>
                <a:ext cx="2515176" cy="276999"/>
              </a:xfrm>
              <a:prstGeom prst="rect">
                <a:avLst/>
              </a:prstGeom>
              <a:blipFill>
                <a:blip r:embed="rId5"/>
                <a:stretch>
                  <a:fillRect l="-3148" t="-4348" r="-484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/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i="1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66BED9-AE3A-4020-8476-DF361FF9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8" y="3665349"/>
                <a:ext cx="1172309" cy="276999"/>
              </a:xfrm>
              <a:prstGeom prst="rect">
                <a:avLst/>
              </a:prstGeom>
              <a:blipFill>
                <a:blip r:embed="rId6"/>
                <a:stretch>
                  <a:fillRect l="-4145" t="-8696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/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i="1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ECE67DE-B837-4A38-813D-1637CBCF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40" y="3665349"/>
                <a:ext cx="3472361" cy="276999"/>
              </a:xfrm>
              <a:prstGeom prst="rect">
                <a:avLst/>
              </a:prstGeom>
              <a:blipFill>
                <a:blip r:embed="rId7"/>
                <a:stretch>
                  <a:fillRect t="-8696" r="-175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0795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(2/4)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PE" sz="20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P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PE" sz="20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s-PE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1F71E67E-3FE3-4782-BAFB-FDEC530C3A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994179"/>
                  </p:ext>
                </p:extLst>
              </p:nvPr>
            </p:nvGraphicFramePr>
            <p:xfrm>
              <a:off x="324000" y="1544818"/>
              <a:ext cx="8496000" cy="26042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2899488753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060299742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490884731"/>
                        </a:ext>
                      </a:extLst>
                    </a:gridCol>
                    <a:gridCol w="2448000">
                      <a:extLst>
                        <a:ext uri="{9D8B030D-6E8A-4147-A177-3AD203B41FA5}">
                          <a16:colId xmlns:a16="http://schemas.microsoft.com/office/drawing/2014/main" val="2746182330"/>
                        </a:ext>
                      </a:extLst>
                    </a:gridCol>
                  </a:tblGrid>
                  <a:tr h="409702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5970" r="-173383" b="-567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Tensión: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5970" b="-567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86780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reactiva: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09231" r="-173383" b="-4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Corriente: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09231" b="-4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9945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06061" r="-173383" b="-3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617871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Potencia aparente: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175652" r="-173383" b="-1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6766" t="-175652" b="-11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3641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s-PE" sz="2000" dirty="0"/>
                            <a:t>Factor de potencia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3" t="-275652" r="-173383" b="-1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s-PE" sz="20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2916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4116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(3/4): Ecuaciones lineales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/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800" b="1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1DF5C87-EA77-4286-9DB1-DC0BBAB0C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88840"/>
                <a:ext cx="194764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7680F6B2-9A32-41F8-B421-47CB4EA62F38}"/>
              </a:ext>
            </a:extLst>
          </p:cNvPr>
          <p:cNvSpPr txBox="1"/>
          <p:nvPr/>
        </p:nvSpPr>
        <p:spPr>
          <a:xfrm>
            <a:off x="1187624" y="105273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constantes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3323573-1D88-4BC3-9485-F86B97B9EE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628587" cy="70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B1AC47B-B79A-44FD-B4C5-63BFB939A68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1165" y="1422068"/>
            <a:ext cx="1492683" cy="62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965C0A0-2B51-4EE8-99AC-E4592DB7A3FD}"/>
              </a:ext>
            </a:extLst>
          </p:cNvPr>
          <p:cNvSpPr txBox="1"/>
          <p:nvPr/>
        </p:nvSpPr>
        <p:spPr>
          <a:xfrm>
            <a:off x="1187624" y="2907168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variables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21A013C-67BA-45AB-8713-C6A952DFD043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492896"/>
            <a:ext cx="70885" cy="4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D8D6DDA-6E50-4F39-AC73-E4ACC9B0E509}"/>
              </a:ext>
            </a:extLst>
          </p:cNvPr>
          <p:cNvCxnSpPr>
            <a:stCxn id="27" idx="0"/>
          </p:cNvCxnSpPr>
          <p:nvPr/>
        </p:nvCxnSpPr>
        <p:spPr>
          <a:xfrm flipV="1">
            <a:off x="1640280" y="2348880"/>
            <a:ext cx="1059512" cy="55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/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D68DDAD-D883-4E69-9556-70DC691B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891760"/>
                <a:ext cx="1033040" cy="369332"/>
              </a:xfrm>
              <a:prstGeom prst="rect">
                <a:avLst/>
              </a:prstGeom>
              <a:blipFill>
                <a:blip r:embed="rId3"/>
                <a:stretch>
                  <a:fillRect l="-7101" t="-1639" r="-6509" b="-32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87" y="2984692"/>
                <a:ext cx="2858538" cy="276999"/>
              </a:xfrm>
              <a:prstGeom prst="rect">
                <a:avLst/>
              </a:prstGeom>
              <a:blipFill>
                <a:blip r:embed="rId4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/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13C99A6-B43C-48A7-AAE2-E5CAA1313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03" y="3429000"/>
                <a:ext cx="2874505" cy="276999"/>
              </a:xfrm>
              <a:prstGeom prst="rect">
                <a:avLst/>
              </a:prstGeom>
              <a:blipFill>
                <a:blip r:embed="rId5"/>
                <a:stretch>
                  <a:fillRect t="-4444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/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71FA0835-198E-449C-BF33-CC5DDE9AB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95" y="3873308"/>
                <a:ext cx="2793522" cy="276999"/>
              </a:xfrm>
              <a:prstGeom prst="rect">
                <a:avLst/>
              </a:prstGeom>
              <a:blipFill>
                <a:blip r:embed="rId6"/>
                <a:stretch>
                  <a:fillRect l="-1092" t="-2174" r="-655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56A05A4F-4879-402C-9574-AAC7ECED6188}"/>
              </a:ext>
            </a:extLst>
          </p:cNvPr>
          <p:cNvSpPr txBox="1"/>
          <p:nvPr/>
        </p:nvSpPr>
        <p:spPr>
          <a:xfrm>
            <a:off x="611560" y="4150307"/>
            <a:ext cx="310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Algoritmos robustos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Determinar si la solución existe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Y, si hay una única solución</a:t>
            </a:r>
          </a:p>
        </p:txBody>
      </p:sp>
    </p:spTree>
    <p:extLst>
      <p:ext uri="{BB962C8B-B14F-4D97-AF65-F5344CB8AC3E}">
        <p14:creationId xmlns:p14="http://schemas.microsoft.com/office/powerpoint/2010/main" val="33073706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Notaciones (4/4): Ecuaciones no lineales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/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C5A71B0-7EA1-4F90-B751-183C72DA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656554"/>
                <a:ext cx="1703543" cy="276999"/>
              </a:xfrm>
              <a:prstGeom prst="rect">
                <a:avLst/>
              </a:prstGeom>
              <a:blipFill>
                <a:blip r:embed="rId2"/>
                <a:stretch>
                  <a:fillRect l="-2867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0" y="691431"/>
            <a:ext cx="3823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obtiene fácilmente una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Método de Newton suele funcionar bien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la existencia de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No se asegura que tenga solución única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813069"/>
                <a:ext cx="1038105" cy="276999"/>
              </a:xfrm>
              <a:prstGeom prst="rect">
                <a:avLst/>
              </a:prstGeom>
              <a:blipFill>
                <a:blip r:embed="rId3"/>
                <a:stretch>
                  <a:fillRect l="-5294" r="-4706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153096"/>
                <a:ext cx="1043427" cy="276999"/>
              </a:xfrm>
              <a:prstGeom prst="rect">
                <a:avLst/>
              </a:prstGeom>
              <a:blipFill>
                <a:blip r:embed="rId4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1488701"/>
                <a:ext cx="1043427" cy="276999"/>
              </a:xfrm>
              <a:prstGeom prst="rect">
                <a:avLst/>
              </a:prstGeom>
              <a:blipFill>
                <a:blip r:embed="rId5"/>
                <a:stretch>
                  <a:fillRect l="-5263" r="-4678" b="-195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44" y="1819929"/>
                <a:ext cx="2244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151157"/>
                <a:ext cx="1109022" cy="276999"/>
              </a:xfrm>
              <a:prstGeom prst="rect">
                <a:avLst/>
              </a:prstGeom>
              <a:blipFill>
                <a:blip r:embed="rId7"/>
                <a:stretch>
                  <a:fillRect l="-4945" r="-4396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/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77B-66CD-4307-97C8-D8A1563B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3991173"/>
                <a:ext cx="616899" cy="4725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/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=2.13333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C3F8ABA-BD9A-485E-9B23-6530BF99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4825996"/>
                <a:ext cx="1304011" cy="276999"/>
              </a:xfrm>
              <a:prstGeom prst="rect">
                <a:avLst/>
              </a:prstGeom>
              <a:blipFill>
                <a:blip r:embed="rId9"/>
                <a:stretch>
                  <a:fillRect l="-4225" r="-4695" b="-22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/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=1.06666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903F26F-60C4-4819-BC75-20600044F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694" y="5102995"/>
                <a:ext cx="1300612" cy="276999"/>
              </a:xfrm>
              <a:prstGeom prst="rect">
                <a:avLst/>
              </a:prstGeom>
              <a:blipFill>
                <a:blip r:embed="rId10"/>
                <a:stretch>
                  <a:fillRect l="-2347" r="-4225" b="-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FEF8EDC3-A06F-47DA-85B0-26ED1A62C616}"/>
              </a:ext>
            </a:extLst>
          </p:cNvPr>
          <p:cNvGrpSpPr/>
          <p:nvPr/>
        </p:nvGrpSpPr>
        <p:grpSpPr>
          <a:xfrm>
            <a:off x="602191" y="2651766"/>
            <a:ext cx="4617881" cy="3463411"/>
            <a:chOff x="602191" y="2651767"/>
            <a:chExt cx="3626773" cy="27200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8773EB9-4CFB-49A1-9667-972CE2B29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91" y="2651767"/>
              <a:ext cx="3626773" cy="2720080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41B9EBB-9FA9-4A68-80E4-2FD13CEA9D1E}"/>
                </a:ext>
              </a:extLst>
            </p:cNvPr>
            <p:cNvSpPr/>
            <p:nvPr/>
          </p:nvSpPr>
          <p:spPr>
            <a:xfrm>
              <a:off x="2780937" y="3589094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EE595AE-9C01-4AC4-907C-B7F48A9BA4DB}"/>
                </a:ext>
              </a:extLst>
            </p:cNvPr>
            <p:cNvSpPr/>
            <p:nvPr/>
          </p:nvSpPr>
          <p:spPr>
            <a:xfrm>
              <a:off x="3347864" y="3379473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179DC10-2798-4FCF-9FA9-4975345D25C8}"/>
                </a:ext>
              </a:extLst>
            </p:cNvPr>
            <p:cNvSpPr/>
            <p:nvPr/>
          </p:nvSpPr>
          <p:spPr>
            <a:xfrm>
              <a:off x="1619672" y="4077072"/>
              <a:ext cx="144016" cy="144016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823854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Problemas de Optimización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803DAB-7422-4489-90B0-D88729E4C078}"/>
              </a:ext>
            </a:extLst>
          </p:cNvPr>
          <p:cNvSpPr txBox="1"/>
          <p:nvPr/>
        </p:nvSpPr>
        <p:spPr>
          <a:xfrm>
            <a:off x="611561" y="691431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Especificaciones: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Función objetivo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Restricciones (desigualdades)</a:t>
            </a:r>
          </a:p>
          <a:p>
            <a:endParaRPr lang="es-PE" dirty="0"/>
          </a:p>
          <a:p>
            <a:r>
              <a:rPr lang="es-PE" dirty="0"/>
              <a:t>De todas las posibles soluciones que satisfacen las restricciones, selecciona la optima solución (máxima o la mínima, por ejemplo: la menos costosa)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/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PE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PE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8A1F4E1-70A1-4148-97AC-39F11AEA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59" y="1793393"/>
                <a:ext cx="1445396" cy="56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/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BDC905C-5DEA-4086-BE01-21D91A71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2597998"/>
                <a:ext cx="16137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/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F8404A9-3EF5-445D-96A9-8E122C141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3300806"/>
                <a:ext cx="16219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/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609716-C3CD-4AF3-AD26-38524F76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72" y="3544488"/>
                <a:ext cx="34945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/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1AD579C-C05E-490D-B430-BCE52540D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02" y="4219057"/>
                <a:ext cx="171784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/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PE" sz="2800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9D7B931-37CE-4E29-B756-9592011C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3" y="4893626"/>
                <a:ext cx="116275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621F54A-B82B-4B6B-89E2-4B84F259930C}"/>
              </a:ext>
            </a:extLst>
          </p:cNvPr>
          <p:cNvSpPr txBox="1"/>
          <p:nvPr/>
        </p:nvSpPr>
        <p:spPr>
          <a:xfrm>
            <a:off x="611560" y="3759931"/>
            <a:ext cx="3960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Principal diferencia:</a:t>
            </a:r>
          </a:p>
          <a:p>
            <a:r>
              <a:rPr lang="es-PE" sz="2000" dirty="0"/>
              <a:t>“</a:t>
            </a:r>
            <a:r>
              <a:rPr lang="es-PE" sz="2000" i="1" dirty="0"/>
              <a:t>La función objetivo te ayuda a seleccionar la solución de tu preferencia</a:t>
            </a:r>
            <a:r>
              <a:rPr lang="es-P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3051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Red eléctrica: Definición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b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EFFF9431-DB9C-419A-BA79-55D31503B8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31379"/>
                  </p:ext>
                </p:extLst>
              </p:nvPr>
            </p:nvGraphicFramePr>
            <p:xfrm>
              <a:off x="683568" y="980728"/>
              <a:ext cx="4032000" cy="206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6000">
                      <a:extLst>
                        <a:ext uri="{9D8B030D-6E8A-4147-A177-3AD203B41FA5}">
                          <a16:colId xmlns:a16="http://schemas.microsoft.com/office/drawing/2014/main" val="637402168"/>
                        </a:ext>
                      </a:extLst>
                    </a:gridCol>
                    <a:gridCol w="2016000">
                      <a:extLst>
                        <a:ext uri="{9D8B030D-6E8A-4147-A177-3AD203B41FA5}">
                          <a16:colId xmlns:a16="http://schemas.microsoft.com/office/drawing/2014/main" val="613115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Barras (</a:t>
                          </a:r>
                          <a:r>
                            <a:rPr lang="es-PE" sz="1600" dirty="0" err="1"/>
                            <a:t>nodes</a:t>
                          </a:r>
                          <a:r>
                            <a:rPr lang="es-PE" sz="1600" dirty="0"/>
                            <a:t>, buses)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639" b="-4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22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Demanda (</a:t>
                          </a:r>
                          <a:r>
                            <a:rPr lang="es-PE" sz="1600" dirty="0" err="1"/>
                            <a:t>sink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639" b="-3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1867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/>
                            <a:t>Generación (</a:t>
                          </a:r>
                          <a:r>
                            <a:rPr lang="es-PE" sz="1600" dirty="0" err="1"/>
                            <a:t>source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1639" b="-2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86626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PE" sz="1600" dirty="0"/>
                            <a:t>Circuito (Branch, </a:t>
                          </a:r>
                          <a:r>
                            <a:rPr lang="es-PE" sz="1600" dirty="0" err="1"/>
                            <a:t>edges</a:t>
                          </a:r>
                          <a:r>
                            <a:rPr lang="es-PE" sz="1600" dirty="0"/>
                            <a:t>, </a:t>
                          </a:r>
                          <a:r>
                            <a:rPr lang="es-PE" sz="1600" dirty="0" err="1"/>
                            <a:t>power</a:t>
                          </a:r>
                          <a:r>
                            <a:rPr lang="es-PE" sz="1600" dirty="0"/>
                            <a:t> </a:t>
                          </a:r>
                          <a:r>
                            <a:rPr lang="es-PE" sz="1600" dirty="0" err="1"/>
                            <a:t>lines</a:t>
                          </a:r>
                          <a:r>
                            <a:rPr lang="es-PE" sz="160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1667" b="-7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26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PE" sz="1600" dirty="0" err="1"/>
                            <a:t>Admintancia</a:t>
                          </a:r>
                          <a:endParaRPr lang="es-PE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5901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53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EAAF20C1-7237-4227-B252-0BA7DD384246}"/>
              </a:ext>
            </a:extLst>
          </p:cNvPr>
          <p:cNvSpPr/>
          <p:nvPr/>
        </p:nvSpPr>
        <p:spPr>
          <a:xfrm>
            <a:off x="5364088" y="155679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54A9E03-3ABD-40F1-82D7-BF4B045B7012}"/>
              </a:ext>
            </a:extLst>
          </p:cNvPr>
          <p:cNvSpPr/>
          <p:nvPr/>
        </p:nvSpPr>
        <p:spPr>
          <a:xfrm>
            <a:off x="5480646" y="1196752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FA522D-D03A-4C1F-B0D7-9236038A97B3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>
            <a:off x="5592648" y="1420756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FCC344E3-5785-4A8D-A591-9B80EC7A9709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5533241" y="1250909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D7E01855-3832-4CE4-8EC4-A1A5660FF300}"/>
              </a:ext>
            </a:extLst>
          </p:cNvPr>
          <p:cNvSpPr/>
          <p:nvPr/>
        </p:nvSpPr>
        <p:spPr>
          <a:xfrm>
            <a:off x="7668344" y="1887623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34534D1-193F-4611-BD1C-676EC9B7445A}"/>
              </a:ext>
            </a:extLst>
          </p:cNvPr>
          <p:cNvSpPr/>
          <p:nvPr/>
        </p:nvSpPr>
        <p:spPr>
          <a:xfrm>
            <a:off x="7784902" y="1527583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EBB5320A-C8A3-42A5-AA1A-A32949E6B635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>
            <a:off x="7896904" y="1751587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7AC7C92A-AB53-4E23-8B2A-EEC94CF708F6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7837497" y="1581740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7A5C536A-099A-41F8-8DCC-D5F41518DADA}"/>
              </a:ext>
            </a:extLst>
          </p:cNvPr>
          <p:cNvSpPr/>
          <p:nvPr/>
        </p:nvSpPr>
        <p:spPr>
          <a:xfrm>
            <a:off x="6300192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177E15E-49C7-4DC2-B605-CEB11CD39003}"/>
              </a:ext>
            </a:extLst>
          </p:cNvPr>
          <p:cNvSpPr/>
          <p:nvPr/>
        </p:nvSpPr>
        <p:spPr>
          <a:xfrm>
            <a:off x="6416750" y="2708920"/>
            <a:ext cx="224004" cy="2240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0F7D968-A55B-4522-BA1B-8FC459859E43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6528752" y="2932924"/>
            <a:ext cx="0" cy="1360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0EC2327A-C71D-4130-8223-B646B34D942A}"/>
              </a:ext>
            </a:extLst>
          </p:cNvPr>
          <p:cNvCxnSpPr>
            <a:cxnSpLocks/>
          </p:cNvCxnSpPr>
          <p:nvPr/>
        </p:nvCxnSpPr>
        <p:spPr>
          <a:xfrm rot="8040000" flipH="1" flipV="1">
            <a:off x="6469345" y="2763077"/>
            <a:ext cx="118813" cy="1188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D12750B1-7913-4738-8D61-7B2B8BA958BD}"/>
              </a:ext>
            </a:extLst>
          </p:cNvPr>
          <p:cNvSpPr/>
          <p:nvPr/>
        </p:nvSpPr>
        <p:spPr>
          <a:xfrm>
            <a:off x="8428818" y="3068960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1D8742B-6D8D-4AF5-BB9B-E67951C0E3A7}"/>
              </a:ext>
            </a:extLst>
          </p:cNvPr>
          <p:cNvSpPr/>
          <p:nvPr/>
        </p:nvSpPr>
        <p:spPr>
          <a:xfrm>
            <a:off x="7668344" y="4077072"/>
            <a:ext cx="457120" cy="457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F6639BF-F3DF-4C9C-B716-38B4BDB0753A}"/>
              </a:ext>
            </a:extLst>
          </p:cNvPr>
          <p:cNvCxnSpPr>
            <a:stCxn id="40" idx="4"/>
          </p:cNvCxnSpPr>
          <p:nvPr/>
        </p:nvCxnSpPr>
        <p:spPr>
          <a:xfrm>
            <a:off x="6528752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4663B07-3407-455E-AE9B-23CD1764A7DE}"/>
              </a:ext>
            </a:extLst>
          </p:cNvPr>
          <p:cNvCxnSpPr/>
          <p:nvPr/>
        </p:nvCxnSpPr>
        <p:spPr>
          <a:xfrm>
            <a:off x="8657378" y="3526080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07D8949-1B92-44CE-BABD-0C4D062A0B66}"/>
              </a:ext>
            </a:extLst>
          </p:cNvPr>
          <p:cNvCxnSpPr/>
          <p:nvPr/>
        </p:nvCxnSpPr>
        <p:spPr>
          <a:xfrm>
            <a:off x="7896904" y="4534192"/>
            <a:ext cx="0" cy="3349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3F0FF4F-44F0-4699-BBAC-F2AB14D804B3}"/>
              </a:ext>
            </a:extLst>
          </p:cNvPr>
          <p:cNvSpPr txBox="1"/>
          <p:nvPr/>
        </p:nvSpPr>
        <p:spPr>
          <a:xfrm>
            <a:off x="683568" y="414401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Recuerda: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/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B82DFA5-F29D-4D04-80C7-DF74146A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557919"/>
                <a:ext cx="1481495" cy="299249"/>
              </a:xfrm>
              <a:prstGeom prst="rect">
                <a:avLst/>
              </a:prstGeom>
              <a:blipFill>
                <a:blip r:embed="rId3"/>
                <a:stretch>
                  <a:fillRect l="-3704" t="-6122" r="-1235" b="-265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41F92DF-F74B-4760-A137-7A00485FCAEA}"/>
              </a:ext>
            </a:extLst>
          </p:cNvPr>
          <p:cNvCxnSpPr>
            <a:stCxn id="7" idx="6"/>
            <a:endCxn id="36" idx="2"/>
          </p:cNvCxnSpPr>
          <p:nvPr/>
        </p:nvCxnSpPr>
        <p:spPr>
          <a:xfrm>
            <a:off x="5821208" y="1785352"/>
            <a:ext cx="1847136" cy="3308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AD204EE5-8AAA-44C3-A0F4-936021FBB752}"/>
              </a:ext>
            </a:extLst>
          </p:cNvPr>
          <p:cNvCxnSpPr>
            <a:stCxn id="7" idx="4"/>
            <a:endCxn id="40" idx="1"/>
          </p:cNvCxnSpPr>
          <p:nvPr/>
        </p:nvCxnSpPr>
        <p:spPr>
          <a:xfrm>
            <a:off x="5592648" y="2013912"/>
            <a:ext cx="774488" cy="11219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193886E-2631-4011-9E35-1889B4D33E16}"/>
              </a:ext>
            </a:extLst>
          </p:cNvPr>
          <p:cNvCxnSpPr>
            <a:stCxn id="36" idx="3"/>
            <a:endCxn id="40" idx="7"/>
          </p:cNvCxnSpPr>
          <p:nvPr/>
        </p:nvCxnSpPr>
        <p:spPr>
          <a:xfrm flipH="1">
            <a:off x="6690368" y="2277799"/>
            <a:ext cx="1044920" cy="8581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BB4DD48A-D48D-4DC3-935B-1112FFFFFA7D}"/>
              </a:ext>
            </a:extLst>
          </p:cNvPr>
          <p:cNvCxnSpPr>
            <a:stCxn id="36" idx="5"/>
            <a:endCxn id="44" idx="0"/>
          </p:cNvCxnSpPr>
          <p:nvPr/>
        </p:nvCxnSpPr>
        <p:spPr>
          <a:xfrm>
            <a:off x="8058520" y="2277799"/>
            <a:ext cx="598858" cy="7911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0252B9-A0FF-48E3-AD25-91FC1DAAAE55}"/>
              </a:ext>
            </a:extLst>
          </p:cNvPr>
          <p:cNvCxnSpPr>
            <a:stCxn id="48" idx="7"/>
            <a:endCxn id="44" idx="3"/>
          </p:cNvCxnSpPr>
          <p:nvPr/>
        </p:nvCxnSpPr>
        <p:spPr>
          <a:xfrm flipV="1">
            <a:off x="8058520" y="3459136"/>
            <a:ext cx="437242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445A380-8822-4DF2-9A2B-67B290886822}"/>
              </a:ext>
            </a:extLst>
          </p:cNvPr>
          <p:cNvCxnSpPr>
            <a:stCxn id="40" idx="5"/>
            <a:endCxn id="48" idx="1"/>
          </p:cNvCxnSpPr>
          <p:nvPr/>
        </p:nvCxnSpPr>
        <p:spPr>
          <a:xfrm>
            <a:off x="6690368" y="3459136"/>
            <a:ext cx="1044920" cy="684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/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𝒋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73D578B3-42AB-44A4-BA20-2CF366707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924742"/>
                <a:ext cx="1505861" cy="311560"/>
              </a:xfrm>
              <a:prstGeom prst="rect">
                <a:avLst/>
              </a:prstGeom>
              <a:blipFill>
                <a:blip r:embed="rId4"/>
                <a:stretch>
                  <a:fillRect l="-3644" t="-1961" r="-1215" b="-235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9352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Línea de transmisión: Modelo impedancia serie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/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427D91-6E57-4FCC-A029-F1ECE99B7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387704"/>
                <a:ext cx="1152128" cy="457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>
            <a:extLst>
              <a:ext uri="{FF2B5EF4-FFF2-40B4-BE49-F238E27FC236}">
                <a16:creationId xmlns:a16="http://schemas.microsoft.com/office/drawing/2014/main" id="{96536000-70A4-48B9-8F01-E78DE9087F9B}"/>
              </a:ext>
            </a:extLst>
          </p:cNvPr>
          <p:cNvSpPr/>
          <p:nvPr/>
        </p:nvSpPr>
        <p:spPr>
          <a:xfrm>
            <a:off x="7668344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69E918F-931E-484D-B43D-760D75FB38A3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5148064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/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EF091E1B-B075-43B1-8374-516CCA69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19" y="1197736"/>
                <a:ext cx="238270" cy="299313"/>
              </a:xfrm>
              <a:prstGeom prst="rect">
                <a:avLst/>
              </a:prstGeom>
              <a:blipFill>
                <a:blip r:embed="rId3"/>
                <a:stretch>
                  <a:fillRect l="-22500" r="-15000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ipse 44">
            <a:extLst>
              <a:ext uri="{FF2B5EF4-FFF2-40B4-BE49-F238E27FC236}">
                <a16:creationId xmlns:a16="http://schemas.microsoft.com/office/drawing/2014/main" id="{3C3F3252-2EE7-43EE-8ADE-09119F27775A}"/>
              </a:ext>
            </a:extLst>
          </p:cNvPr>
          <p:cNvSpPr/>
          <p:nvPr/>
        </p:nvSpPr>
        <p:spPr>
          <a:xfrm>
            <a:off x="1259632" y="1508252"/>
            <a:ext cx="216024" cy="21602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1855FCB-014A-4962-9045-A348AC195096}"/>
              </a:ext>
            </a:extLst>
          </p:cNvPr>
          <p:cNvCxnSpPr>
            <a:stCxn id="4" idx="1"/>
            <a:endCxn id="45" idx="6"/>
          </p:cNvCxnSpPr>
          <p:nvPr/>
        </p:nvCxnSpPr>
        <p:spPr>
          <a:xfrm flipH="1">
            <a:off x="1475656" y="1616264"/>
            <a:ext cx="2520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/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294E811-2C90-4E89-99CA-281AB8E13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197736"/>
                <a:ext cx="239553" cy="276999"/>
              </a:xfrm>
              <a:prstGeom prst="rect">
                <a:avLst/>
              </a:prstGeom>
              <a:blipFill>
                <a:blip r:embed="rId4"/>
                <a:stretch>
                  <a:fillRect l="-25641" r="-10256" b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5B75C4-A3C1-451F-AE2F-C33AE7B393FB}"/>
              </a:ext>
            </a:extLst>
          </p:cNvPr>
          <p:cNvCxnSpPr>
            <a:stCxn id="5" idx="2"/>
          </p:cNvCxnSpPr>
          <p:nvPr/>
        </p:nvCxnSpPr>
        <p:spPr>
          <a:xfrm flipH="1">
            <a:off x="6444208" y="16162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53FCAC3-60A8-4306-960A-43E527CE1800}"/>
              </a:ext>
            </a:extLst>
          </p:cNvPr>
          <p:cNvCxnSpPr>
            <a:stCxn id="45" idx="6"/>
          </p:cNvCxnSpPr>
          <p:nvPr/>
        </p:nvCxnSpPr>
        <p:spPr>
          <a:xfrm>
            <a:off x="1475656" y="161626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/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74CDF36-1E44-4937-ADD3-00F48C31E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24" y="2227237"/>
                <a:ext cx="2126351" cy="598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545E6-D70D-4994-A102-2E80DC080479}"/>
              </a:ext>
            </a:extLst>
          </p:cNvPr>
          <p:cNvSpPr txBox="1"/>
          <p:nvPr/>
        </p:nvSpPr>
        <p:spPr>
          <a:xfrm>
            <a:off x="622695" y="3356992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Conecta barras en la red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FD6272C-0EC5-4FCF-BE66-2903F4654031}"/>
              </a:ext>
            </a:extLst>
          </p:cNvPr>
          <p:cNvSpPr txBox="1"/>
          <p:nvPr/>
        </p:nvSpPr>
        <p:spPr>
          <a:xfrm>
            <a:off x="622695" y="3816635"/>
            <a:ext cx="32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Modelo simple: Impedancia serie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1587AF-7787-40BF-8038-487F81807B8C}"/>
              </a:ext>
            </a:extLst>
          </p:cNvPr>
          <p:cNvSpPr txBox="1"/>
          <p:nvPr/>
        </p:nvSpPr>
        <p:spPr>
          <a:xfrm>
            <a:off x="622695" y="4273849"/>
            <a:ext cx="16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Ley de Ohm: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18BA5D5-8C0D-453A-A494-564A03C563FE}"/>
              </a:ext>
            </a:extLst>
          </p:cNvPr>
          <p:cNvSpPr txBox="1"/>
          <p:nvPr/>
        </p:nvSpPr>
        <p:spPr>
          <a:xfrm>
            <a:off x="622695" y="47310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Flujo de potencia: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/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B5DF08F-222B-40FB-B952-4F43E8E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297626"/>
                <a:ext cx="1737847" cy="319062"/>
              </a:xfrm>
              <a:prstGeom prst="rect">
                <a:avLst/>
              </a:prstGeom>
              <a:blipFill>
                <a:blip r:embed="rId6"/>
                <a:stretch>
                  <a:fillRect l="-3158" b="-25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/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DE48C7C5-FC79-441D-A92C-8033BD6F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10" y="4737891"/>
                <a:ext cx="2771913" cy="355675"/>
              </a:xfrm>
              <a:prstGeom prst="rect">
                <a:avLst/>
              </a:prstGeom>
              <a:blipFill>
                <a:blip r:embed="rId7"/>
                <a:stretch>
                  <a:fillRect l="-1762" r="-220"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/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CBA035F-58F6-4EC1-8094-4564658B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737891"/>
                <a:ext cx="2841804" cy="355675"/>
              </a:xfrm>
              <a:prstGeom prst="rect">
                <a:avLst/>
              </a:prstGeom>
              <a:blipFill>
                <a:blip r:embed="rId8"/>
                <a:stretch>
                  <a:fillRect b="-203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/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PE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2A56800-6DC3-4F8B-BB97-95D254EC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65" y="4731063"/>
                <a:ext cx="34785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B1D667E9-BDD6-4BC6-90A1-D65F379ADA85}"/>
              </a:ext>
            </a:extLst>
          </p:cNvPr>
          <p:cNvSpPr txBox="1"/>
          <p:nvPr/>
        </p:nvSpPr>
        <p:spPr>
          <a:xfrm>
            <a:off x="5169056" y="4132730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Perdidas </a:t>
            </a:r>
          </a:p>
          <a:p>
            <a:pPr algn="ctr"/>
            <a:r>
              <a:rPr lang="es-PE" dirty="0">
                <a:solidFill>
                  <a:srgbClr val="FF0000"/>
                </a:solidFill>
              </a:rPr>
              <a:t>de energía</a:t>
            </a:r>
          </a:p>
        </p:txBody>
      </p:sp>
    </p:spTree>
    <p:extLst>
      <p:ext uri="{BB962C8B-B14F-4D97-AF65-F5344CB8AC3E}">
        <p14:creationId xmlns:p14="http://schemas.microsoft.com/office/powerpoint/2010/main" val="1089826976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18596</TotalTime>
  <Words>587</Words>
  <Application>Microsoft Office PowerPoint</Application>
  <PresentationFormat>Apresentação na tela (4:3)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Adobe Hebrew</vt:lpstr>
      <vt:lpstr>Arial</vt:lpstr>
      <vt:lpstr>Bookman Old Style</vt:lpstr>
      <vt:lpstr>Calibri</vt:lpstr>
      <vt:lpstr>Cambria Math</vt:lpstr>
      <vt:lpstr>Franklin Gothic Book</vt:lpstr>
      <vt:lpstr>Old English Text MT</vt:lpstr>
      <vt:lpstr>Perpetua</vt:lpstr>
      <vt:lpstr>Wingdings 2</vt:lpstr>
      <vt:lpstr>Equidad</vt:lpstr>
      <vt:lpstr>Power System Optimization: Power Flow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964</cp:revision>
  <dcterms:created xsi:type="dcterms:W3CDTF">2012-02-15T19:20:03Z</dcterms:created>
  <dcterms:modified xsi:type="dcterms:W3CDTF">2019-03-15T20:28:01Z</dcterms:modified>
</cp:coreProperties>
</file>