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6" r:id="rId17"/>
    <p:sldId id="273" r:id="rId18"/>
    <p:sldId id="275" r:id="rId19"/>
    <p:sldId id="277" r:id="rId20"/>
    <p:sldId id="278" r:id="rId21"/>
    <p:sldId id="282" r:id="rId22"/>
    <p:sldId id="285" r:id="rId23"/>
    <p:sldId id="284" r:id="rId24"/>
    <p:sldId id="286" r:id="rId25"/>
    <p:sldId id="287" r:id="rId26"/>
    <p:sldId id="288" r:id="rId27"/>
    <p:sldId id="289" r:id="rId28"/>
    <p:sldId id="290" r:id="rId29"/>
    <p:sldId id="280" r:id="rId30"/>
    <p:sldId id="279" r:id="rId31"/>
    <p:sldId id="298" r:id="rId32"/>
    <p:sldId id="301" r:id="rId33"/>
    <p:sldId id="300" r:id="rId34"/>
    <p:sldId id="303" r:id="rId35"/>
    <p:sldId id="304" r:id="rId36"/>
    <p:sldId id="305" r:id="rId37"/>
    <p:sldId id="306" r:id="rId38"/>
    <p:sldId id="307" r:id="rId39"/>
    <p:sldId id="292" r:id="rId40"/>
    <p:sldId id="293" r:id="rId41"/>
    <p:sldId id="296" r:id="rId42"/>
    <p:sldId id="308" r:id="rId43"/>
    <p:sldId id="309" r:id="rId44"/>
    <p:sldId id="310" r:id="rId45"/>
    <p:sldId id="312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44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EFC9FD2-511C-4C02-9FBC-1C24D318A4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4F5061-7DD5-47C6-AACA-89D75BBF17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8F04-E896-470B-8806-1AE90D4BFF20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568987-0915-43BB-AD80-C0C51CC6CD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B1F936-78FA-4E6A-B404-2F335F79C6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62311-CE9E-4729-A213-995F04BDA1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18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E507B-F072-4CFD-8819-6CD31F4B6DB2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6E7FF-AD4C-46EE-8C98-881B97733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991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46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39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36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78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8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42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44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87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3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6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28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/>
              <a:t>Novembro 2019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579997A-84E9-4B38-967C-2D4A110C304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043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ns.org.br/paginas/sobre-o-ons/procedimentos-de-rede/vigen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ipeSO/non-linear-programming-hydrothermal-scheduling" TargetMode="External"/><Relationship Id="rId2" Type="http://schemas.openxmlformats.org/officeDocument/2006/relationships/hyperlink" Target="https://github.com/FilipeSO/dynamic-programming-hydrothermal-scheduling" TargetMode="Externa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cee.org.br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aneel.gov.br/aplicacoes/audiencia/arquivo/2013/086/documento/manualusuario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257F22A-3199-43F6-B790-0373E14E3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Despacho Econômico Hidrotérmico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C98639C8-8FDA-48B3-BE6E-0F5EFF780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Solução PDD, PDEI e PNL em MATLAB</a:t>
            </a:r>
          </a:p>
        </p:txBody>
      </p:sp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7B2EC9B4-31FA-4873-83B6-52EE8435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  <a:endParaRPr lang="pt-BR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01EF3F91-6E1F-4F0F-BD5A-44DC7709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C7786D52-37B5-41E3-B58C-33DE9CA3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75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Determinística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dirty="0"/>
              <a:t>Escolha pelo método </a:t>
            </a:r>
            <a:r>
              <a:rPr lang="pt-BR" dirty="0" err="1"/>
              <a:t>backward</a:t>
            </a:r>
            <a:endParaRPr lang="pt-BR" dirty="0"/>
          </a:p>
          <a:p>
            <a:pPr lvl="1"/>
            <a:r>
              <a:rPr lang="pt-BR" dirty="0" err="1"/>
              <a:t>Discretização</a:t>
            </a:r>
            <a:r>
              <a:rPr lang="pt-BR" dirty="0"/>
              <a:t> do volume do reservatório</a:t>
            </a:r>
          </a:p>
          <a:p>
            <a:pPr lvl="1"/>
            <a:r>
              <a:rPr lang="pt-BR" dirty="0"/>
              <a:t>Cada estado t compara o custo de transição de estado para o estado t+1. Encontrado o menor custo, são atualizadas demais variáveis de estado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10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A241327-FBBF-4FB2-870A-9C5EA591533E}"/>
              </a:ext>
            </a:extLst>
          </p:cNvPr>
          <p:cNvCxnSpPr>
            <a:cxnSpLocks/>
          </p:cNvCxnSpPr>
          <p:nvPr/>
        </p:nvCxnSpPr>
        <p:spPr>
          <a:xfrm>
            <a:off x="6795379" y="4722920"/>
            <a:ext cx="3847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0A987BE-6CE3-44AB-8FED-36F46BF766B3}"/>
              </a:ext>
            </a:extLst>
          </p:cNvPr>
          <p:cNvCxnSpPr/>
          <p:nvPr/>
        </p:nvCxnSpPr>
        <p:spPr>
          <a:xfrm flipV="1">
            <a:off x="10493406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E15D3C5-DDBC-470C-8D53-186C3EFC851C}"/>
              </a:ext>
            </a:extLst>
          </p:cNvPr>
          <p:cNvCxnSpPr/>
          <p:nvPr/>
        </p:nvCxnSpPr>
        <p:spPr>
          <a:xfrm flipV="1">
            <a:off x="6943817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ABFF4171-6A38-4610-8190-F61967E4CDC2}"/>
              </a:ext>
            </a:extLst>
          </p:cNvPr>
          <p:cNvSpPr/>
          <p:nvPr/>
        </p:nvSpPr>
        <p:spPr>
          <a:xfrm>
            <a:off x="10450498" y="2513860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BF004A7-C477-4A76-9092-5F173C6E03B4}"/>
              </a:ext>
            </a:extLst>
          </p:cNvPr>
          <p:cNvCxnSpPr>
            <a:cxnSpLocks/>
          </p:cNvCxnSpPr>
          <p:nvPr/>
        </p:nvCxnSpPr>
        <p:spPr>
          <a:xfrm flipV="1">
            <a:off x="8717623" y="3024151"/>
            <a:ext cx="15047" cy="157448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A678450-071E-4E9A-8D18-871CA6548A1B}"/>
              </a:ext>
            </a:extLst>
          </p:cNvPr>
          <p:cNvCxnSpPr>
            <a:cxnSpLocks/>
          </p:cNvCxnSpPr>
          <p:nvPr/>
        </p:nvCxnSpPr>
        <p:spPr>
          <a:xfrm>
            <a:off x="6912242" y="3378855"/>
            <a:ext cx="1867774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CD64698-9B0D-4FC2-8749-A897F0E1764D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995594" y="3379059"/>
            <a:ext cx="1760748" cy="5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53500AF-999A-4C4E-893D-A57DDA4E8AF9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995594" y="3379059"/>
            <a:ext cx="1760748" cy="109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3522C02-7024-4CCB-AC39-0E112701F40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8732669" y="2599101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358669B9-649E-4D6F-BED3-6469A9FD375F}"/>
              </a:ext>
            </a:extLst>
          </p:cNvPr>
          <p:cNvCxnSpPr>
            <a:cxnSpLocks/>
          </p:cNvCxnSpPr>
          <p:nvPr/>
        </p:nvCxnSpPr>
        <p:spPr>
          <a:xfrm flipV="1">
            <a:off x="8760779" y="3097728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41980C5-4D46-4DE2-8020-4FC0F6609C1E}"/>
              </a:ext>
            </a:extLst>
          </p:cNvPr>
          <p:cNvCxnSpPr>
            <a:cxnSpLocks/>
          </p:cNvCxnSpPr>
          <p:nvPr/>
        </p:nvCxnSpPr>
        <p:spPr>
          <a:xfrm flipV="1">
            <a:off x="8762260" y="3667378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9C6F8BF-0A18-45C2-8864-AE32648D0416}"/>
              </a:ext>
            </a:extLst>
          </p:cNvPr>
          <p:cNvSpPr txBox="1"/>
          <p:nvPr/>
        </p:nvSpPr>
        <p:spPr>
          <a:xfrm>
            <a:off x="6795379" y="492352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9A0F4F8-5EF0-4FB8-9691-896961621C23}"/>
              </a:ext>
            </a:extLst>
          </p:cNvPr>
          <p:cNvSpPr txBox="1"/>
          <p:nvPr/>
        </p:nvSpPr>
        <p:spPr>
          <a:xfrm>
            <a:off x="10228253" y="492525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t+1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B362F06-EAFE-461B-91D4-11ABDC288F57}"/>
              </a:ext>
            </a:extLst>
          </p:cNvPr>
          <p:cNvSpPr txBox="1"/>
          <p:nvPr/>
        </p:nvSpPr>
        <p:spPr>
          <a:xfrm>
            <a:off x="7125647" y="302414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q(t)</a:t>
            </a: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F34BE44F-EF1A-4113-9F57-BC4938D33C4E}"/>
              </a:ext>
            </a:extLst>
          </p:cNvPr>
          <p:cNvSpPr/>
          <p:nvPr/>
        </p:nvSpPr>
        <p:spPr>
          <a:xfrm rot="3178213">
            <a:off x="6803559" y="3085356"/>
            <a:ext cx="914400" cy="9144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949AE52-F39E-4AE4-A476-E94994E4C931}"/>
              </a:ext>
            </a:extLst>
          </p:cNvPr>
          <p:cNvSpPr txBox="1"/>
          <p:nvPr/>
        </p:nvSpPr>
        <p:spPr>
          <a:xfrm>
            <a:off x="8768060" y="286892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y(t)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2828726-04DC-4570-B3E3-D16F75EAED76}"/>
              </a:ext>
            </a:extLst>
          </p:cNvPr>
          <p:cNvSpPr/>
          <p:nvPr/>
        </p:nvSpPr>
        <p:spPr>
          <a:xfrm>
            <a:off x="6897941" y="3329126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7CF16CEA-38E0-43DF-946D-50770D83D893}"/>
              </a:ext>
            </a:extLst>
          </p:cNvPr>
          <p:cNvSpPr/>
          <p:nvPr/>
        </p:nvSpPr>
        <p:spPr>
          <a:xfrm>
            <a:off x="10455417" y="3057094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72DC3F0D-8098-4EFB-ACB3-A36C3BBFAEC8}"/>
              </a:ext>
            </a:extLst>
          </p:cNvPr>
          <p:cNvSpPr/>
          <p:nvPr/>
        </p:nvSpPr>
        <p:spPr>
          <a:xfrm>
            <a:off x="10462790" y="3632279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2A270E3B-DECC-4FD0-8DE0-3A4C194A3ECC}"/>
              </a:ext>
            </a:extLst>
          </p:cNvPr>
          <p:cNvSpPr txBox="1"/>
          <p:nvPr/>
        </p:nvSpPr>
        <p:spPr>
          <a:xfrm>
            <a:off x="10576758" y="228156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c*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E51ABC03-C930-48C0-AE99-271F844281CD}"/>
              </a:ext>
            </a:extLst>
          </p:cNvPr>
          <p:cNvSpPr txBox="1"/>
          <p:nvPr/>
        </p:nvSpPr>
        <p:spPr>
          <a:xfrm>
            <a:off x="10595978" y="2897256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c*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D82D7DCE-531D-44EC-9A61-22726C0FF36C}"/>
              </a:ext>
            </a:extLst>
          </p:cNvPr>
          <p:cNvSpPr txBox="1"/>
          <p:nvPr/>
        </p:nvSpPr>
        <p:spPr>
          <a:xfrm>
            <a:off x="10576758" y="345431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c*</a:t>
            </a:r>
          </a:p>
        </p:txBody>
      </p:sp>
    </p:spTree>
    <p:extLst>
      <p:ext uri="{BB962C8B-B14F-4D97-AF65-F5344CB8AC3E}">
        <p14:creationId xmlns:p14="http://schemas.microsoft.com/office/powerpoint/2010/main" val="133828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Determinística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Problema da </a:t>
            </a:r>
            <a:r>
              <a:rPr lang="pt-BR" dirty="0" err="1"/>
              <a:t>discretização</a:t>
            </a:r>
            <a:r>
              <a:rPr lang="pt-BR" dirty="0"/>
              <a:t> dos controles durante cálculo da política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Problema do controle adotado exceder a demanda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11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A241327-FBBF-4FB2-870A-9C5EA591533E}"/>
              </a:ext>
            </a:extLst>
          </p:cNvPr>
          <p:cNvCxnSpPr>
            <a:cxnSpLocks/>
          </p:cNvCxnSpPr>
          <p:nvPr/>
        </p:nvCxnSpPr>
        <p:spPr>
          <a:xfrm>
            <a:off x="6795379" y="4722920"/>
            <a:ext cx="3847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0A987BE-6CE3-44AB-8FED-36F46BF766B3}"/>
              </a:ext>
            </a:extLst>
          </p:cNvPr>
          <p:cNvCxnSpPr/>
          <p:nvPr/>
        </p:nvCxnSpPr>
        <p:spPr>
          <a:xfrm flipV="1">
            <a:off x="10493406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E15D3C5-DDBC-470C-8D53-186C3EFC851C}"/>
              </a:ext>
            </a:extLst>
          </p:cNvPr>
          <p:cNvCxnSpPr/>
          <p:nvPr/>
        </p:nvCxnSpPr>
        <p:spPr>
          <a:xfrm flipV="1">
            <a:off x="6943817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ABFF4171-6A38-4610-8190-F61967E4CDC2}"/>
              </a:ext>
            </a:extLst>
          </p:cNvPr>
          <p:cNvSpPr/>
          <p:nvPr/>
        </p:nvSpPr>
        <p:spPr>
          <a:xfrm>
            <a:off x="10450498" y="2513860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BF004A7-C477-4A76-9092-5F173C6E03B4}"/>
              </a:ext>
            </a:extLst>
          </p:cNvPr>
          <p:cNvCxnSpPr>
            <a:cxnSpLocks/>
          </p:cNvCxnSpPr>
          <p:nvPr/>
        </p:nvCxnSpPr>
        <p:spPr>
          <a:xfrm flipV="1">
            <a:off x="8717623" y="3024151"/>
            <a:ext cx="15047" cy="157448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A678450-071E-4E9A-8D18-871CA6548A1B}"/>
              </a:ext>
            </a:extLst>
          </p:cNvPr>
          <p:cNvCxnSpPr>
            <a:cxnSpLocks/>
          </p:cNvCxnSpPr>
          <p:nvPr/>
        </p:nvCxnSpPr>
        <p:spPr>
          <a:xfrm>
            <a:off x="6912242" y="3378855"/>
            <a:ext cx="1867774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CD64698-9B0D-4FC2-8749-A897F0E1764D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995594" y="3379059"/>
            <a:ext cx="1760748" cy="5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3522C02-7024-4CCB-AC39-0E112701F40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8732669" y="2599101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358669B9-649E-4D6F-BED3-6469A9FD375F}"/>
              </a:ext>
            </a:extLst>
          </p:cNvPr>
          <p:cNvCxnSpPr>
            <a:cxnSpLocks/>
          </p:cNvCxnSpPr>
          <p:nvPr/>
        </p:nvCxnSpPr>
        <p:spPr>
          <a:xfrm flipV="1">
            <a:off x="8760779" y="3097728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9C6F8BF-0A18-45C2-8864-AE32648D0416}"/>
              </a:ext>
            </a:extLst>
          </p:cNvPr>
          <p:cNvSpPr txBox="1"/>
          <p:nvPr/>
        </p:nvSpPr>
        <p:spPr>
          <a:xfrm>
            <a:off x="6795379" y="492352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9A0F4F8-5EF0-4FB8-9691-896961621C23}"/>
              </a:ext>
            </a:extLst>
          </p:cNvPr>
          <p:cNvSpPr txBox="1"/>
          <p:nvPr/>
        </p:nvSpPr>
        <p:spPr>
          <a:xfrm>
            <a:off x="10228253" y="492525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t+1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B362F06-EAFE-461B-91D4-11ABDC288F57}"/>
              </a:ext>
            </a:extLst>
          </p:cNvPr>
          <p:cNvSpPr txBox="1"/>
          <p:nvPr/>
        </p:nvSpPr>
        <p:spPr>
          <a:xfrm>
            <a:off x="7125647" y="302414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q(t)</a:t>
            </a: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F34BE44F-EF1A-4113-9F57-BC4938D33C4E}"/>
              </a:ext>
            </a:extLst>
          </p:cNvPr>
          <p:cNvSpPr/>
          <p:nvPr/>
        </p:nvSpPr>
        <p:spPr>
          <a:xfrm rot="3178213">
            <a:off x="6803559" y="3085356"/>
            <a:ext cx="914400" cy="9144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949AE52-F39E-4AE4-A476-E94994E4C931}"/>
              </a:ext>
            </a:extLst>
          </p:cNvPr>
          <p:cNvSpPr txBox="1"/>
          <p:nvPr/>
        </p:nvSpPr>
        <p:spPr>
          <a:xfrm>
            <a:off x="8768060" y="286892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y(t)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2828726-04DC-4570-B3E3-D16F75EAED76}"/>
              </a:ext>
            </a:extLst>
          </p:cNvPr>
          <p:cNvSpPr/>
          <p:nvPr/>
        </p:nvSpPr>
        <p:spPr>
          <a:xfrm>
            <a:off x="6897941" y="3329126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FFEA81F-AE21-4496-9CB5-D402F09D2EC5}"/>
              </a:ext>
            </a:extLst>
          </p:cNvPr>
          <p:cNvCxnSpPr>
            <a:cxnSpLocks/>
          </p:cNvCxnSpPr>
          <p:nvPr/>
        </p:nvCxnSpPr>
        <p:spPr>
          <a:xfrm>
            <a:off x="6815815" y="2562282"/>
            <a:ext cx="38266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6F87E16D-2668-463E-B4EC-AD00575BE8AA}"/>
              </a:ext>
            </a:extLst>
          </p:cNvPr>
          <p:cNvCxnSpPr>
            <a:cxnSpLocks/>
          </p:cNvCxnSpPr>
          <p:nvPr/>
        </p:nvCxnSpPr>
        <p:spPr>
          <a:xfrm>
            <a:off x="6835481" y="3385737"/>
            <a:ext cx="38266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DF2FA88E-6217-4693-BBC7-B942E86E160F}"/>
              </a:ext>
            </a:extLst>
          </p:cNvPr>
          <p:cNvSpPr/>
          <p:nvPr/>
        </p:nvSpPr>
        <p:spPr>
          <a:xfrm>
            <a:off x="10449844" y="3341418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CAD1B035-E3C5-4F94-9587-5BF00604D473}"/>
              </a:ext>
            </a:extLst>
          </p:cNvPr>
          <p:cNvSpPr/>
          <p:nvPr/>
        </p:nvSpPr>
        <p:spPr>
          <a:xfrm>
            <a:off x="10447389" y="3066116"/>
            <a:ext cx="97653" cy="998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35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Determinística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dirty="0"/>
              <a:t>Problema 1, solução adotada: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12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21A2F14-D804-4CE7-B1DF-F268528BEE25}"/>
              </a:ext>
            </a:extLst>
          </p:cNvPr>
          <p:cNvSpPr/>
          <p:nvPr/>
        </p:nvSpPr>
        <p:spPr>
          <a:xfrm>
            <a:off x="698777" y="2708916"/>
            <a:ext cx="6096000" cy="11772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Xmin:Xmax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*0.01:Xmax;</a:t>
            </a:r>
            <a:endParaRPr lang="es-E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defluencia_valida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@(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x,x_next,y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y+(x/beta)-(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x_next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/beta);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endParaRPr lang="es-E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2AC4477-B7ED-41D2-9917-B36AA8F4C1F1}"/>
              </a:ext>
            </a:extLst>
          </p:cNvPr>
          <p:cNvSpPr/>
          <p:nvPr/>
        </p:nvSpPr>
        <p:spPr>
          <a:xfrm>
            <a:off x="653613" y="388561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		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defluencia_loop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defluencia_valida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(X(i),X(j),y(t));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defluencia_loop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qmax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vert_loop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defluencia_loop-qmax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qmax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elseif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defluencia_loop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&lt;0) 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continue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pt-BR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infactivel</a:t>
            </a:r>
            <a:endParaRPr lang="pt-BR" sz="12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endParaRPr lang="pt-BR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vert_loop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=0;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defluencia_loop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pt-BR" sz="1200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8404114-E5BB-4B60-86DF-8DC82F9616DB}"/>
              </a:ext>
            </a:extLst>
          </p:cNvPr>
          <p:cNvCxnSpPr>
            <a:cxnSpLocks/>
          </p:cNvCxnSpPr>
          <p:nvPr/>
        </p:nvCxnSpPr>
        <p:spPr>
          <a:xfrm>
            <a:off x="6795379" y="4722920"/>
            <a:ext cx="3847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579F2FD-85F6-4B36-81B2-DB343E75FCB9}"/>
              </a:ext>
            </a:extLst>
          </p:cNvPr>
          <p:cNvCxnSpPr/>
          <p:nvPr/>
        </p:nvCxnSpPr>
        <p:spPr>
          <a:xfrm flipV="1">
            <a:off x="10493406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FA45397D-E2F3-4184-A88B-68191571F39D}"/>
              </a:ext>
            </a:extLst>
          </p:cNvPr>
          <p:cNvCxnSpPr/>
          <p:nvPr/>
        </p:nvCxnSpPr>
        <p:spPr>
          <a:xfrm flipV="1">
            <a:off x="6943817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23C0A533-F47B-4FD4-B7F5-8A43C467BACC}"/>
              </a:ext>
            </a:extLst>
          </p:cNvPr>
          <p:cNvSpPr/>
          <p:nvPr/>
        </p:nvSpPr>
        <p:spPr>
          <a:xfrm>
            <a:off x="10450498" y="2513860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EB3E7C90-5338-4C0F-9647-0C0A8F213ACD}"/>
              </a:ext>
            </a:extLst>
          </p:cNvPr>
          <p:cNvCxnSpPr>
            <a:cxnSpLocks/>
          </p:cNvCxnSpPr>
          <p:nvPr/>
        </p:nvCxnSpPr>
        <p:spPr>
          <a:xfrm flipV="1">
            <a:off x="6912242" y="2571167"/>
            <a:ext cx="3538256" cy="815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C61754B-82D4-4818-9C52-7662771A3A5F}"/>
              </a:ext>
            </a:extLst>
          </p:cNvPr>
          <p:cNvSpPr txBox="1"/>
          <p:nvPr/>
        </p:nvSpPr>
        <p:spPr>
          <a:xfrm>
            <a:off x="6795379" y="492352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t=i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E2D3D83-65DC-4BCD-B06E-CD4093AC5ED3}"/>
              </a:ext>
            </a:extLst>
          </p:cNvPr>
          <p:cNvSpPr txBox="1"/>
          <p:nvPr/>
        </p:nvSpPr>
        <p:spPr>
          <a:xfrm>
            <a:off x="10228253" y="492525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t+1=j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A003E229-1CE6-4063-8834-0A8DA47C2310}"/>
              </a:ext>
            </a:extLst>
          </p:cNvPr>
          <p:cNvSpPr/>
          <p:nvPr/>
        </p:nvSpPr>
        <p:spPr>
          <a:xfrm>
            <a:off x="6897941" y="3329126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00B27C9E-3DB2-4A7C-90A1-7E0929A1938A}"/>
              </a:ext>
            </a:extLst>
          </p:cNvPr>
          <p:cNvSpPr/>
          <p:nvPr/>
        </p:nvSpPr>
        <p:spPr>
          <a:xfrm>
            <a:off x="10449844" y="3341418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2E07F09-BE92-4043-9F4F-767CE1EBF4EB}"/>
              </a:ext>
            </a:extLst>
          </p:cNvPr>
          <p:cNvCxnSpPr>
            <a:cxnSpLocks/>
            <a:stCxn id="52" idx="6"/>
            <a:endCxn id="55" idx="2"/>
          </p:cNvCxnSpPr>
          <p:nvPr/>
        </p:nvCxnSpPr>
        <p:spPr>
          <a:xfrm>
            <a:off x="6995594" y="3379059"/>
            <a:ext cx="3454250" cy="12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2A59D52-B98C-48C0-BB16-78F0292D058F}"/>
              </a:ext>
            </a:extLst>
          </p:cNvPr>
          <p:cNvSpPr txBox="1"/>
          <p:nvPr/>
        </p:nvSpPr>
        <p:spPr>
          <a:xfrm>
            <a:off x="7421635" y="2308884"/>
            <a:ext cx="2594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defluencia_valida</a:t>
            </a:r>
            <a:r>
              <a:rPr lang="pt-BR" sz="1400" dirty="0"/>
              <a:t>(x(t),x(t+1),y(t))</a:t>
            </a: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F9E79500-9A1E-4BFE-ADFF-5CF882FE3EAB}"/>
              </a:ext>
            </a:extLst>
          </p:cNvPr>
          <p:cNvSpPr/>
          <p:nvPr/>
        </p:nvSpPr>
        <p:spPr>
          <a:xfrm>
            <a:off x="10447388" y="4098501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82F033AC-55FA-4BEF-8F87-1E9D5FF92D91}"/>
              </a:ext>
            </a:extLst>
          </p:cNvPr>
          <p:cNvCxnSpPr>
            <a:cxnSpLocks/>
          </p:cNvCxnSpPr>
          <p:nvPr/>
        </p:nvCxnSpPr>
        <p:spPr>
          <a:xfrm>
            <a:off x="6988220" y="3386433"/>
            <a:ext cx="3466095" cy="73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401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Determinística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dirty="0"/>
              <a:t>Problema 2, solução adotada: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13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415FE1B-5D01-4D7A-BBB0-BFE5F2353197}"/>
              </a:ext>
            </a:extLst>
          </p:cNvPr>
          <p:cNvSpPr/>
          <p:nvPr/>
        </p:nvSpPr>
        <p:spPr>
          <a:xfrm>
            <a:off x="830184" y="280938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@(x) a0+a1*x+a2*x^2+a3*x^3+a4*x^4;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@(q) b0+b1*q+b2*q^2+b3*q^3+b4*q^4;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@(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k*q*(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(x)-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(q));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D557C99-4083-450A-AE4E-BA58BFD0EBD5}"/>
              </a:ext>
            </a:extLst>
          </p:cNvPr>
          <p:cNvSpPr/>
          <p:nvPr/>
        </p:nvSpPr>
        <p:spPr>
          <a:xfrm>
            <a:off x="1637096" y="4064568"/>
            <a:ext cx="38886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g_loop=d(t)-prod(X(i),q_loop);</a:t>
            </a:r>
          </a:p>
          <a:p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&lt;0</a:t>
            </a:r>
          </a:p>
          <a:p>
            <a:pPr lvl="1"/>
            <a:r>
              <a:rPr lang="nl-NL" sz="1200" dirty="0">
                <a:solidFill>
                  <a:srgbClr val="000000"/>
                </a:solidFill>
                <a:latin typeface="Courier New" panose="02070309020205020404" pitchFamily="49" charset="0"/>
              </a:rPr>
              <a:t>q_loop=q_loop-q_loop*0.01;</a:t>
            </a:r>
          </a:p>
          <a:p>
            <a:pPr lvl="1"/>
            <a:r>
              <a:rPr lang="nl-NL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g_loop=d(t)-prod(X(i),q_loop);</a:t>
            </a:r>
          </a:p>
          <a:p>
            <a:pPr lvl="1"/>
            <a:r>
              <a:rPr lang="nl-NL" sz="1200" dirty="0">
                <a:solidFill>
                  <a:srgbClr val="000000"/>
                </a:solidFill>
                <a:latin typeface="Courier New" panose="02070309020205020404" pitchFamily="49" charset="0"/>
              </a:rPr>
              <a:t>vert_loop=defluencia_loop-q_loop;</a:t>
            </a:r>
          </a:p>
          <a:p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1F09A788-5385-4F44-AB89-454A9EC1EF07}"/>
              </a:ext>
            </a:extLst>
          </p:cNvPr>
          <p:cNvCxnSpPr>
            <a:cxnSpLocks/>
          </p:cNvCxnSpPr>
          <p:nvPr/>
        </p:nvCxnSpPr>
        <p:spPr>
          <a:xfrm>
            <a:off x="6795379" y="4722920"/>
            <a:ext cx="3847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E049C5EB-8DD1-4994-AB00-0835BA0B9326}"/>
              </a:ext>
            </a:extLst>
          </p:cNvPr>
          <p:cNvCxnSpPr/>
          <p:nvPr/>
        </p:nvCxnSpPr>
        <p:spPr>
          <a:xfrm flipV="1">
            <a:off x="10493406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3D183600-8D4C-409C-8C8B-FF67BD8375FD}"/>
              </a:ext>
            </a:extLst>
          </p:cNvPr>
          <p:cNvCxnSpPr/>
          <p:nvPr/>
        </p:nvCxnSpPr>
        <p:spPr>
          <a:xfrm flipV="1">
            <a:off x="6943817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2C6E2C02-CED8-4F78-B793-F6E6B92988DF}"/>
              </a:ext>
            </a:extLst>
          </p:cNvPr>
          <p:cNvSpPr/>
          <p:nvPr/>
        </p:nvSpPr>
        <p:spPr>
          <a:xfrm>
            <a:off x="10450498" y="2513860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A3D5901-5051-4292-AF0F-2BCFAD948870}"/>
              </a:ext>
            </a:extLst>
          </p:cNvPr>
          <p:cNvSpPr txBox="1"/>
          <p:nvPr/>
        </p:nvSpPr>
        <p:spPr>
          <a:xfrm>
            <a:off x="6795379" y="492352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t=i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52ECBBD-EC6D-4B01-ADE7-7A910325878A}"/>
              </a:ext>
            </a:extLst>
          </p:cNvPr>
          <p:cNvSpPr txBox="1"/>
          <p:nvPr/>
        </p:nvSpPr>
        <p:spPr>
          <a:xfrm>
            <a:off x="10228253" y="492525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t+1=j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61522DF-1E0C-41C1-9E44-A8144A25FD19}"/>
              </a:ext>
            </a:extLst>
          </p:cNvPr>
          <p:cNvSpPr/>
          <p:nvPr/>
        </p:nvSpPr>
        <p:spPr>
          <a:xfrm>
            <a:off x="6897941" y="3329126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C043F32-EDC7-4844-B942-05D0DE37103A}"/>
              </a:ext>
            </a:extLst>
          </p:cNvPr>
          <p:cNvSpPr/>
          <p:nvPr/>
        </p:nvSpPr>
        <p:spPr>
          <a:xfrm>
            <a:off x="10449844" y="3341418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A065090-4C32-4B73-A3D7-B9E954C1886D}"/>
              </a:ext>
            </a:extLst>
          </p:cNvPr>
          <p:cNvSpPr txBox="1"/>
          <p:nvPr/>
        </p:nvSpPr>
        <p:spPr>
          <a:xfrm>
            <a:off x="7562078" y="3071282"/>
            <a:ext cx="2489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defluencia_loop</a:t>
            </a:r>
            <a:r>
              <a:rPr lang="pt-BR" sz="1400" dirty="0"/>
              <a:t>(x(t),x(t+1),y(t))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49E8BC9-B039-4EF9-852E-3E29D38BE75F}"/>
              </a:ext>
            </a:extLst>
          </p:cNvPr>
          <p:cNvSpPr/>
          <p:nvPr/>
        </p:nvSpPr>
        <p:spPr>
          <a:xfrm>
            <a:off x="10447388" y="4098501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137FFD1B-1554-43CC-A4D0-7AC50855B02C}"/>
              </a:ext>
            </a:extLst>
          </p:cNvPr>
          <p:cNvCxnSpPr>
            <a:cxnSpLocks/>
          </p:cNvCxnSpPr>
          <p:nvPr/>
        </p:nvCxnSpPr>
        <p:spPr>
          <a:xfrm>
            <a:off x="6988220" y="3386433"/>
            <a:ext cx="3466095" cy="73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38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Determinística</a:t>
            </a:r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5F4F6A5E-DEE5-4B24-9527-A97C66F6DA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dirty="0"/>
              <a:t>Decisão da política ótima para o estado</a:t>
            </a:r>
          </a:p>
          <a:p>
            <a:pPr lvl="1"/>
            <a:r>
              <a:rPr lang="pt-BR" dirty="0"/>
              <a:t>Armazenamento das tabelas de decisão 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14</a:t>
            </a:fld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143CBEC-0C95-4DFC-8AF3-EAC47ED6ABB4}"/>
              </a:ext>
            </a:extLst>
          </p:cNvPr>
          <p:cNvCxnSpPr>
            <a:cxnSpLocks/>
          </p:cNvCxnSpPr>
          <p:nvPr/>
        </p:nvCxnSpPr>
        <p:spPr>
          <a:xfrm>
            <a:off x="6795379" y="4722920"/>
            <a:ext cx="3847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78FA7BE-661B-45B2-81A4-91EA54415996}"/>
              </a:ext>
            </a:extLst>
          </p:cNvPr>
          <p:cNvCxnSpPr/>
          <p:nvPr/>
        </p:nvCxnSpPr>
        <p:spPr>
          <a:xfrm flipV="1">
            <a:off x="10493406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9DFBEA5-7267-4CCF-9388-0C0C62A5DABD}"/>
              </a:ext>
            </a:extLst>
          </p:cNvPr>
          <p:cNvCxnSpPr/>
          <p:nvPr/>
        </p:nvCxnSpPr>
        <p:spPr>
          <a:xfrm flipV="1">
            <a:off x="6943817" y="2281561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FEDC1AC1-92DF-48A1-ADE4-86397958AA6C}"/>
              </a:ext>
            </a:extLst>
          </p:cNvPr>
          <p:cNvSpPr/>
          <p:nvPr/>
        </p:nvSpPr>
        <p:spPr>
          <a:xfrm>
            <a:off x="10450498" y="2513860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1CF9105-C50A-4D06-BF0D-3C55E56C239D}"/>
              </a:ext>
            </a:extLst>
          </p:cNvPr>
          <p:cNvCxnSpPr>
            <a:cxnSpLocks/>
          </p:cNvCxnSpPr>
          <p:nvPr/>
        </p:nvCxnSpPr>
        <p:spPr>
          <a:xfrm flipV="1">
            <a:off x="8717623" y="3024151"/>
            <a:ext cx="15047" cy="157448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EB3029B-DB1E-4F3B-BE87-DC67DF4AB55A}"/>
              </a:ext>
            </a:extLst>
          </p:cNvPr>
          <p:cNvCxnSpPr>
            <a:cxnSpLocks/>
          </p:cNvCxnSpPr>
          <p:nvPr/>
        </p:nvCxnSpPr>
        <p:spPr>
          <a:xfrm>
            <a:off x="6912242" y="3378855"/>
            <a:ext cx="1867774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BAE113B-B556-4755-96E5-9A320A5F6373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6995594" y="3379059"/>
            <a:ext cx="1760748" cy="5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DF7A8B05-3AE2-4057-B205-4590ABD07310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6995594" y="3379059"/>
            <a:ext cx="1760748" cy="109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30BB91B4-76B4-411A-BD06-09CD99B7B428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8732669" y="2599101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4666832C-220A-4C48-94CA-8A9B1D424CEC}"/>
              </a:ext>
            </a:extLst>
          </p:cNvPr>
          <p:cNvCxnSpPr>
            <a:cxnSpLocks/>
          </p:cNvCxnSpPr>
          <p:nvPr/>
        </p:nvCxnSpPr>
        <p:spPr>
          <a:xfrm flipV="1">
            <a:off x="8760779" y="3097728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BC8953E-8D7F-4B79-B058-2AE4DBD671F8}"/>
              </a:ext>
            </a:extLst>
          </p:cNvPr>
          <p:cNvCxnSpPr>
            <a:cxnSpLocks/>
          </p:cNvCxnSpPr>
          <p:nvPr/>
        </p:nvCxnSpPr>
        <p:spPr>
          <a:xfrm flipV="1">
            <a:off x="8762260" y="3667378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5B33B95-03AA-417E-93D7-56D4BF804949}"/>
              </a:ext>
            </a:extLst>
          </p:cNvPr>
          <p:cNvSpPr txBox="1"/>
          <p:nvPr/>
        </p:nvSpPr>
        <p:spPr>
          <a:xfrm>
            <a:off x="6795379" y="492352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t=i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96C076D-5EC1-4A17-9F2C-2D1010C3AB9B}"/>
              </a:ext>
            </a:extLst>
          </p:cNvPr>
          <p:cNvSpPr txBox="1"/>
          <p:nvPr/>
        </p:nvSpPr>
        <p:spPr>
          <a:xfrm>
            <a:off x="10228253" y="492525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t+1=j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2AE67FB-93F3-40A7-B612-2B30D9A71B6A}"/>
              </a:ext>
            </a:extLst>
          </p:cNvPr>
          <p:cNvSpPr txBox="1"/>
          <p:nvPr/>
        </p:nvSpPr>
        <p:spPr>
          <a:xfrm>
            <a:off x="7125647" y="302414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q(t)</a:t>
            </a:r>
          </a:p>
        </p:txBody>
      </p:sp>
      <p:sp>
        <p:nvSpPr>
          <p:cNvPr id="30" name="Arco 29">
            <a:extLst>
              <a:ext uri="{FF2B5EF4-FFF2-40B4-BE49-F238E27FC236}">
                <a16:creationId xmlns:a16="http://schemas.microsoft.com/office/drawing/2014/main" id="{23BE166C-6F16-443B-97DC-60066FD1437E}"/>
              </a:ext>
            </a:extLst>
          </p:cNvPr>
          <p:cNvSpPr/>
          <p:nvPr/>
        </p:nvSpPr>
        <p:spPr>
          <a:xfrm rot="3178213">
            <a:off x="6803559" y="3085356"/>
            <a:ext cx="914400" cy="9144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A1AE424-F9C3-441E-BF70-53C8247F5E14}"/>
              </a:ext>
            </a:extLst>
          </p:cNvPr>
          <p:cNvSpPr txBox="1"/>
          <p:nvPr/>
        </p:nvSpPr>
        <p:spPr>
          <a:xfrm>
            <a:off x="8768060" y="286892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y(t)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17A31F7E-610C-442A-B75A-3125FB80EF03}"/>
              </a:ext>
            </a:extLst>
          </p:cNvPr>
          <p:cNvSpPr/>
          <p:nvPr/>
        </p:nvSpPr>
        <p:spPr>
          <a:xfrm>
            <a:off x="6897941" y="3329126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EFFB9C6-C532-4C13-8337-9664AFDD09D8}"/>
              </a:ext>
            </a:extLst>
          </p:cNvPr>
          <p:cNvSpPr/>
          <p:nvPr/>
        </p:nvSpPr>
        <p:spPr>
          <a:xfrm>
            <a:off x="10455417" y="3057094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F8F2A9E-F475-4693-B547-69E0BC981124}"/>
              </a:ext>
            </a:extLst>
          </p:cNvPr>
          <p:cNvSpPr/>
          <p:nvPr/>
        </p:nvSpPr>
        <p:spPr>
          <a:xfrm>
            <a:off x="10462790" y="3632279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DABC229-F458-4C54-8D6C-1551B19DD07A}"/>
              </a:ext>
            </a:extLst>
          </p:cNvPr>
          <p:cNvSpPr txBox="1"/>
          <p:nvPr/>
        </p:nvSpPr>
        <p:spPr>
          <a:xfrm>
            <a:off x="10576758" y="228156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c*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94D9906-2F23-419F-BB4B-493C730B1A73}"/>
              </a:ext>
            </a:extLst>
          </p:cNvPr>
          <p:cNvSpPr txBox="1"/>
          <p:nvPr/>
        </p:nvSpPr>
        <p:spPr>
          <a:xfrm>
            <a:off x="10595978" y="2897256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c*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9EBB470-CD59-471F-8BEA-DCA690C6F8CC}"/>
              </a:ext>
            </a:extLst>
          </p:cNvPr>
          <p:cNvSpPr txBox="1"/>
          <p:nvPr/>
        </p:nvSpPr>
        <p:spPr>
          <a:xfrm>
            <a:off x="10576758" y="345431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c*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C5FE25A-A922-45BD-8033-3539B9CD88BF}"/>
              </a:ext>
            </a:extLst>
          </p:cNvPr>
          <p:cNvSpPr/>
          <p:nvPr/>
        </p:nvSpPr>
        <p:spPr>
          <a:xfrm>
            <a:off x="2008985" y="4001294"/>
            <a:ext cx="31414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custo_loop=custo(g_loop);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custo_loop+c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(j,t+1)&lt;c(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pPr lvl="1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i,t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custo_loop+c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(j,t+1);</a:t>
            </a:r>
          </a:p>
          <a:p>
            <a:pPr lvl="1"/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q(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i,t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)=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q_loop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nn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vertimento(i,t)=vert_loop;</a:t>
            </a:r>
          </a:p>
          <a:p>
            <a:pPr lvl="1"/>
            <a:r>
              <a:rPr lang="nn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g(i,t)=g_loop;</a:t>
            </a:r>
          </a:p>
          <a:p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11960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Determinística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15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ABB9AC7-0512-4BA2-AD63-546E15AE8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54" r="8387"/>
          <a:stretch/>
        </p:blipFill>
        <p:spPr>
          <a:xfrm>
            <a:off x="849923" y="1690688"/>
            <a:ext cx="10492154" cy="463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85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 Política PDD </a:t>
            </a:r>
            <a:r>
              <a:rPr lang="pt-BR" sz="1800" dirty="0"/>
              <a:t>(72 meses: t_exec~15s)</a:t>
            </a:r>
            <a:endParaRPr lang="pt-BR" sz="120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16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87C7E44-4A35-4E20-8342-7649D5269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5" t="3155" r="5859" b="4591"/>
          <a:stretch/>
        </p:blipFill>
        <p:spPr>
          <a:xfrm>
            <a:off x="919882" y="1614489"/>
            <a:ext cx="10352235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8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 Política PDD </a:t>
            </a:r>
            <a:r>
              <a:rPr lang="pt-BR" sz="1800" dirty="0"/>
              <a:t>(72 meses: t_exec~15s)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17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6B62E2-47ED-4250-9ACD-74A868A9F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88" t="4866" r="5703" b="5381"/>
          <a:stretch/>
        </p:blipFill>
        <p:spPr>
          <a:xfrm>
            <a:off x="1178718" y="1690688"/>
            <a:ext cx="9834563" cy="473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77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PDD – Afluência Histórica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18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8B81D8-F2C0-4C2A-A7AE-B398273DE9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0" t="4933" r="6875" b="5556"/>
          <a:stretch/>
        </p:blipFill>
        <p:spPr>
          <a:xfrm>
            <a:off x="94931" y="1404938"/>
            <a:ext cx="12097069" cy="49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66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PDD – Afluência Histórica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19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73AB9A8-4628-447F-8EBF-641FDFDF1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25" t="4725" r="8985" b="6386"/>
          <a:stretch/>
        </p:blipFill>
        <p:spPr>
          <a:xfrm>
            <a:off x="58017" y="1333499"/>
            <a:ext cx="12075966" cy="502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0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29F4159-46DA-4343-9781-41DA2631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Formulação básica do problema</a:t>
            </a:r>
          </a:p>
        </p:txBody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15F1A4AC-7F88-44D8-8EE5-D0FF91AB7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123923" cy="1738312"/>
          </a:xfrm>
          <a:prstGeom prst="rect">
            <a:avLst/>
          </a:prstGeo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AAEA6-B1F3-436D-A5E3-9C119CAE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19FC7F-4D05-4A4E-9E7E-2BAE29C7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5D7EBC-DFC3-4CB2-B7FC-AE8674BA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</a:t>
            </a:fld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CBC7F95-E101-40D1-98CA-520BDBF01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53274"/>
            <a:ext cx="5144503" cy="24025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8C223C1-2F1E-4466-946C-6F573D8ADB66}"/>
                  </a:ext>
                </a:extLst>
              </p:cNvPr>
              <p:cNvSpPr txBox="1"/>
              <p:nvPr/>
            </p:nvSpPr>
            <p:spPr>
              <a:xfrm>
                <a:off x="5982703" y="1829725"/>
                <a:ext cx="6069739" cy="3447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dirty="0">
                    <a:latin typeface="+mj-lt"/>
                  </a:rPr>
                  <a:t>k - produtividade específica [</a:t>
                </a:r>
                <a:r>
                  <a:rPr lang="pt-BR" sz="2000" dirty="0" err="1">
                    <a:latin typeface="+mj-lt"/>
                  </a:rPr>
                  <a:t>MWmédios</a:t>
                </a:r>
                <a:r>
                  <a:rPr lang="pt-BR" sz="2000" dirty="0">
                    <a:latin typeface="+mj-lt"/>
                  </a:rPr>
                  <a:t>/m³/s/m]</a:t>
                </a:r>
              </a:p>
              <a:p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pt-BR" sz="2000" dirty="0">
                    <a:latin typeface="+mj-lt"/>
                  </a:rPr>
                  <a:t> - o polinômio da cota de montante [m]</a:t>
                </a:r>
              </a:p>
              <a:p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sz="2000" dirty="0">
                    <a:latin typeface="+mj-lt"/>
                  </a:rPr>
                  <a:t> - o polinômio da cota de jusante [m]</a:t>
                </a:r>
              </a:p>
              <a:p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sz="2000" dirty="0">
                    <a:latin typeface="+mj-lt"/>
                  </a:rPr>
                  <a:t> – coeficiente de conversão de m³/s para hm³ [hm³/m³/s]</a:t>
                </a:r>
              </a:p>
              <a:p>
                <a:r>
                  <a:rPr lang="pt-BR" sz="2000" dirty="0">
                    <a:latin typeface="+mj-lt"/>
                  </a:rPr>
                  <a:t>g(t) – geração termelétrica em t [</a:t>
                </a:r>
                <a:r>
                  <a:rPr lang="pt-BR" sz="2000" dirty="0" err="1">
                    <a:latin typeface="+mj-lt"/>
                  </a:rPr>
                  <a:t>MWmédios</a:t>
                </a:r>
                <a:r>
                  <a:rPr lang="pt-BR" sz="2000" dirty="0">
                    <a:latin typeface="+mj-lt"/>
                  </a:rPr>
                  <a:t>]</a:t>
                </a:r>
              </a:p>
              <a:p>
                <a:r>
                  <a:rPr lang="pt-BR" sz="2000" dirty="0">
                    <a:latin typeface="+mj-lt"/>
                  </a:rPr>
                  <a:t>p(t) – geração hidrelétrica em t [</a:t>
                </a:r>
                <a:r>
                  <a:rPr lang="pt-BR" sz="2000" dirty="0" err="1">
                    <a:latin typeface="+mj-lt"/>
                  </a:rPr>
                  <a:t>MWmédios</a:t>
                </a:r>
                <a:r>
                  <a:rPr lang="pt-BR" sz="2000" dirty="0">
                    <a:latin typeface="+mj-lt"/>
                  </a:rPr>
                  <a:t>]</a:t>
                </a:r>
              </a:p>
              <a:p>
                <a:r>
                  <a:rPr lang="pt-BR" sz="2000" dirty="0">
                    <a:latin typeface="+mj-lt"/>
                  </a:rPr>
                  <a:t>d(t) – demanda em t [</a:t>
                </a:r>
                <a:r>
                  <a:rPr lang="pt-BR" sz="2000" dirty="0" err="1">
                    <a:latin typeface="+mj-lt"/>
                  </a:rPr>
                  <a:t>MWmédios</a:t>
                </a:r>
                <a:r>
                  <a:rPr lang="pt-BR" sz="2000" dirty="0">
                    <a:latin typeface="+mj-lt"/>
                  </a:rPr>
                  <a:t>]</a:t>
                </a:r>
              </a:p>
              <a:p>
                <a:r>
                  <a:rPr lang="pt-BR" sz="2000" dirty="0">
                    <a:latin typeface="+mj-lt"/>
                  </a:rPr>
                  <a:t>y(t) – vazão afluente em t [m³/s]</a:t>
                </a:r>
              </a:p>
              <a:p>
                <a:r>
                  <a:rPr lang="pt-BR" sz="2000" dirty="0">
                    <a:latin typeface="+mj-lt"/>
                  </a:rPr>
                  <a:t>x(t) – volume armazenado no reservatório em t [hm³]</a:t>
                </a:r>
              </a:p>
              <a:p>
                <a:r>
                  <a:rPr lang="pt-BR" sz="2000" dirty="0">
                    <a:latin typeface="+mj-lt"/>
                  </a:rPr>
                  <a:t>c(t) – função custo termelétrico [R$]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8C223C1-2F1E-4466-946C-6F573D8AD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703" y="1829725"/>
                <a:ext cx="6069739" cy="3447098"/>
              </a:xfrm>
              <a:prstGeom prst="rect">
                <a:avLst/>
              </a:prstGeom>
              <a:blipFill>
                <a:blip r:embed="rId4"/>
                <a:stretch>
                  <a:fillRect l="-1004" t="-883" r="-1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27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PDD – Afluência Histórica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20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B44F26E-5038-42AB-A9D3-56AD82B84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9" t="3772" r="8640" b="3551"/>
          <a:stretch/>
        </p:blipFill>
        <p:spPr>
          <a:xfrm>
            <a:off x="6162675" y="1660525"/>
            <a:ext cx="4895850" cy="4681538"/>
          </a:xfrm>
          <a:prstGeom prst="rect">
            <a:avLst/>
          </a:prstGeom>
        </p:spPr>
      </p:pic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AC0605E1-D7A3-4401-9DA9-563905F10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19888"/>
              </p:ext>
            </p:extLst>
          </p:nvPr>
        </p:nvGraphicFramePr>
        <p:xfrm>
          <a:off x="542926" y="1660524"/>
          <a:ext cx="5553074" cy="468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77">
                  <a:extLst>
                    <a:ext uri="{9D8B030D-6E8A-4147-A177-3AD203B41FA5}">
                      <a16:colId xmlns:a16="http://schemas.microsoft.com/office/drawing/2014/main" val="694391006"/>
                    </a:ext>
                  </a:extLst>
                </a:gridCol>
                <a:gridCol w="1106922">
                  <a:extLst>
                    <a:ext uri="{9D8B030D-6E8A-4147-A177-3AD203B41FA5}">
                      <a16:colId xmlns:a16="http://schemas.microsoft.com/office/drawing/2014/main" val="404836848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894115826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11496195"/>
                    </a:ext>
                  </a:extLst>
                </a:gridCol>
              </a:tblGrid>
              <a:tr h="1038952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PDD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PDD </a:t>
                      </a:r>
                      <a:r>
                        <a:rPr lang="pt-BR" dirty="0" err="1"/>
                        <a:t>HydroLab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Desvio [%]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155810"/>
                  </a:ext>
                </a:extLst>
              </a:tr>
              <a:tr h="1038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Produtividade [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MWmed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/m³/s]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0,8016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0,7911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+1,32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033774"/>
                  </a:ext>
                </a:extLst>
              </a:tr>
              <a:tr h="103895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Geração </a:t>
                      </a:r>
                      <a:r>
                        <a:rPr lang="pt-BR" dirty="0" err="1"/>
                        <a:t>Hidraulica</a:t>
                      </a:r>
                      <a:r>
                        <a:rPr lang="pt-BR" dirty="0"/>
                        <a:t> [</a:t>
                      </a:r>
                      <a:r>
                        <a:rPr lang="pt-BR" dirty="0" err="1"/>
                        <a:t>MWmed</a:t>
                      </a:r>
                      <a:r>
                        <a:rPr lang="pt-BR" dirty="0"/>
                        <a:t>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718.783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711.099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+1,08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6640762"/>
                  </a:ext>
                </a:extLst>
              </a:tr>
              <a:tr h="782341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Vertimento</a:t>
                      </a:r>
                      <a:r>
                        <a:rPr lang="pt-BR" dirty="0"/>
                        <a:t> [m³/s]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-97,56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1259334"/>
                  </a:ext>
                </a:extLst>
              </a:tr>
              <a:tr h="78234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Custo [bi R$]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9,116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9,299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-1,96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982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11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Estocástica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dirty="0"/>
              <a:t>Escolha pelo método </a:t>
            </a:r>
            <a:r>
              <a:rPr lang="pt-BR" dirty="0" err="1"/>
              <a:t>backward</a:t>
            </a:r>
            <a:endParaRPr lang="pt-BR" dirty="0"/>
          </a:p>
          <a:p>
            <a:pPr lvl="1"/>
            <a:r>
              <a:rPr lang="pt-BR" dirty="0" err="1"/>
              <a:t>Discretização</a:t>
            </a:r>
            <a:r>
              <a:rPr lang="pt-BR" dirty="0"/>
              <a:t> do volume do reservatório</a:t>
            </a:r>
          </a:p>
          <a:p>
            <a:pPr lvl="1"/>
            <a:r>
              <a:rPr lang="pt-BR" dirty="0" err="1"/>
              <a:t>Discretização</a:t>
            </a:r>
            <a:r>
              <a:rPr lang="pt-BR" dirty="0"/>
              <a:t> da turbinagem</a:t>
            </a:r>
          </a:p>
          <a:p>
            <a:pPr lvl="1"/>
            <a:r>
              <a:rPr lang="pt-BR" dirty="0" err="1"/>
              <a:t>Discretização</a:t>
            </a:r>
            <a:r>
              <a:rPr lang="pt-BR" dirty="0"/>
              <a:t> da vazão afluente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21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A241327-FBBF-4FB2-870A-9C5EA591533E}"/>
              </a:ext>
            </a:extLst>
          </p:cNvPr>
          <p:cNvCxnSpPr>
            <a:cxnSpLocks/>
          </p:cNvCxnSpPr>
          <p:nvPr/>
        </p:nvCxnSpPr>
        <p:spPr>
          <a:xfrm>
            <a:off x="6499553" y="4842217"/>
            <a:ext cx="3847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0A987BE-6CE3-44AB-8FED-36F46BF766B3}"/>
              </a:ext>
            </a:extLst>
          </p:cNvPr>
          <p:cNvCxnSpPr/>
          <p:nvPr/>
        </p:nvCxnSpPr>
        <p:spPr>
          <a:xfrm flipV="1">
            <a:off x="10197580" y="2400858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E15D3C5-DDBC-470C-8D53-186C3EFC851C}"/>
              </a:ext>
            </a:extLst>
          </p:cNvPr>
          <p:cNvCxnSpPr/>
          <p:nvPr/>
        </p:nvCxnSpPr>
        <p:spPr>
          <a:xfrm flipV="1">
            <a:off x="6647991" y="2400858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ABFF4171-6A38-4610-8190-F61967E4CDC2}"/>
              </a:ext>
            </a:extLst>
          </p:cNvPr>
          <p:cNvSpPr/>
          <p:nvPr/>
        </p:nvSpPr>
        <p:spPr>
          <a:xfrm>
            <a:off x="10154672" y="2633157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BF004A7-C477-4A76-9092-5F173C6E03B4}"/>
              </a:ext>
            </a:extLst>
          </p:cNvPr>
          <p:cNvCxnSpPr>
            <a:cxnSpLocks/>
          </p:cNvCxnSpPr>
          <p:nvPr/>
        </p:nvCxnSpPr>
        <p:spPr>
          <a:xfrm flipV="1">
            <a:off x="8421797" y="3143448"/>
            <a:ext cx="15047" cy="157448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A678450-071E-4E9A-8D18-871CA6548A1B}"/>
              </a:ext>
            </a:extLst>
          </p:cNvPr>
          <p:cNvCxnSpPr>
            <a:cxnSpLocks/>
          </p:cNvCxnSpPr>
          <p:nvPr/>
        </p:nvCxnSpPr>
        <p:spPr>
          <a:xfrm>
            <a:off x="6616416" y="3498152"/>
            <a:ext cx="1867774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CD64698-9B0D-4FC2-8749-A897F0E1764D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699768" y="3498356"/>
            <a:ext cx="1760748" cy="5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53500AF-999A-4C4E-893D-A57DDA4E8AF9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699768" y="3498356"/>
            <a:ext cx="1760748" cy="109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3522C02-7024-4CCB-AC39-0E112701F40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8421797" y="2718398"/>
            <a:ext cx="1747176" cy="129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358669B9-649E-4D6F-BED3-6469A9FD375F}"/>
              </a:ext>
            </a:extLst>
          </p:cNvPr>
          <p:cNvCxnSpPr>
            <a:cxnSpLocks/>
          </p:cNvCxnSpPr>
          <p:nvPr/>
        </p:nvCxnSpPr>
        <p:spPr>
          <a:xfrm flipV="1">
            <a:off x="8464953" y="3217025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41980C5-4D46-4DE2-8020-4FC0F6609C1E}"/>
              </a:ext>
            </a:extLst>
          </p:cNvPr>
          <p:cNvCxnSpPr>
            <a:cxnSpLocks/>
          </p:cNvCxnSpPr>
          <p:nvPr/>
        </p:nvCxnSpPr>
        <p:spPr>
          <a:xfrm>
            <a:off x="8421797" y="4018190"/>
            <a:ext cx="1775286" cy="57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9C6F8BF-0A18-45C2-8864-AE32648D0416}"/>
              </a:ext>
            </a:extLst>
          </p:cNvPr>
          <p:cNvSpPr txBox="1"/>
          <p:nvPr/>
        </p:nvSpPr>
        <p:spPr>
          <a:xfrm>
            <a:off x="6499553" y="504282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9A0F4F8-5EF0-4FB8-9691-896961621C23}"/>
              </a:ext>
            </a:extLst>
          </p:cNvPr>
          <p:cNvSpPr txBox="1"/>
          <p:nvPr/>
        </p:nvSpPr>
        <p:spPr>
          <a:xfrm>
            <a:off x="9932427" y="504454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t+1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B362F06-EAFE-461B-91D4-11ABDC288F57}"/>
              </a:ext>
            </a:extLst>
          </p:cNvPr>
          <p:cNvSpPr txBox="1"/>
          <p:nvPr/>
        </p:nvSpPr>
        <p:spPr>
          <a:xfrm>
            <a:off x="6829821" y="314344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q(</a:t>
            </a:r>
            <a:r>
              <a:rPr lang="pt-BR" dirty="0" err="1"/>
              <a:t>t,j</a:t>
            </a:r>
            <a:r>
              <a:rPr lang="pt-BR" dirty="0"/>
              <a:t>)</a:t>
            </a: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F34BE44F-EF1A-4113-9F57-BC4938D33C4E}"/>
              </a:ext>
            </a:extLst>
          </p:cNvPr>
          <p:cNvSpPr/>
          <p:nvPr/>
        </p:nvSpPr>
        <p:spPr>
          <a:xfrm rot="3178213">
            <a:off x="6507733" y="3204653"/>
            <a:ext cx="914400" cy="9144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949AE52-F39E-4AE4-A476-E94994E4C931}"/>
              </a:ext>
            </a:extLst>
          </p:cNvPr>
          <p:cNvSpPr txBox="1"/>
          <p:nvPr/>
        </p:nvSpPr>
        <p:spPr>
          <a:xfrm>
            <a:off x="8496703" y="31434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y(</a:t>
            </a:r>
            <a:r>
              <a:rPr lang="pt-BR" dirty="0" err="1"/>
              <a:t>t,k</a:t>
            </a:r>
            <a:r>
              <a:rPr lang="pt-BR" dirty="0"/>
              <a:t>)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2828726-04DC-4570-B3E3-D16F75EAED76}"/>
              </a:ext>
            </a:extLst>
          </p:cNvPr>
          <p:cNvSpPr/>
          <p:nvPr/>
        </p:nvSpPr>
        <p:spPr>
          <a:xfrm>
            <a:off x="6602115" y="3448423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7CF16CEA-38E0-43DF-946D-50770D83D893}"/>
              </a:ext>
            </a:extLst>
          </p:cNvPr>
          <p:cNvSpPr/>
          <p:nvPr/>
        </p:nvSpPr>
        <p:spPr>
          <a:xfrm>
            <a:off x="10159591" y="3176391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72DC3F0D-8098-4EFB-ACB3-A36C3BBFAEC8}"/>
              </a:ext>
            </a:extLst>
          </p:cNvPr>
          <p:cNvSpPr/>
          <p:nvPr/>
        </p:nvSpPr>
        <p:spPr>
          <a:xfrm>
            <a:off x="10166964" y="4551676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2E12B98-E1EC-446A-83BA-0E0F5BCCE578}"/>
              </a:ext>
            </a:extLst>
          </p:cNvPr>
          <p:cNvSpPr txBox="1"/>
          <p:nvPr/>
        </p:nvSpPr>
        <p:spPr>
          <a:xfrm>
            <a:off x="9444000" y="3494382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</p:txBody>
      </p:sp>
      <p:sp>
        <p:nvSpPr>
          <p:cNvPr id="39" name="Arco 38">
            <a:extLst>
              <a:ext uri="{FF2B5EF4-FFF2-40B4-BE49-F238E27FC236}">
                <a16:creationId xmlns:a16="http://schemas.microsoft.com/office/drawing/2014/main" id="{D79E6434-1CBA-4069-A9A0-60A649E561B4}"/>
              </a:ext>
            </a:extLst>
          </p:cNvPr>
          <p:cNvSpPr/>
          <p:nvPr/>
        </p:nvSpPr>
        <p:spPr>
          <a:xfrm rot="3178213">
            <a:off x="7487105" y="2924090"/>
            <a:ext cx="1556098" cy="176832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A441E2CF-4CCB-4D1E-9C61-F8B15FD71D29}"/>
              </a:ext>
            </a:extLst>
          </p:cNvPr>
          <p:cNvSpPr/>
          <p:nvPr/>
        </p:nvSpPr>
        <p:spPr>
          <a:xfrm>
            <a:off x="10385911" y="2633157"/>
            <a:ext cx="809659" cy="2048220"/>
          </a:xfrm>
          <a:custGeom>
            <a:avLst/>
            <a:gdLst>
              <a:gd name="connsiteX0" fmla="*/ 38100 w 809659"/>
              <a:gd name="connsiteY0" fmla="*/ 0 h 2373991"/>
              <a:gd name="connsiteX1" fmla="*/ 161925 w 809659"/>
              <a:gd name="connsiteY1" fmla="*/ 733425 h 2373991"/>
              <a:gd name="connsiteX2" fmla="*/ 809625 w 809659"/>
              <a:gd name="connsiteY2" fmla="*/ 1285875 h 2373991"/>
              <a:gd name="connsiteX3" fmla="*/ 190500 w 809659"/>
              <a:gd name="connsiteY3" fmla="*/ 1971675 h 2373991"/>
              <a:gd name="connsiteX4" fmla="*/ 0 w 809659"/>
              <a:gd name="connsiteY4" fmla="*/ 2371725 h 237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659" h="2373991">
                <a:moveTo>
                  <a:pt x="38100" y="0"/>
                </a:moveTo>
                <a:cubicBezTo>
                  <a:pt x="35719" y="259556"/>
                  <a:pt x="33338" y="519113"/>
                  <a:pt x="161925" y="733425"/>
                </a:cubicBezTo>
                <a:cubicBezTo>
                  <a:pt x="290512" y="947737"/>
                  <a:pt x="804863" y="1079500"/>
                  <a:pt x="809625" y="1285875"/>
                </a:cubicBezTo>
                <a:cubicBezTo>
                  <a:pt x="814387" y="1492250"/>
                  <a:pt x="325438" y="1790700"/>
                  <a:pt x="190500" y="1971675"/>
                </a:cubicBezTo>
                <a:cubicBezTo>
                  <a:pt x="55562" y="2152650"/>
                  <a:pt x="55563" y="2400300"/>
                  <a:pt x="0" y="2371725"/>
                </a:cubicBezTo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168381E-D255-4455-89B1-BC3BB80915A9}"/>
              </a:ext>
            </a:extLst>
          </p:cNvPr>
          <p:cNvSpPr txBox="1"/>
          <p:nvPr/>
        </p:nvSpPr>
        <p:spPr>
          <a:xfrm>
            <a:off x="10537305" y="2780554"/>
            <a:ext cx="73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fdp(y)</a:t>
            </a:r>
          </a:p>
        </p:txBody>
      </p:sp>
    </p:spTree>
    <p:extLst>
      <p:ext uri="{BB962C8B-B14F-4D97-AF65-F5344CB8AC3E}">
        <p14:creationId xmlns:p14="http://schemas.microsoft.com/office/powerpoint/2010/main" val="231199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Estocástica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Problema de encontrar uma a fdp(y) adequada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Problema em remover estados infactíveis durante iterações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Problema em acoplar o custo do estado t+1 ao t devido a </a:t>
            </a:r>
            <a:r>
              <a:rPr lang="pt-BR" dirty="0" err="1"/>
              <a:t>discretização</a:t>
            </a:r>
            <a:r>
              <a:rPr lang="pt-BR" dirty="0"/>
              <a:t> de estados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22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A241327-FBBF-4FB2-870A-9C5EA591533E}"/>
              </a:ext>
            </a:extLst>
          </p:cNvPr>
          <p:cNvCxnSpPr>
            <a:cxnSpLocks/>
          </p:cNvCxnSpPr>
          <p:nvPr/>
        </p:nvCxnSpPr>
        <p:spPr>
          <a:xfrm>
            <a:off x="6499553" y="4842217"/>
            <a:ext cx="3847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0A987BE-6CE3-44AB-8FED-36F46BF766B3}"/>
              </a:ext>
            </a:extLst>
          </p:cNvPr>
          <p:cNvCxnSpPr/>
          <p:nvPr/>
        </p:nvCxnSpPr>
        <p:spPr>
          <a:xfrm flipV="1">
            <a:off x="10197580" y="2400858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E15D3C5-DDBC-470C-8D53-186C3EFC851C}"/>
              </a:ext>
            </a:extLst>
          </p:cNvPr>
          <p:cNvCxnSpPr/>
          <p:nvPr/>
        </p:nvCxnSpPr>
        <p:spPr>
          <a:xfrm flipV="1">
            <a:off x="6647991" y="2400858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ABFF4171-6A38-4610-8190-F61967E4CDC2}"/>
              </a:ext>
            </a:extLst>
          </p:cNvPr>
          <p:cNvSpPr/>
          <p:nvPr/>
        </p:nvSpPr>
        <p:spPr>
          <a:xfrm>
            <a:off x="10154672" y="2633157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BF004A7-C477-4A76-9092-5F173C6E03B4}"/>
              </a:ext>
            </a:extLst>
          </p:cNvPr>
          <p:cNvCxnSpPr>
            <a:cxnSpLocks/>
          </p:cNvCxnSpPr>
          <p:nvPr/>
        </p:nvCxnSpPr>
        <p:spPr>
          <a:xfrm flipV="1">
            <a:off x="8421797" y="3143448"/>
            <a:ext cx="15047" cy="157448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A678450-071E-4E9A-8D18-871CA6548A1B}"/>
              </a:ext>
            </a:extLst>
          </p:cNvPr>
          <p:cNvCxnSpPr>
            <a:cxnSpLocks/>
          </p:cNvCxnSpPr>
          <p:nvPr/>
        </p:nvCxnSpPr>
        <p:spPr>
          <a:xfrm>
            <a:off x="6616416" y="3498152"/>
            <a:ext cx="1867774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CD64698-9B0D-4FC2-8749-A897F0E1764D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699768" y="3498356"/>
            <a:ext cx="1760748" cy="5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53500AF-999A-4C4E-893D-A57DDA4E8AF9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699768" y="3498356"/>
            <a:ext cx="1760748" cy="109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3522C02-7024-4CCB-AC39-0E112701F40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8421797" y="2718398"/>
            <a:ext cx="1747176" cy="129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358669B9-649E-4D6F-BED3-6469A9FD375F}"/>
              </a:ext>
            </a:extLst>
          </p:cNvPr>
          <p:cNvCxnSpPr>
            <a:cxnSpLocks/>
          </p:cNvCxnSpPr>
          <p:nvPr/>
        </p:nvCxnSpPr>
        <p:spPr>
          <a:xfrm flipV="1">
            <a:off x="8464953" y="3217025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41980C5-4D46-4DE2-8020-4FC0F6609C1E}"/>
              </a:ext>
            </a:extLst>
          </p:cNvPr>
          <p:cNvCxnSpPr>
            <a:cxnSpLocks/>
          </p:cNvCxnSpPr>
          <p:nvPr/>
        </p:nvCxnSpPr>
        <p:spPr>
          <a:xfrm>
            <a:off x="8421797" y="4018190"/>
            <a:ext cx="1775286" cy="57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9C6F8BF-0A18-45C2-8864-AE32648D0416}"/>
              </a:ext>
            </a:extLst>
          </p:cNvPr>
          <p:cNvSpPr txBox="1"/>
          <p:nvPr/>
        </p:nvSpPr>
        <p:spPr>
          <a:xfrm>
            <a:off x="6499553" y="504282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9A0F4F8-5EF0-4FB8-9691-896961621C23}"/>
              </a:ext>
            </a:extLst>
          </p:cNvPr>
          <p:cNvSpPr txBox="1"/>
          <p:nvPr/>
        </p:nvSpPr>
        <p:spPr>
          <a:xfrm>
            <a:off x="9932427" y="504454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t+1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B362F06-EAFE-461B-91D4-11ABDC288F57}"/>
              </a:ext>
            </a:extLst>
          </p:cNvPr>
          <p:cNvSpPr txBox="1"/>
          <p:nvPr/>
        </p:nvSpPr>
        <p:spPr>
          <a:xfrm>
            <a:off x="6829821" y="314344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q(</a:t>
            </a:r>
            <a:r>
              <a:rPr lang="pt-BR" dirty="0" err="1"/>
              <a:t>t,j</a:t>
            </a:r>
            <a:r>
              <a:rPr lang="pt-BR" dirty="0"/>
              <a:t>)</a:t>
            </a: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F34BE44F-EF1A-4113-9F57-BC4938D33C4E}"/>
              </a:ext>
            </a:extLst>
          </p:cNvPr>
          <p:cNvSpPr/>
          <p:nvPr/>
        </p:nvSpPr>
        <p:spPr>
          <a:xfrm rot="3178213">
            <a:off x="6507733" y="3204653"/>
            <a:ext cx="914400" cy="9144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949AE52-F39E-4AE4-A476-E94994E4C931}"/>
              </a:ext>
            </a:extLst>
          </p:cNvPr>
          <p:cNvSpPr txBox="1"/>
          <p:nvPr/>
        </p:nvSpPr>
        <p:spPr>
          <a:xfrm>
            <a:off x="8496703" y="31434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y(</a:t>
            </a:r>
            <a:r>
              <a:rPr lang="pt-BR" dirty="0" err="1"/>
              <a:t>t,k</a:t>
            </a:r>
            <a:r>
              <a:rPr lang="pt-BR" dirty="0"/>
              <a:t>)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2828726-04DC-4570-B3E3-D16F75EAED76}"/>
              </a:ext>
            </a:extLst>
          </p:cNvPr>
          <p:cNvSpPr/>
          <p:nvPr/>
        </p:nvSpPr>
        <p:spPr>
          <a:xfrm>
            <a:off x="6602115" y="3448423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7CF16CEA-38E0-43DF-946D-50770D83D893}"/>
              </a:ext>
            </a:extLst>
          </p:cNvPr>
          <p:cNvSpPr/>
          <p:nvPr/>
        </p:nvSpPr>
        <p:spPr>
          <a:xfrm>
            <a:off x="10159591" y="3176391"/>
            <a:ext cx="97653" cy="998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72DC3F0D-8098-4EFB-ACB3-A36C3BBFAEC8}"/>
              </a:ext>
            </a:extLst>
          </p:cNvPr>
          <p:cNvSpPr/>
          <p:nvPr/>
        </p:nvSpPr>
        <p:spPr>
          <a:xfrm>
            <a:off x="10166964" y="4551676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2E12B98-E1EC-446A-83BA-0E0F5BCCE578}"/>
              </a:ext>
            </a:extLst>
          </p:cNvPr>
          <p:cNvSpPr txBox="1"/>
          <p:nvPr/>
        </p:nvSpPr>
        <p:spPr>
          <a:xfrm>
            <a:off x="9444000" y="3494382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</p:txBody>
      </p:sp>
      <p:sp>
        <p:nvSpPr>
          <p:cNvPr id="39" name="Arco 38">
            <a:extLst>
              <a:ext uri="{FF2B5EF4-FFF2-40B4-BE49-F238E27FC236}">
                <a16:creationId xmlns:a16="http://schemas.microsoft.com/office/drawing/2014/main" id="{D79E6434-1CBA-4069-A9A0-60A649E561B4}"/>
              </a:ext>
            </a:extLst>
          </p:cNvPr>
          <p:cNvSpPr/>
          <p:nvPr/>
        </p:nvSpPr>
        <p:spPr>
          <a:xfrm rot="3178213">
            <a:off x="7487105" y="2924090"/>
            <a:ext cx="1556098" cy="176832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A441E2CF-4CCB-4D1E-9C61-F8B15FD71D29}"/>
              </a:ext>
            </a:extLst>
          </p:cNvPr>
          <p:cNvSpPr/>
          <p:nvPr/>
        </p:nvSpPr>
        <p:spPr>
          <a:xfrm>
            <a:off x="10385911" y="2633157"/>
            <a:ext cx="809659" cy="2048220"/>
          </a:xfrm>
          <a:custGeom>
            <a:avLst/>
            <a:gdLst>
              <a:gd name="connsiteX0" fmla="*/ 38100 w 809659"/>
              <a:gd name="connsiteY0" fmla="*/ 0 h 2373991"/>
              <a:gd name="connsiteX1" fmla="*/ 161925 w 809659"/>
              <a:gd name="connsiteY1" fmla="*/ 733425 h 2373991"/>
              <a:gd name="connsiteX2" fmla="*/ 809625 w 809659"/>
              <a:gd name="connsiteY2" fmla="*/ 1285875 h 2373991"/>
              <a:gd name="connsiteX3" fmla="*/ 190500 w 809659"/>
              <a:gd name="connsiteY3" fmla="*/ 1971675 h 2373991"/>
              <a:gd name="connsiteX4" fmla="*/ 0 w 809659"/>
              <a:gd name="connsiteY4" fmla="*/ 2371725 h 237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659" h="2373991">
                <a:moveTo>
                  <a:pt x="38100" y="0"/>
                </a:moveTo>
                <a:cubicBezTo>
                  <a:pt x="35719" y="259556"/>
                  <a:pt x="33338" y="519113"/>
                  <a:pt x="161925" y="733425"/>
                </a:cubicBezTo>
                <a:cubicBezTo>
                  <a:pt x="290512" y="947737"/>
                  <a:pt x="804863" y="1079500"/>
                  <a:pt x="809625" y="1285875"/>
                </a:cubicBezTo>
                <a:cubicBezTo>
                  <a:pt x="814387" y="1492250"/>
                  <a:pt x="325438" y="1790700"/>
                  <a:pt x="190500" y="1971675"/>
                </a:cubicBezTo>
                <a:cubicBezTo>
                  <a:pt x="55562" y="2152650"/>
                  <a:pt x="55563" y="2400300"/>
                  <a:pt x="0" y="2371725"/>
                </a:cubicBez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168381E-D255-4455-89B1-BC3BB80915A9}"/>
              </a:ext>
            </a:extLst>
          </p:cNvPr>
          <p:cNvSpPr txBox="1"/>
          <p:nvPr/>
        </p:nvSpPr>
        <p:spPr>
          <a:xfrm>
            <a:off x="10537305" y="2780554"/>
            <a:ext cx="73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fdp(y)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2B1487F2-18C0-451E-AB31-5BAB5F4CB1ED}"/>
              </a:ext>
            </a:extLst>
          </p:cNvPr>
          <p:cNvCxnSpPr>
            <a:cxnSpLocks/>
          </p:cNvCxnSpPr>
          <p:nvPr/>
        </p:nvCxnSpPr>
        <p:spPr>
          <a:xfrm>
            <a:off x="6530065" y="2686107"/>
            <a:ext cx="38266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F348017F-06C9-4540-B394-7E97DD425D55}"/>
              </a:ext>
            </a:extLst>
          </p:cNvPr>
          <p:cNvCxnSpPr>
            <a:cxnSpLocks/>
          </p:cNvCxnSpPr>
          <p:nvPr/>
        </p:nvCxnSpPr>
        <p:spPr>
          <a:xfrm>
            <a:off x="6549731" y="3509562"/>
            <a:ext cx="38266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E4F46D8-7BD5-4D49-8A08-C59F7CA1C3C8}"/>
              </a:ext>
            </a:extLst>
          </p:cNvPr>
          <p:cNvCxnSpPr>
            <a:cxnSpLocks/>
          </p:cNvCxnSpPr>
          <p:nvPr/>
        </p:nvCxnSpPr>
        <p:spPr>
          <a:xfrm>
            <a:off x="6530065" y="4600632"/>
            <a:ext cx="38266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693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Estocástica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sz="2000" dirty="0"/>
              <a:t>Problema 1, solução adotada: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23</a:t>
            </a:fld>
            <a:endParaRPr lang="pt-BR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4C716EA-CD8E-4828-A8B8-FBC99B0BA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441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Estocástica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sz="2000" dirty="0"/>
              <a:t>Problema 1, solução adotada: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sz="2000" dirty="0" err="1"/>
              <a:t>HydroLab</a:t>
            </a:r>
            <a:r>
              <a:rPr lang="pt-BR" sz="2000" dirty="0"/>
              <a:t> </a:t>
            </a:r>
            <a:r>
              <a:rPr lang="pt-BR" sz="2000" dirty="0" err="1"/>
              <a:t>HydroProgDin</a:t>
            </a:r>
            <a:r>
              <a:rPr lang="pt-BR" sz="2000" dirty="0"/>
              <a:t> (janeiro):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IT306U - Planejamento e Programação da Operação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24</a:t>
            </a:fld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A441E2CF-4CCB-4D1E-9C61-F8B15FD71D29}"/>
              </a:ext>
            </a:extLst>
          </p:cNvPr>
          <p:cNvSpPr/>
          <p:nvPr/>
        </p:nvSpPr>
        <p:spPr>
          <a:xfrm rot="16200000">
            <a:off x="8772682" y="1470628"/>
            <a:ext cx="809659" cy="2048220"/>
          </a:xfrm>
          <a:custGeom>
            <a:avLst/>
            <a:gdLst>
              <a:gd name="connsiteX0" fmla="*/ 38100 w 809659"/>
              <a:gd name="connsiteY0" fmla="*/ 0 h 2373991"/>
              <a:gd name="connsiteX1" fmla="*/ 161925 w 809659"/>
              <a:gd name="connsiteY1" fmla="*/ 733425 h 2373991"/>
              <a:gd name="connsiteX2" fmla="*/ 809625 w 809659"/>
              <a:gd name="connsiteY2" fmla="*/ 1285875 h 2373991"/>
              <a:gd name="connsiteX3" fmla="*/ 190500 w 809659"/>
              <a:gd name="connsiteY3" fmla="*/ 1971675 h 2373991"/>
              <a:gd name="connsiteX4" fmla="*/ 0 w 809659"/>
              <a:gd name="connsiteY4" fmla="*/ 2371725 h 237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659" h="2373991">
                <a:moveTo>
                  <a:pt x="38100" y="0"/>
                </a:moveTo>
                <a:cubicBezTo>
                  <a:pt x="35719" y="259556"/>
                  <a:pt x="33338" y="519113"/>
                  <a:pt x="161925" y="733425"/>
                </a:cubicBezTo>
                <a:cubicBezTo>
                  <a:pt x="290512" y="947737"/>
                  <a:pt x="804863" y="1079500"/>
                  <a:pt x="809625" y="1285875"/>
                </a:cubicBezTo>
                <a:cubicBezTo>
                  <a:pt x="814387" y="1492250"/>
                  <a:pt x="325438" y="1790700"/>
                  <a:pt x="190500" y="1971675"/>
                </a:cubicBezTo>
                <a:cubicBezTo>
                  <a:pt x="55562" y="2152650"/>
                  <a:pt x="55563" y="2400300"/>
                  <a:pt x="0" y="2371725"/>
                </a:cubicBezTo>
              </a:path>
            </a:pathLst>
          </a:cu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168381E-D255-4455-89B1-BC3BB80915A9}"/>
              </a:ext>
            </a:extLst>
          </p:cNvPr>
          <p:cNvSpPr txBox="1"/>
          <p:nvPr/>
        </p:nvSpPr>
        <p:spPr>
          <a:xfrm>
            <a:off x="8241524" y="2089908"/>
            <a:ext cx="73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fdp(y)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2CA73E0-CB35-438B-AF40-2DB0FAB1720A}"/>
              </a:ext>
            </a:extLst>
          </p:cNvPr>
          <p:cNvSpPr/>
          <p:nvPr/>
        </p:nvSpPr>
        <p:spPr>
          <a:xfrm>
            <a:off x="990602" y="2639538"/>
            <a:ext cx="51053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edges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=0:500:4000;</a:t>
            </a:r>
          </a:p>
          <a:p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pos_mes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=1:1:12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N,edges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histcounts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(Y_DATA(:,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pos_mes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 edges);</a:t>
            </a:r>
          </a:p>
          <a:p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prob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pos_mes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,:)=N/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(Y_DATA(:,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pos_mes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pt-BR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pt-BR" sz="1200" dirty="0" err="1"/>
              <a:t>y_edges</a:t>
            </a:r>
            <a:r>
              <a:rPr lang="pt-BR" sz="1200" dirty="0"/>
              <a:t>=250:500:3750;</a:t>
            </a:r>
            <a:endParaRPr lang="pt-BR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1A303BA-32D0-4820-86B3-22A41F05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5" t="1192" r="6611" b="1443"/>
          <a:stretch/>
        </p:blipFill>
        <p:spPr>
          <a:xfrm>
            <a:off x="7163144" y="2899568"/>
            <a:ext cx="4038254" cy="327739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2D7456-5B34-4379-83CE-2D3BACCFE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113212"/>
            <a:ext cx="5642661" cy="206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70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Estocástica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sz="2000" dirty="0"/>
              <a:t>Problema 2, solução adotada: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IT306U - Planejamento e Programação da Operação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25</a:t>
            </a:fld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C3C9305-E0A4-4CFA-9C60-D72B8B632833}"/>
              </a:ext>
            </a:extLst>
          </p:cNvPr>
          <p:cNvSpPr/>
          <p:nvPr/>
        </p:nvSpPr>
        <p:spPr>
          <a:xfrm>
            <a:off x="838200" y="2721739"/>
            <a:ext cx="50863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Xmin:Xmax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*0.01:Xmax;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Q=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qmin:qmax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*0.01:qmax;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i=1:length(X)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%i=estado no estágio atual (x)</a:t>
            </a:r>
          </a:p>
          <a:p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	for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j=1:length(Q)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%j=estado no estagio atual (q)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flag_infactivel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=0;</a:t>
            </a:r>
          </a:p>
          <a:p>
            <a:r>
              <a:rPr lang="da-DK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	g_loop=d(t)-prod(X(i),Q(j));</a:t>
            </a:r>
          </a:p>
          <a:p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		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g_loop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&lt;0</a:t>
            </a:r>
          </a:p>
          <a:p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			continue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pt-BR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infactivel</a:t>
            </a:r>
            <a:endParaRPr lang="pt-BR" sz="12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		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pt-BR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811E000-0B0B-42E3-8422-49B94007ADA6}"/>
              </a:ext>
            </a:extLst>
          </p:cNvPr>
          <p:cNvSpPr/>
          <p:nvPr/>
        </p:nvSpPr>
        <p:spPr>
          <a:xfrm>
            <a:off x="5924550" y="263522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		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k=1:1:length(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y_edges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X_state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x_next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(X(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y_edges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(k),Q(j));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X_state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Xmin</a:t>
            </a:r>
            <a:endParaRPr lang="pt-B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flag_infactivel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=1;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pt-BR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infactivel</a:t>
            </a:r>
            <a:endParaRPr lang="pt-BR" sz="12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custo_state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&lt;c(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&amp;&amp;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flag_infactivel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==0)</a:t>
            </a:r>
          </a:p>
          <a:p>
            <a:r>
              <a:rPr lang="it-IT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c(i,t)=custo_state;</a:t>
            </a:r>
          </a:p>
          <a:p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q(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i,t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)=Q(j);</a:t>
            </a:r>
          </a:p>
          <a:p>
            <a:r>
              <a:rPr lang="nn-NO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g(i,t)=g_loop;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3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529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 Estocástica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pPr lvl="1"/>
            <a:r>
              <a:rPr lang="pt-BR" sz="2000" dirty="0"/>
              <a:t>Problema 3, solução adotada: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IT306U - Planejamento e Programação da Operação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26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AAC9913-270A-4AA4-89EA-6C558A72B013}"/>
              </a:ext>
            </a:extLst>
          </p:cNvPr>
          <p:cNvSpPr/>
          <p:nvPr/>
        </p:nvSpPr>
        <p:spPr>
          <a:xfrm>
            <a:off x="916609" y="3429000"/>
            <a:ext cx="48307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val,idx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]=min(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(X-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X_state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custo_state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custo_state+</a:t>
            </a:r>
            <a:r>
              <a:rPr lang="pt-BR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pt-BR" sz="1200" dirty="0">
                <a:solidFill>
                  <a:srgbClr val="FF0000"/>
                </a:solidFill>
                <a:latin typeface="Courier New" panose="02070309020205020404" pitchFamily="49" charset="0"/>
              </a:rPr>
              <a:t>(idx,t+1)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prob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mes,k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pt-BR" sz="1200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57DF2E9-3922-409F-A79C-89BA72CFB736}"/>
              </a:ext>
            </a:extLst>
          </p:cNvPr>
          <p:cNvCxnSpPr>
            <a:cxnSpLocks/>
          </p:cNvCxnSpPr>
          <p:nvPr/>
        </p:nvCxnSpPr>
        <p:spPr>
          <a:xfrm>
            <a:off x="6499553" y="4842217"/>
            <a:ext cx="3847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BEE2D3C-BD32-4CD7-80E8-DA870A770196}"/>
              </a:ext>
            </a:extLst>
          </p:cNvPr>
          <p:cNvCxnSpPr/>
          <p:nvPr/>
        </p:nvCxnSpPr>
        <p:spPr>
          <a:xfrm flipV="1">
            <a:off x="10197580" y="2400858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030BE9C-FD49-4C63-A777-F931CA2CE143}"/>
              </a:ext>
            </a:extLst>
          </p:cNvPr>
          <p:cNvCxnSpPr/>
          <p:nvPr/>
        </p:nvCxnSpPr>
        <p:spPr>
          <a:xfrm flipV="1">
            <a:off x="6647991" y="2400858"/>
            <a:ext cx="0" cy="267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8DF2C86F-4753-4906-B20F-205D324DC053}"/>
              </a:ext>
            </a:extLst>
          </p:cNvPr>
          <p:cNvSpPr/>
          <p:nvPr/>
        </p:nvSpPr>
        <p:spPr>
          <a:xfrm>
            <a:off x="10154672" y="2633157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0678082-D4A7-43BC-B26C-E74022EFC734}"/>
              </a:ext>
            </a:extLst>
          </p:cNvPr>
          <p:cNvCxnSpPr>
            <a:cxnSpLocks/>
          </p:cNvCxnSpPr>
          <p:nvPr/>
        </p:nvCxnSpPr>
        <p:spPr>
          <a:xfrm flipV="1">
            <a:off x="8421797" y="3143448"/>
            <a:ext cx="15047" cy="157448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3EDD3BC-2F98-4806-A09B-FEE784A33DEC}"/>
              </a:ext>
            </a:extLst>
          </p:cNvPr>
          <p:cNvCxnSpPr>
            <a:cxnSpLocks/>
          </p:cNvCxnSpPr>
          <p:nvPr/>
        </p:nvCxnSpPr>
        <p:spPr>
          <a:xfrm>
            <a:off x="6616416" y="3498152"/>
            <a:ext cx="1867774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E9DB80E-1B3B-43A0-B061-30E1D4C8DAC9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6699768" y="3498356"/>
            <a:ext cx="1760748" cy="5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D5CCA72-0F6E-4306-92EF-0338C0F3CD8A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6699768" y="3498356"/>
            <a:ext cx="1760748" cy="109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755761C-BB98-4A4D-8AB0-58154E01E87B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8421797" y="2718398"/>
            <a:ext cx="1747176" cy="129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0047D34-D8C0-431E-AC9C-57F460722739}"/>
              </a:ext>
            </a:extLst>
          </p:cNvPr>
          <p:cNvCxnSpPr>
            <a:cxnSpLocks/>
          </p:cNvCxnSpPr>
          <p:nvPr/>
        </p:nvCxnSpPr>
        <p:spPr>
          <a:xfrm flipV="1">
            <a:off x="8464953" y="3217025"/>
            <a:ext cx="1732130" cy="79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7B8895F-AE50-4B44-B581-77B7340D8144}"/>
              </a:ext>
            </a:extLst>
          </p:cNvPr>
          <p:cNvCxnSpPr>
            <a:cxnSpLocks/>
          </p:cNvCxnSpPr>
          <p:nvPr/>
        </p:nvCxnSpPr>
        <p:spPr>
          <a:xfrm>
            <a:off x="8421797" y="4018190"/>
            <a:ext cx="1775286" cy="57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2F10D36-BA9B-477E-8535-AF5BB89C5A86}"/>
              </a:ext>
            </a:extLst>
          </p:cNvPr>
          <p:cNvSpPr txBox="1"/>
          <p:nvPr/>
        </p:nvSpPr>
        <p:spPr>
          <a:xfrm>
            <a:off x="6499553" y="504282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63C3BEB-37BF-4224-AFD4-A63D97ED4F3C}"/>
              </a:ext>
            </a:extLst>
          </p:cNvPr>
          <p:cNvSpPr txBox="1"/>
          <p:nvPr/>
        </p:nvSpPr>
        <p:spPr>
          <a:xfrm>
            <a:off x="9932427" y="504454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t+1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7765EF6-A2B5-4B69-A14D-64C7A2BBADA7}"/>
              </a:ext>
            </a:extLst>
          </p:cNvPr>
          <p:cNvSpPr txBox="1"/>
          <p:nvPr/>
        </p:nvSpPr>
        <p:spPr>
          <a:xfrm>
            <a:off x="6829821" y="314344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q(</a:t>
            </a:r>
            <a:r>
              <a:rPr lang="pt-BR" dirty="0" err="1"/>
              <a:t>t,j</a:t>
            </a:r>
            <a:r>
              <a:rPr lang="pt-BR" dirty="0"/>
              <a:t>)</a:t>
            </a:r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00A958EF-E6D3-4BD0-B918-FE50DE05D39C}"/>
              </a:ext>
            </a:extLst>
          </p:cNvPr>
          <p:cNvSpPr/>
          <p:nvPr/>
        </p:nvSpPr>
        <p:spPr>
          <a:xfrm rot="3178213">
            <a:off x="6507733" y="3204653"/>
            <a:ext cx="914400" cy="9144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2C7FCBA-28F7-4A1B-B2E6-0A6487B1AB3C}"/>
              </a:ext>
            </a:extLst>
          </p:cNvPr>
          <p:cNvSpPr txBox="1"/>
          <p:nvPr/>
        </p:nvSpPr>
        <p:spPr>
          <a:xfrm>
            <a:off x="8496703" y="31434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y(</a:t>
            </a:r>
            <a:r>
              <a:rPr lang="pt-BR" dirty="0" err="1"/>
              <a:t>t,k</a:t>
            </a:r>
            <a:r>
              <a:rPr lang="pt-BR" dirty="0"/>
              <a:t>)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C685108-F82B-4B75-AD34-3029E4C51A7F}"/>
              </a:ext>
            </a:extLst>
          </p:cNvPr>
          <p:cNvSpPr/>
          <p:nvPr/>
        </p:nvSpPr>
        <p:spPr>
          <a:xfrm>
            <a:off x="6602115" y="3448423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021336B-BBB6-4FFA-A44B-CB90035C26C3}"/>
              </a:ext>
            </a:extLst>
          </p:cNvPr>
          <p:cNvSpPr/>
          <p:nvPr/>
        </p:nvSpPr>
        <p:spPr>
          <a:xfrm>
            <a:off x="10159591" y="3176391"/>
            <a:ext cx="97653" cy="998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C5E8505-7DFC-4707-874A-8E1CDA4FFD3B}"/>
              </a:ext>
            </a:extLst>
          </p:cNvPr>
          <p:cNvSpPr/>
          <p:nvPr/>
        </p:nvSpPr>
        <p:spPr>
          <a:xfrm>
            <a:off x="10166964" y="4551676"/>
            <a:ext cx="97653" cy="998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3FD2C9B-E5A7-42D8-8083-AFDBAE51E0B2}"/>
              </a:ext>
            </a:extLst>
          </p:cNvPr>
          <p:cNvSpPr txBox="1"/>
          <p:nvPr/>
        </p:nvSpPr>
        <p:spPr>
          <a:xfrm>
            <a:off x="9444000" y="3494382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0513FB6F-2D52-4C74-8327-AB9AD7F25302}"/>
              </a:ext>
            </a:extLst>
          </p:cNvPr>
          <p:cNvSpPr/>
          <p:nvPr/>
        </p:nvSpPr>
        <p:spPr>
          <a:xfrm rot="3178213">
            <a:off x="7487105" y="2924090"/>
            <a:ext cx="1556098" cy="176832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EB132AB-7A14-46DA-B9F7-B2E1D9C26144}"/>
              </a:ext>
            </a:extLst>
          </p:cNvPr>
          <p:cNvSpPr txBox="1"/>
          <p:nvPr/>
        </p:nvSpPr>
        <p:spPr>
          <a:xfrm>
            <a:off x="10264617" y="303235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c*=?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A5C8038B-FD5E-4D72-9BFD-A8A90021BB46}"/>
              </a:ext>
            </a:extLst>
          </p:cNvPr>
          <p:cNvCxnSpPr>
            <a:cxnSpLocks/>
          </p:cNvCxnSpPr>
          <p:nvPr/>
        </p:nvCxnSpPr>
        <p:spPr>
          <a:xfrm>
            <a:off x="6530065" y="2686107"/>
            <a:ext cx="38266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43902597-0596-4144-A0D3-E41BA5755587}"/>
              </a:ext>
            </a:extLst>
          </p:cNvPr>
          <p:cNvCxnSpPr>
            <a:cxnSpLocks/>
          </p:cNvCxnSpPr>
          <p:nvPr/>
        </p:nvCxnSpPr>
        <p:spPr>
          <a:xfrm>
            <a:off x="6549731" y="3509562"/>
            <a:ext cx="38266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0817E55A-1765-4DB9-869F-DCFA96328C77}"/>
              </a:ext>
            </a:extLst>
          </p:cNvPr>
          <p:cNvCxnSpPr>
            <a:cxnSpLocks/>
          </p:cNvCxnSpPr>
          <p:nvPr/>
        </p:nvCxnSpPr>
        <p:spPr>
          <a:xfrm>
            <a:off x="6530065" y="4600632"/>
            <a:ext cx="382663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42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 Política PDEI </a:t>
            </a:r>
            <a:r>
              <a:rPr lang="pt-BR" sz="1800" dirty="0"/>
              <a:t>(120 meses: t_exec~3,5min)</a:t>
            </a:r>
            <a:endParaRPr lang="pt-BR" sz="140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27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466CE78-4C03-4EF5-A2D6-2DE71FA5B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04" t="4804" r="6875" b="5895"/>
          <a:stretch/>
        </p:blipFill>
        <p:spPr>
          <a:xfrm>
            <a:off x="0" y="1400175"/>
            <a:ext cx="12186411" cy="49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03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PDEI – Afluência Histórica</a:t>
            </a:r>
            <a:endParaRPr lang="pt-BR" sz="140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6E5C8B-0E48-4A77-9D4A-83AE63320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04" t="5348" r="6875" b="5970"/>
          <a:stretch/>
        </p:blipFill>
        <p:spPr>
          <a:xfrm>
            <a:off x="0" y="1421767"/>
            <a:ext cx="12192000" cy="493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04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PDEI – Afluência Histórica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29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BE16D73-957E-4791-8596-810BE33CA1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03" t="4932" r="8907" b="5971"/>
          <a:stretch/>
        </p:blipFill>
        <p:spPr>
          <a:xfrm>
            <a:off x="0" y="1324187"/>
            <a:ext cx="12192000" cy="50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obter dados para elaborar um estudo?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8254D9-C64A-4522-A036-87294A2F9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>
                <a:hlinkClick r:id="rId2"/>
              </a:rPr>
              <a:t>http://www.ons.org.br/paginas/sobre-o-ons/procedimentos-de-rede/vigentes</a:t>
            </a:r>
            <a:endParaRPr lang="pt-BR" sz="24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8AC6C6C-71C2-4C8F-850A-49F29A9C1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4587"/>
            <a:ext cx="10515600" cy="20002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9FEDF46-10B1-4381-8291-EF06FDCFA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4304837"/>
            <a:ext cx="104394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3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PDEI – Afluência Histórica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30</a:t>
            </a:fld>
            <a:endParaRPr lang="pt-BR"/>
          </a:p>
        </p:txBody>
      </p:sp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AC0605E1-D7A3-4401-9DA9-563905F10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752201"/>
              </p:ext>
            </p:extLst>
          </p:nvPr>
        </p:nvGraphicFramePr>
        <p:xfrm>
          <a:off x="542926" y="1660524"/>
          <a:ext cx="5553074" cy="468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77">
                  <a:extLst>
                    <a:ext uri="{9D8B030D-6E8A-4147-A177-3AD203B41FA5}">
                      <a16:colId xmlns:a16="http://schemas.microsoft.com/office/drawing/2014/main" val="694391006"/>
                    </a:ext>
                  </a:extLst>
                </a:gridCol>
                <a:gridCol w="1106922">
                  <a:extLst>
                    <a:ext uri="{9D8B030D-6E8A-4147-A177-3AD203B41FA5}">
                      <a16:colId xmlns:a16="http://schemas.microsoft.com/office/drawing/2014/main" val="404836848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894115826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11496195"/>
                    </a:ext>
                  </a:extLst>
                </a:gridCol>
              </a:tblGrid>
              <a:tr h="1038952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PDEI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PDEI </a:t>
                      </a:r>
                      <a:r>
                        <a:rPr lang="pt-BR" dirty="0" err="1"/>
                        <a:t>HydroLab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Desvio [%]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155810"/>
                  </a:ext>
                </a:extLst>
              </a:tr>
              <a:tr h="1038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Produtividade [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MWmed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/m³/s]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0,7896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0,7803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+1,19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033774"/>
                  </a:ext>
                </a:extLst>
              </a:tr>
              <a:tr h="103895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Geração </a:t>
                      </a:r>
                      <a:r>
                        <a:rPr lang="pt-BR" dirty="0" err="1"/>
                        <a:t>Hidraulica</a:t>
                      </a:r>
                      <a:r>
                        <a:rPr lang="pt-BR" dirty="0"/>
                        <a:t> [</a:t>
                      </a:r>
                      <a:r>
                        <a:rPr lang="pt-BR" dirty="0" err="1"/>
                        <a:t>MWmed</a:t>
                      </a:r>
                      <a:r>
                        <a:rPr lang="pt-BR" dirty="0"/>
                        <a:t>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720.805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710.814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+1,40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6640762"/>
                  </a:ext>
                </a:extLst>
              </a:tr>
              <a:tr h="782341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Vertimento</a:t>
                      </a:r>
                      <a:r>
                        <a:rPr lang="pt-BR" dirty="0"/>
                        <a:t> [m³/s]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41911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31630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+32,5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1259334"/>
                  </a:ext>
                </a:extLst>
              </a:tr>
              <a:tr h="78234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Custo [bi R$]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8,978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9,273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-3,18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982207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D53FB6D6-E601-4AE9-A99B-4B3027941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2" t="3596" r="8360" b="3363"/>
          <a:stretch/>
        </p:blipFill>
        <p:spPr>
          <a:xfrm>
            <a:off x="6669781" y="1697037"/>
            <a:ext cx="4684019" cy="469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78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Não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Resolução</a:t>
            </a:r>
            <a:r>
              <a:rPr lang="en-US" dirty="0"/>
              <a:t> de um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otimização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as </a:t>
            </a:r>
            <a:r>
              <a:rPr lang="en-US" dirty="0" err="1"/>
              <a:t>restrições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 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lineares</a:t>
            </a:r>
            <a:r>
              <a:rPr lang="en-US" dirty="0"/>
              <a:t>.</a:t>
            </a:r>
          </a:p>
          <a:p>
            <a:r>
              <a:rPr lang="en-US" dirty="0"/>
              <a:t>Solver MATLAB</a:t>
            </a:r>
          </a:p>
          <a:p>
            <a:pPr lvl="1"/>
            <a:endParaRPr lang="en-US" dirty="0"/>
          </a:p>
          <a:p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otimização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endParaRPr lang="en-US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31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185874-7E2C-40BA-B322-CE6579E93A34}"/>
              </a:ext>
            </a:extLst>
          </p:cNvPr>
          <p:cNvSpPr/>
          <p:nvPr/>
        </p:nvSpPr>
        <p:spPr>
          <a:xfrm>
            <a:off x="3048000" y="435711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A020F0"/>
                </a:solidFill>
                <a:latin typeface="Courier New" panose="02070309020205020404" pitchFamily="49" charset="0"/>
              </a:rPr>
              <a:t>'interior-point'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(default)</a:t>
            </a:r>
          </a:p>
          <a:p>
            <a:r>
              <a:rPr lang="pt-B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dirty="0" err="1">
                <a:solidFill>
                  <a:srgbClr val="A020F0"/>
                </a:solidFill>
                <a:latin typeface="Courier New" panose="02070309020205020404" pitchFamily="49" charset="0"/>
              </a:rPr>
              <a:t>sqp</a:t>
            </a:r>
            <a:r>
              <a:rPr lang="pt-BR" dirty="0">
                <a:solidFill>
                  <a:srgbClr val="A020F0"/>
                </a:solidFill>
                <a:latin typeface="Courier New" panose="02070309020205020404" pitchFamily="49" charset="0"/>
              </a:rPr>
              <a:t>' </a:t>
            </a:r>
          </a:p>
          <a:p>
            <a:r>
              <a:rPr lang="pt-B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dirty="0" err="1">
                <a:solidFill>
                  <a:srgbClr val="A020F0"/>
                </a:solidFill>
                <a:latin typeface="Courier New" panose="02070309020205020404" pitchFamily="49" charset="0"/>
              </a:rPr>
              <a:t>active-set</a:t>
            </a:r>
            <a:r>
              <a:rPr lang="pt-B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D1C5CCD-443C-4FC8-B3D8-F2E2BFDA2BB6}"/>
              </a:ext>
            </a:extLst>
          </p:cNvPr>
          <p:cNvSpPr/>
          <p:nvPr/>
        </p:nvSpPr>
        <p:spPr>
          <a:xfrm>
            <a:off x="1861641" y="3228945"/>
            <a:ext cx="8468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fmincon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(fun,x0,A,b,Aeq,beq,lb,ub,nonlcon,options)</a:t>
            </a:r>
          </a:p>
        </p:txBody>
      </p:sp>
    </p:spTree>
    <p:extLst>
      <p:ext uri="{BB962C8B-B14F-4D97-AF65-F5344CB8AC3E}">
        <p14:creationId xmlns:p14="http://schemas.microsoft.com/office/powerpoint/2010/main" val="2332200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Não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Testes para </a:t>
            </a:r>
            <a:r>
              <a:rPr lang="en-US" dirty="0" err="1"/>
              <a:t>escolha</a:t>
            </a:r>
            <a:r>
              <a:rPr lang="en-US" dirty="0"/>
              <a:t> do </a:t>
            </a:r>
            <a:r>
              <a:rPr lang="pt-BR" dirty="0"/>
              <a:t>algoritmo</a:t>
            </a:r>
          </a:p>
          <a:p>
            <a:pPr lvl="1"/>
            <a:r>
              <a:rPr lang="pt-BR" dirty="0"/>
              <a:t>Regime permanente horizonte 72 meses</a:t>
            </a:r>
          </a:p>
          <a:p>
            <a:pPr lvl="1"/>
            <a:r>
              <a:rPr lang="pt-BR" dirty="0"/>
              <a:t>MLT 1931-2018</a:t>
            </a:r>
          </a:p>
          <a:p>
            <a:pPr lvl="1"/>
            <a:r>
              <a:rPr lang="pt-BR" dirty="0"/>
              <a:t>Resultados idênticos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32</a:t>
            </a:fld>
            <a:endParaRPr lang="pt-BR"/>
          </a:p>
        </p:txBody>
      </p:sp>
      <p:graphicFrame>
        <p:nvGraphicFramePr>
          <p:cNvPr id="10" name="Tabela 14">
            <a:extLst>
              <a:ext uri="{FF2B5EF4-FFF2-40B4-BE49-F238E27FC236}">
                <a16:creationId xmlns:a16="http://schemas.microsoft.com/office/drawing/2014/main" id="{C720BD4C-094B-47CA-9533-B3A68CD5D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022501"/>
              </p:ext>
            </p:extLst>
          </p:nvPr>
        </p:nvGraphicFramePr>
        <p:xfrm>
          <a:off x="1826927" y="3757475"/>
          <a:ext cx="853814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574">
                  <a:extLst>
                    <a:ext uri="{9D8B030D-6E8A-4147-A177-3AD203B41FA5}">
                      <a16:colId xmlns:a16="http://schemas.microsoft.com/office/drawing/2014/main" val="694391006"/>
                    </a:ext>
                  </a:extLst>
                </a:gridCol>
                <a:gridCol w="2841785">
                  <a:extLst>
                    <a:ext uri="{9D8B030D-6E8A-4147-A177-3AD203B41FA5}">
                      <a16:colId xmlns:a16="http://schemas.microsoft.com/office/drawing/2014/main" val="2011496195"/>
                    </a:ext>
                  </a:extLst>
                </a:gridCol>
                <a:gridCol w="2841785">
                  <a:extLst>
                    <a:ext uri="{9D8B030D-6E8A-4147-A177-3AD203B41FA5}">
                      <a16:colId xmlns:a16="http://schemas.microsoft.com/office/drawing/2014/main" val="2106406121"/>
                    </a:ext>
                  </a:extLst>
                </a:gridCol>
              </a:tblGrid>
              <a:tr h="316169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Tempo médio de execução (convergir) [s]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Expectativa de tempo simulação 1056 meses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155810"/>
                  </a:ext>
                </a:extLst>
              </a:tr>
              <a:tr h="3161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interior-point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60,408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17,6h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033774"/>
                  </a:ext>
                </a:extLst>
              </a:tr>
              <a:tr h="316169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sqp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25,612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7,33h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1259334"/>
                  </a:ext>
                </a:extLst>
              </a:tr>
              <a:tr h="3161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a:t>active-set</a:t>
                      </a:r>
                      <a:endParaRPr lang="pt-BR" dirty="0">
                        <a:solidFill>
                          <a:srgbClr val="A020F0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30,955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9,07h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0619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712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 Política – </a:t>
            </a:r>
            <a:r>
              <a:rPr lang="pt-BR" dirty="0" err="1"/>
              <a:t>Comparção</a:t>
            </a:r>
            <a:r>
              <a:rPr lang="pt-BR" dirty="0"/>
              <a:t> </a:t>
            </a:r>
            <a:r>
              <a:rPr lang="pt-BR" dirty="0" err="1"/>
              <a:t>PDDxPNL</a:t>
            </a:r>
            <a:endParaRPr lang="pt-BR" sz="140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D451C3-0184-4BC0-AB55-340DFC3EC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59" t="5044" r="6875" b="6495"/>
          <a:stretch/>
        </p:blipFill>
        <p:spPr>
          <a:xfrm>
            <a:off x="0" y="1400451"/>
            <a:ext cx="12192000" cy="49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20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Não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Problema para implementação do algoritmo para afluência histórica:</a:t>
            </a:r>
          </a:p>
          <a:p>
            <a:pPr lvl="1"/>
            <a:r>
              <a:rPr lang="pt-BR" dirty="0"/>
              <a:t>Programação não linear não retorna tabelas de decisão das variáveis de estado</a:t>
            </a:r>
          </a:p>
          <a:p>
            <a:pPr lvl="1"/>
            <a:r>
              <a:rPr lang="pt-BR" dirty="0"/>
              <a:t>Necessidade de resolver o problema de otimização para cada nova iteração da afluência histórica para o horizonte de convergência de regime permanente (72 meses +)</a:t>
            </a:r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114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Não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35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9939A2-AB74-4F2F-A9D1-647CF7B86983}"/>
              </a:ext>
            </a:extLst>
          </p:cNvPr>
          <p:cNvSpPr/>
          <p:nvPr/>
        </p:nvSpPr>
        <p:spPr>
          <a:xfrm>
            <a:off x="3048000" y="2268201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=1;</a:t>
            </a:r>
          </a:p>
          <a:p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i=1:1:T_HISTORICO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%===============DEFINIÇÃO DE VARIÁVEIS======================</a:t>
            </a:r>
          </a:p>
          <a:p>
            <a:pPr lvl="1"/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y=[Y_MLT 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Y_MLT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Y_MLT</a:t>
            </a:r>
            <a:r>
              <a:rPr lang="es-E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Y_MLT];</a:t>
            </a:r>
          </a:p>
          <a:p>
            <a:pPr lvl="1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y=y(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mes:end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T=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(y); </a:t>
            </a:r>
          </a:p>
          <a:p>
            <a:pPr lvl="1"/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X_otimo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=zeros(1,T);</a:t>
            </a:r>
          </a:p>
          <a:p>
            <a:pPr lvl="1"/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Q_otimo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=zeros(1,T);</a:t>
            </a:r>
          </a:p>
          <a:p>
            <a:pPr lvl="1"/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G_otimo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=zeros(1,T);</a:t>
            </a:r>
          </a:p>
          <a:p>
            <a:pPr lvl="1"/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Vertimento_otimo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=zeros(1,T);</a:t>
            </a:r>
          </a:p>
          <a:p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x=[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X_otimo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Q_otimo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G_otimo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Vertimento_otimo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1"/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=mes+1;</a:t>
            </a:r>
          </a:p>
          <a:p>
            <a:pPr lvl="1"/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&gt;12)</a:t>
            </a:r>
          </a:p>
          <a:p>
            <a:pPr lvl="1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=1;</a:t>
            </a:r>
          </a:p>
          <a:p>
            <a:pPr lvl="1"/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pt-BR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de-DE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15259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Não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36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131A16-EB51-45B1-9031-0A2E273698D4}"/>
              </a:ext>
            </a:extLst>
          </p:cNvPr>
          <p:cNvSpPr/>
          <p:nvPr/>
        </p:nvSpPr>
        <p:spPr>
          <a:xfrm>
            <a:off x="2093280" y="2453301"/>
            <a:ext cx="80054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%===============DEFINIÇÃO DE LIMITES========================</a:t>
            </a:r>
          </a:p>
          <a:p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lb = [Xmin*ones(1,T) qmin*ones(1,T) zeros(1,T) zeros(1,T)];</a:t>
            </a:r>
          </a:p>
          <a:p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ub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Xmax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(1,T) 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qmax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(1,T) 1312*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(1,T) 9999*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(1,T)];    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%===========DEFINIÇÃO DE RESTRIÇÕES LINEARES================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=zeros(T+1,4*T);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%T restrições de transição de estado e 1 de condição inicial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beq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=zeros(T+1,1);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%x(t+1)-x(t)+beta*q(t)+beta*v(t)=beta*y(t) transição de estado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t=1:1:T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(t,t+1)=1;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%x(t+1)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t,t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)=-1;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%x(t)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t,t+T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)=beta;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%q(t)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(t,t+3*T)=beta;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pt-BR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vertimento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(t)</a:t>
            </a:r>
          </a:p>
          <a:p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beq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(t,1)=beta*y(t); </a:t>
            </a:r>
            <a:r>
              <a:rPr lang="fr-F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%y(t)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pt-BR" sz="1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%X(t=1)=</a:t>
            </a:r>
            <a:r>
              <a:rPr lang="pt-BR" sz="1200" dirty="0" err="1">
                <a:solidFill>
                  <a:srgbClr val="228B22"/>
                </a:solidFill>
                <a:latin typeface="Courier New" panose="02070309020205020404" pitchFamily="49" charset="0"/>
              </a:rPr>
              <a:t>Xmax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 estado inicial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Aeq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(T+1,1)=1;</a:t>
            </a:r>
          </a:p>
          <a:p>
            <a:r>
              <a:rPr lang="it-IT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beq(T+1,1)=X_otimo(i);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A = [];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b = [];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66129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Não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37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D50CE3D-C10D-4F46-A8F7-5581978719B7}"/>
              </a:ext>
            </a:extLst>
          </p:cNvPr>
          <p:cNvSpPr/>
          <p:nvPr/>
        </p:nvSpPr>
        <p:spPr>
          <a:xfrm>
            <a:off x="482354" y="2644170"/>
            <a:ext cx="116297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1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1"/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    %restrições não lineares igualdades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ceq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=zeros(1,T);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t=1:1:T</a:t>
            </a:r>
          </a:p>
          <a:p>
            <a:pPr lvl="1"/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ceq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(t)=x(t+2*T)+k*x(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t+T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)*(a0+a1*x(t)+a2*(x(t)^2)+a3*(x(t)^3)+a4*(x(t)^4)-b0-b1*x(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t+T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)-b2*(x(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t+T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)^2)-b3*(x(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t+T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)^3)-b4*(x(</a:t>
            </a:r>
            <a:r>
              <a:rPr lang="fr-F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t+T</a:t>
            </a:r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)^4))-d;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%restrições não lineares desigualdades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c = [];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%&lt;=0</a:t>
            </a:r>
          </a:p>
          <a:p>
            <a:pPr lvl="1"/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.</a:t>
            </a:r>
          </a:p>
          <a:p>
            <a:pPr lvl="1"/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.</a:t>
            </a:r>
          </a:p>
          <a:p>
            <a:pPr lvl="1"/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.</a:t>
            </a:r>
          </a:p>
          <a:p>
            <a:pPr lvl="1"/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%Função objetivo</a:t>
            </a:r>
          </a:p>
          <a:p>
            <a:pPr lvl="1"/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J=@(x) 0.02*sum(x(2*T+1:3*T).^2); </a:t>
            </a:r>
          </a:p>
          <a:p>
            <a:pPr lvl="1"/>
            <a:endParaRPr lang="pt-BR" sz="12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007241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Não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do algoritmo:</a:t>
            </a:r>
          </a:p>
          <a:p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38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036A7F4-7696-4007-AB70-0B46BEF189A8}"/>
              </a:ext>
            </a:extLst>
          </p:cNvPr>
          <p:cNvSpPr/>
          <p:nvPr/>
        </p:nvSpPr>
        <p:spPr>
          <a:xfrm>
            <a:off x="838200" y="3013501"/>
            <a:ext cx="10374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options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optimset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sz="1200" dirty="0" err="1">
                <a:solidFill>
                  <a:srgbClr val="A020F0"/>
                </a:solidFill>
                <a:latin typeface="Courier New" panose="02070309020205020404" pitchFamily="49" charset="0"/>
              </a:rPr>
              <a:t>MaxFunEvals</a:t>
            </a:r>
            <a:r>
              <a:rPr lang="pt-B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99999, </a:t>
            </a:r>
            <a:r>
              <a:rPr lang="pt-B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sz="1200" dirty="0" err="1">
                <a:solidFill>
                  <a:srgbClr val="A020F0"/>
                </a:solidFill>
                <a:latin typeface="Courier New" panose="02070309020205020404" pitchFamily="49" charset="0"/>
              </a:rPr>
              <a:t>MaxIter</a:t>
            </a:r>
            <a:r>
              <a:rPr lang="pt-B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999, </a:t>
            </a:r>
            <a:r>
              <a:rPr lang="pt-B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sz="1200" dirty="0" err="1">
                <a:solidFill>
                  <a:srgbClr val="A020F0"/>
                </a:solidFill>
                <a:latin typeface="Courier New" panose="02070309020205020404" pitchFamily="49" charset="0"/>
              </a:rPr>
              <a:t>Algorithm</a:t>
            </a:r>
            <a:r>
              <a:rPr lang="pt-B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sz="1200" dirty="0">
                <a:solidFill>
                  <a:srgbClr val="A020F0"/>
                </a:solidFill>
                <a:latin typeface="Courier New" panose="02070309020205020404" pitchFamily="49" charset="0"/>
              </a:rPr>
              <a:t>'interior-point'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pt-BR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%necessário aumentar o numero de iterações do default (400) para convergir </a:t>
            </a: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X,fval,ef,output,lambda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fmincon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J,x,A,b,Aeq,beq,lb,ub,nonlincon,options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353882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PNL – Afluência Histórica </a:t>
            </a:r>
            <a:r>
              <a:rPr lang="pt-BR" sz="1400" dirty="0"/>
              <a:t>(1056 meses: t_exec~3,5h)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39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3376474-C13A-4193-9262-FA7BABB2B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77" t="4851" r="6875" b="6494"/>
          <a:stretch/>
        </p:blipFill>
        <p:spPr>
          <a:xfrm>
            <a:off x="0" y="1269506"/>
            <a:ext cx="12192000" cy="493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obter dados para elaborar um estudo?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4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5EE7BD5-3BC2-4823-A3E0-A8F2D338E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093" b="5285"/>
          <a:stretch/>
        </p:blipFill>
        <p:spPr>
          <a:xfrm>
            <a:off x="838200" y="1494585"/>
            <a:ext cx="10534650" cy="180216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C47D800-2769-422C-BB9B-55CE1568F3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6" b="30769"/>
          <a:stretch/>
        </p:blipFill>
        <p:spPr>
          <a:xfrm>
            <a:off x="3321780" y="3977956"/>
            <a:ext cx="5503554" cy="6858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D2EB63C-7EA6-484E-BDD3-E0D0B7F4551E}"/>
              </a:ext>
            </a:extLst>
          </p:cNvPr>
          <p:cNvSpPr txBox="1"/>
          <p:nvPr/>
        </p:nvSpPr>
        <p:spPr>
          <a:xfrm>
            <a:off x="5853625" y="4594943"/>
            <a:ext cx="2199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.</a:t>
            </a:r>
          </a:p>
          <a:p>
            <a:r>
              <a:rPr lang="pt-BR" sz="1100" dirty="0"/>
              <a:t>.</a:t>
            </a:r>
          </a:p>
          <a:p>
            <a:r>
              <a:rPr lang="pt-BR" sz="1100" dirty="0"/>
              <a:t>.</a:t>
            </a:r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AD0F707-0357-4B4E-B25B-204B51F84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312" y="5227954"/>
            <a:ext cx="5667375" cy="6858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2B3C420-6356-4132-9B4D-121D49FE049C}"/>
              </a:ext>
            </a:extLst>
          </p:cNvPr>
          <p:cNvSpPr txBox="1"/>
          <p:nvPr/>
        </p:nvSpPr>
        <p:spPr>
          <a:xfrm>
            <a:off x="3485989" y="3467780"/>
            <a:ext cx="489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Módulo 7 – Planejamento da Operação Energética</a:t>
            </a:r>
          </a:p>
        </p:txBody>
      </p:sp>
    </p:spTree>
    <p:extLst>
      <p:ext uri="{BB962C8B-B14F-4D97-AF65-F5344CB8AC3E}">
        <p14:creationId xmlns:p14="http://schemas.microsoft.com/office/powerpoint/2010/main" val="301870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PNL – Afluência Histórica </a:t>
            </a:r>
            <a:r>
              <a:rPr lang="pt-BR" sz="1400" dirty="0"/>
              <a:t>(1056 meses: t_exec~3,5h) </a:t>
            </a:r>
            <a:endParaRPr lang="pt-BR" sz="150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40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A180EA-2390-484B-B220-1244D8A1B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77" t="5044" r="8907" b="6108"/>
          <a:stretch/>
        </p:blipFill>
        <p:spPr>
          <a:xfrm>
            <a:off x="0" y="1391574"/>
            <a:ext cx="12192000" cy="50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1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Simulação PNL – Afluência Histórica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41</a:t>
            </a:fld>
            <a:endParaRPr lang="pt-BR"/>
          </a:p>
        </p:txBody>
      </p:sp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AC0605E1-D7A3-4401-9DA9-563905F10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01956"/>
              </p:ext>
            </p:extLst>
          </p:nvPr>
        </p:nvGraphicFramePr>
        <p:xfrm>
          <a:off x="542926" y="1660524"/>
          <a:ext cx="5553074" cy="468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77">
                  <a:extLst>
                    <a:ext uri="{9D8B030D-6E8A-4147-A177-3AD203B41FA5}">
                      <a16:colId xmlns:a16="http://schemas.microsoft.com/office/drawing/2014/main" val="694391006"/>
                    </a:ext>
                  </a:extLst>
                </a:gridCol>
                <a:gridCol w="1106922">
                  <a:extLst>
                    <a:ext uri="{9D8B030D-6E8A-4147-A177-3AD203B41FA5}">
                      <a16:colId xmlns:a16="http://schemas.microsoft.com/office/drawing/2014/main" val="404836848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894115826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11496195"/>
                    </a:ext>
                  </a:extLst>
                </a:gridCol>
              </a:tblGrid>
              <a:tr h="1038952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PNL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PDD </a:t>
                      </a:r>
                      <a:r>
                        <a:rPr lang="pt-BR" dirty="0" err="1"/>
                        <a:t>HydroLab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Desvio [%]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155810"/>
                  </a:ext>
                </a:extLst>
              </a:tr>
              <a:tr h="1038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Produtividade [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MWmed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/m³/s]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0,8264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0,7911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+4,46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033774"/>
                  </a:ext>
                </a:extLst>
              </a:tr>
              <a:tr h="103895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Geração </a:t>
                      </a:r>
                      <a:r>
                        <a:rPr lang="pt-BR" dirty="0" err="1"/>
                        <a:t>Hidraulica</a:t>
                      </a:r>
                      <a:r>
                        <a:rPr lang="pt-BR" dirty="0"/>
                        <a:t> [</a:t>
                      </a:r>
                      <a:r>
                        <a:rPr lang="pt-BR" dirty="0" err="1"/>
                        <a:t>MWmed</a:t>
                      </a:r>
                      <a:r>
                        <a:rPr lang="pt-BR" dirty="0"/>
                        <a:t>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705.690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711.099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-0,76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6640762"/>
                  </a:ext>
                </a:extLst>
              </a:tr>
              <a:tr h="782341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Vertimento</a:t>
                      </a:r>
                      <a:r>
                        <a:rPr lang="pt-BR" dirty="0"/>
                        <a:t> [m³/s]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860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-97,95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1259334"/>
                  </a:ext>
                </a:extLst>
              </a:tr>
              <a:tr h="78234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Custo [bi R$]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10,325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9,299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+11,03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982207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4CCD1736-41A6-4150-8611-DD12E7FA4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0" t="1346" r="7671" b="-616"/>
          <a:stretch/>
        </p:blipFill>
        <p:spPr>
          <a:xfrm>
            <a:off x="6256583" y="1659737"/>
            <a:ext cx="5553074" cy="47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50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Conclusões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42</a:t>
            </a:fld>
            <a:endParaRPr lang="pt-BR"/>
          </a:p>
        </p:txBody>
      </p:sp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AC0605E1-D7A3-4401-9DA9-563905F10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75553"/>
              </p:ext>
            </p:extLst>
          </p:nvPr>
        </p:nvGraphicFramePr>
        <p:xfrm>
          <a:off x="1668630" y="1470275"/>
          <a:ext cx="8854740" cy="468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332">
                  <a:extLst>
                    <a:ext uri="{9D8B030D-6E8A-4147-A177-3AD203B41FA5}">
                      <a16:colId xmlns:a16="http://schemas.microsoft.com/office/drawing/2014/main" val="694391006"/>
                    </a:ext>
                  </a:extLst>
                </a:gridCol>
                <a:gridCol w="1102926">
                  <a:extLst>
                    <a:ext uri="{9D8B030D-6E8A-4147-A177-3AD203B41FA5}">
                      <a16:colId xmlns:a16="http://schemas.microsoft.com/office/drawing/2014/main" val="4048368483"/>
                    </a:ext>
                  </a:extLst>
                </a:gridCol>
                <a:gridCol w="1100911">
                  <a:extLst>
                    <a:ext uri="{9D8B030D-6E8A-4147-A177-3AD203B41FA5}">
                      <a16:colId xmlns:a16="http://schemas.microsoft.com/office/drawing/2014/main" val="3894115826"/>
                    </a:ext>
                  </a:extLst>
                </a:gridCol>
                <a:gridCol w="1660857">
                  <a:extLst>
                    <a:ext uri="{9D8B030D-6E8A-4147-A177-3AD203B41FA5}">
                      <a16:colId xmlns:a16="http://schemas.microsoft.com/office/drawing/2014/main" val="2011496195"/>
                    </a:ext>
                  </a:extLst>
                </a:gridCol>
                <a:gridCol w="1660857">
                  <a:extLst>
                    <a:ext uri="{9D8B030D-6E8A-4147-A177-3AD203B41FA5}">
                      <a16:colId xmlns:a16="http://schemas.microsoft.com/office/drawing/2014/main" val="801150506"/>
                    </a:ext>
                  </a:extLst>
                </a:gridCol>
                <a:gridCol w="1660857">
                  <a:extLst>
                    <a:ext uri="{9D8B030D-6E8A-4147-A177-3AD203B41FA5}">
                      <a16:colId xmlns:a16="http://schemas.microsoft.com/office/drawing/2014/main" val="3212106695"/>
                    </a:ext>
                  </a:extLst>
                </a:gridCol>
              </a:tblGrid>
              <a:tr h="1038952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PNL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PDD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PDEI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PDD </a:t>
                      </a:r>
                      <a:r>
                        <a:rPr lang="pt-BR" dirty="0" err="1"/>
                        <a:t>HydroLab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PDEI </a:t>
                      </a:r>
                      <a:r>
                        <a:rPr lang="pt-BR" dirty="0" err="1"/>
                        <a:t>HydroLab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155810"/>
                  </a:ext>
                </a:extLst>
              </a:tr>
              <a:tr h="10389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Produtividade [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MWmed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/m³/s]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0,8264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0,8016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0,7896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0,7911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0,7803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033774"/>
                  </a:ext>
                </a:extLst>
              </a:tr>
              <a:tr h="103895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Geração </a:t>
                      </a:r>
                      <a:r>
                        <a:rPr lang="pt-BR" dirty="0" err="1"/>
                        <a:t>Hidraulica</a:t>
                      </a:r>
                      <a:r>
                        <a:rPr lang="pt-BR" dirty="0"/>
                        <a:t> [</a:t>
                      </a:r>
                      <a:r>
                        <a:rPr lang="pt-BR" dirty="0" err="1"/>
                        <a:t>MWmed</a:t>
                      </a:r>
                      <a:r>
                        <a:rPr lang="pt-BR" dirty="0"/>
                        <a:t>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705.690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718.783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720.805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711.099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710.814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6640762"/>
                  </a:ext>
                </a:extLst>
              </a:tr>
              <a:tr h="782341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Vertimento</a:t>
                      </a:r>
                      <a:r>
                        <a:rPr lang="pt-BR" dirty="0"/>
                        <a:t> [m³/s]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860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41911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31630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1259334"/>
                  </a:ext>
                </a:extLst>
              </a:tr>
              <a:tr h="78234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Custo [bi R$]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10,325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9,116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8,978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9,299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9,273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982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3836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Conclusões</a:t>
            </a:r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D523CD62-7A83-4D6E-9C9D-C299AA28E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PNL discrepante das demais soluções devido horizonte  de regime permanente adotado</a:t>
            </a:r>
          </a:p>
          <a:p>
            <a:endParaRPr lang="pt-BR" sz="2400" dirty="0"/>
          </a:p>
          <a:p>
            <a:r>
              <a:rPr lang="pt-BR" sz="2400" dirty="0"/>
              <a:t>Soluções apresentadas, dados de entrada e saída estão disponíveis em: </a:t>
            </a:r>
          </a:p>
          <a:p>
            <a:pPr lvl="1"/>
            <a:r>
              <a:rPr lang="pt-BR" sz="1800" dirty="0">
                <a:hlinkClick r:id="rId2"/>
              </a:rPr>
              <a:t>https://github.com/FilipeSO/dynamic-programming-hydrothermal-scheduling</a:t>
            </a:r>
            <a:endParaRPr lang="pt-BR" sz="1800" dirty="0"/>
          </a:p>
          <a:p>
            <a:pPr lvl="1"/>
            <a:r>
              <a:rPr lang="pt-BR" sz="1800" dirty="0">
                <a:hlinkClick r:id="rId3"/>
              </a:rPr>
              <a:t>https://github.com/FilipeSO/non-linear-programming-hydrothermal-scheduling</a:t>
            </a:r>
            <a:endParaRPr lang="pt-BR" sz="180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43</a:t>
            </a:fld>
            <a:endParaRPr lang="pt-BR"/>
          </a:p>
        </p:txBody>
      </p:sp>
      <p:graphicFrame>
        <p:nvGraphicFramePr>
          <p:cNvPr id="21" name="Tabela 14">
            <a:extLst>
              <a:ext uri="{FF2B5EF4-FFF2-40B4-BE49-F238E27FC236}">
                <a16:creationId xmlns:a16="http://schemas.microsoft.com/office/drawing/2014/main" id="{FB828D39-9708-445B-8294-73E138AD1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088467"/>
              </p:ext>
            </p:extLst>
          </p:nvPr>
        </p:nvGraphicFramePr>
        <p:xfrm>
          <a:off x="6569476" y="2140270"/>
          <a:ext cx="4784324" cy="2577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98">
                  <a:extLst>
                    <a:ext uri="{9D8B030D-6E8A-4147-A177-3AD203B41FA5}">
                      <a16:colId xmlns:a16="http://schemas.microsoft.com/office/drawing/2014/main" val="694391006"/>
                    </a:ext>
                  </a:extLst>
                </a:gridCol>
                <a:gridCol w="2875626">
                  <a:extLst>
                    <a:ext uri="{9D8B030D-6E8A-4147-A177-3AD203B41FA5}">
                      <a16:colId xmlns:a16="http://schemas.microsoft.com/office/drawing/2014/main" val="4048368483"/>
                    </a:ext>
                  </a:extLst>
                </a:gridCol>
              </a:tblGrid>
              <a:tr h="748659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Tempo de cálculo das tabelas de decisão [s]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155810"/>
                  </a:ext>
                </a:extLst>
              </a:tr>
              <a:tr h="29272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PNL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1-estado:20~60s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033774"/>
                  </a:ext>
                </a:extLst>
              </a:tr>
              <a:tr h="29272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PDD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15,206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6640762"/>
                  </a:ext>
                </a:extLst>
              </a:tr>
              <a:tr h="29272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PDEI MATLAB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210,552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1259334"/>
                  </a:ext>
                </a:extLst>
              </a:tr>
              <a:tr h="29272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PDD </a:t>
                      </a:r>
                      <a:r>
                        <a:rPr lang="pt-BR" dirty="0" err="1"/>
                        <a:t>HydroLab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982207"/>
                  </a:ext>
                </a:extLst>
              </a:tr>
              <a:tr h="292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PDEI </a:t>
                      </a:r>
                      <a:r>
                        <a:rPr lang="pt-BR" dirty="0" err="1"/>
                        <a:t>HydroLab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65,38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9344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2334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832DA7E-F139-47C2-9BD0-C653F237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Trabalho Futuro</a:t>
            </a:r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D523CD62-7A83-4D6E-9C9D-C299AA28E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Adaptar entrada de dados para modelo de subsistemas do NEWAVE (sistema hidráulico equivalente)</a:t>
            </a:r>
          </a:p>
          <a:p>
            <a:r>
              <a:rPr lang="pt-BR" sz="2200" dirty="0"/>
              <a:t>Interpretar algoritmo de geração de energias afluentes</a:t>
            </a:r>
          </a:p>
          <a:p>
            <a:r>
              <a:rPr lang="pt-BR" sz="2200" dirty="0"/>
              <a:t>Comparar resultados com cálculo da função de custo futuro (cortes.dat cortesh.dat)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9578D-D67D-4E86-BD5B-E6236E7E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Novembro 2019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51934-FD18-4828-A880-88E5D4FD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77B3A-E682-4B41-8819-082C70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44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E278C02-A20B-44D7-AE98-45CF10161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8"/>
          <a:stretch/>
        </p:blipFill>
        <p:spPr>
          <a:xfrm>
            <a:off x="6962273" y="1509046"/>
            <a:ext cx="4391527" cy="466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769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257F22A-3199-43F6-B790-0373E14E3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Despacho Econômico Hidrotérmico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C98639C8-8FDA-48B3-BE6E-0F5EFF780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Solução PDD, PDEI e PNL em MATLAB</a:t>
            </a:r>
          </a:p>
          <a:p>
            <a:endParaRPr lang="pt-BR" dirty="0"/>
          </a:p>
          <a:p>
            <a:r>
              <a:rPr lang="pt-BR" sz="1800" dirty="0"/>
              <a:t>Filipe Salles de Oliveira</a:t>
            </a:r>
          </a:p>
          <a:p>
            <a:r>
              <a:rPr lang="pt-BR" sz="1800" dirty="0"/>
              <a:t>fsaolive@gmail.com</a:t>
            </a:r>
          </a:p>
          <a:p>
            <a:endParaRPr lang="pt-BR" dirty="0"/>
          </a:p>
        </p:txBody>
      </p:sp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7B2EC9B4-31FA-4873-83B6-52EE8435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  <a:endParaRPr lang="pt-BR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01EF3F91-6E1F-4F0F-BD5A-44DC7709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C7786D52-37B5-41E3-B58C-33DE9CA3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31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obter dados para elaborar um estudo?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B977893-6619-49A6-B15B-187E78541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952625"/>
            <a:ext cx="6553200" cy="14763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136042D-47CB-4D45-AE3E-6681704BB121}"/>
              </a:ext>
            </a:extLst>
          </p:cNvPr>
          <p:cNvSpPr txBox="1"/>
          <p:nvPr/>
        </p:nvSpPr>
        <p:spPr>
          <a:xfrm>
            <a:off x="4801511" y="1512194"/>
            <a:ext cx="258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3"/>
              </a:rPr>
              <a:t>https://www.ccee.org.br/</a:t>
            </a:r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9F081B0-3B25-4BC5-B0D6-ECE7E9A82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3690937"/>
            <a:ext cx="56388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7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obter dados para elaborar um estudo?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6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6DEFDBF-42DA-48AF-8D59-D6D681D8E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56"/>
          <a:stretch/>
        </p:blipFill>
        <p:spPr>
          <a:xfrm>
            <a:off x="3114675" y="2424142"/>
            <a:ext cx="5962650" cy="182718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4317B4F-6CE4-4BE3-B9C4-699D27D42854}"/>
              </a:ext>
            </a:extLst>
          </p:cNvPr>
          <p:cNvSpPr/>
          <p:nvPr/>
        </p:nvSpPr>
        <p:spPr>
          <a:xfrm>
            <a:off x="838200" y="1690688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hlinkClick r:id="rId3"/>
              </a:rPr>
              <a:t>http://www2.aneel.gov.br/aplicacoes/audiencia/arquivo/2013/086/documento/manualusuario.pdf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498821-2899-4FBE-84FB-D056E47FA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790" y="4524374"/>
            <a:ext cx="57912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obter dados para elaborar um estudo?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648E15-E2B7-48D6-A462-0460E8D7A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75" y="2652707"/>
            <a:ext cx="5657850" cy="15525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492814-B5D1-4A5A-9994-C8C5FEBCF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330" y="2214556"/>
            <a:ext cx="25241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5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obter dados para elaborar um estudo?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8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F86AA0-2315-4C59-9588-6B8C30EEA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486525" cy="44100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96A3ADB-B22D-4478-8731-CB837B33C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5" y="2105025"/>
            <a:ext cx="33051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4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C0C3-DF52-417A-A71C-1FE35D7B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Dinâmica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1BB08-EB09-488F-8303-B8DC3ABC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Metodologia de otimização que resulta em uma estratégia ótima para cada estado do processo (política)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383F8-5832-4E1B-AC37-ABEB7C9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Novembro 2019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4C247-B48C-4874-935B-B1B3DB7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IT306U - Planejamento e Programação da Operação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DFF39-5721-45B6-8437-D164767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997A-84E9-4B38-967C-2D4A110C3049}" type="slidenum">
              <a:rPr lang="pt-BR" smtClean="0"/>
              <a:t>9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41CC2C1-2BDD-41F4-9517-F477D6E15A1E}"/>
              </a:ext>
            </a:extLst>
          </p:cNvPr>
          <p:cNvSpPr/>
          <p:nvPr/>
        </p:nvSpPr>
        <p:spPr>
          <a:xfrm>
            <a:off x="3048000" y="303179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000" dirty="0"/>
              <a:t>“Uma estratégia ótima apresenta a propriedade segundo a qual, a despeito das decisões tomadas para se atingir um estado particular num certo estágio, as decisões restantes a partir deste estado devem constituir uma estratégia ótima.”</a:t>
            </a:r>
          </a:p>
          <a:p>
            <a:pPr algn="r"/>
            <a:r>
              <a:rPr lang="pt-BR" sz="2000" dirty="0"/>
              <a:t>- Richard </a:t>
            </a:r>
            <a:r>
              <a:rPr lang="pt-BR" sz="2000" dirty="0" err="1"/>
              <a:t>Bellman</a:t>
            </a:r>
            <a:r>
              <a:rPr lang="pt-BR" sz="2000" dirty="0"/>
              <a:t>, 1957</a:t>
            </a:r>
          </a:p>
        </p:txBody>
      </p:sp>
    </p:spTree>
    <p:extLst>
      <p:ext uri="{BB962C8B-B14F-4D97-AF65-F5344CB8AC3E}">
        <p14:creationId xmlns:p14="http://schemas.microsoft.com/office/powerpoint/2010/main" val="387793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3332</TotalTime>
  <Words>2774</Words>
  <Application>Microsoft Office PowerPoint</Application>
  <PresentationFormat>Widescreen</PresentationFormat>
  <Paragraphs>618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 New</vt:lpstr>
      <vt:lpstr>Office Theme</vt:lpstr>
      <vt:lpstr>Despacho Econômico Hidrotérmico</vt:lpstr>
      <vt:lpstr>Formulação básica do problema</vt:lpstr>
      <vt:lpstr>Como obter dados para elaborar um estudo?</vt:lpstr>
      <vt:lpstr>Como obter dados para elaborar um estudo?</vt:lpstr>
      <vt:lpstr>Como obter dados para elaborar um estudo?</vt:lpstr>
      <vt:lpstr>Como obter dados para elaborar um estudo?</vt:lpstr>
      <vt:lpstr>Como obter dados para elaborar um estudo?</vt:lpstr>
      <vt:lpstr>Como obter dados para elaborar um estudo?</vt:lpstr>
      <vt:lpstr>Programação Dinâmica</vt:lpstr>
      <vt:lpstr>Programação Dinâmica Determinística</vt:lpstr>
      <vt:lpstr>Programação Dinâmica Determinística</vt:lpstr>
      <vt:lpstr>Programação Dinâmica Determinística</vt:lpstr>
      <vt:lpstr>Programação Dinâmica Determinística</vt:lpstr>
      <vt:lpstr>Programação Dinâmica Determinística</vt:lpstr>
      <vt:lpstr>Programação Dinâmica Determinística</vt:lpstr>
      <vt:lpstr>Resultado Política PDD (72 meses: t_exec~15s)</vt:lpstr>
      <vt:lpstr>Resultado Política PDD (72 meses: t_exec~15s)</vt:lpstr>
      <vt:lpstr>Simulação PDD – Afluência Histórica</vt:lpstr>
      <vt:lpstr>Simulação PDD – Afluência Histórica</vt:lpstr>
      <vt:lpstr>Simulação PDD – Afluência Histórica</vt:lpstr>
      <vt:lpstr>Programação Dinâmica Estocástica</vt:lpstr>
      <vt:lpstr>Programação Dinâmica Estocástica</vt:lpstr>
      <vt:lpstr>Programação Dinâmica Estocástica</vt:lpstr>
      <vt:lpstr>Programação Dinâmica Estocástica</vt:lpstr>
      <vt:lpstr>Programação Dinâmica Estocástica</vt:lpstr>
      <vt:lpstr>Programação Dinâmica Estocástica</vt:lpstr>
      <vt:lpstr>Resultado Política PDEI (120 meses: t_exec~3,5min)</vt:lpstr>
      <vt:lpstr>Simulação PDEI – Afluência Histórica</vt:lpstr>
      <vt:lpstr>Simulação PDEI – Afluência Histórica</vt:lpstr>
      <vt:lpstr>Simulação PDEI – Afluência Histórica</vt:lpstr>
      <vt:lpstr>Programação Não Linear</vt:lpstr>
      <vt:lpstr>Programação Não Linear</vt:lpstr>
      <vt:lpstr>Resultado Política – Comparção PDDxPNL</vt:lpstr>
      <vt:lpstr>Programação Não Linear</vt:lpstr>
      <vt:lpstr>Programação Não Linear</vt:lpstr>
      <vt:lpstr>Programação Não Linear</vt:lpstr>
      <vt:lpstr>Programação Não Linear</vt:lpstr>
      <vt:lpstr>Programação Não Linear</vt:lpstr>
      <vt:lpstr>Simulação PNL – Afluência Histórica (1056 meses: t_exec~3,5h)</vt:lpstr>
      <vt:lpstr>Simulação PNL – Afluência Histórica (1056 meses: t_exec~3,5h) </vt:lpstr>
      <vt:lpstr>Simulação PNL – Afluência Histórica</vt:lpstr>
      <vt:lpstr>Conclusões</vt:lpstr>
      <vt:lpstr>Conclusões</vt:lpstr>
      <vt:lpstr>Trabalho Futuro</vt:lpstr>
      <vt:lpstr>Despacho Econômico Hidrotérmico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Filipe Salles de Oliveira</dc:creator>
  <cp:lastModifiedBy>Filipe Oliveira</cp:lastModifiedBy>
  <cp:revision>120</cp:revision>
  <dcterms:created xsi:type="dcterms:W3CDTF">2019-10-31T02:42:43Z</dcterms:created>
  <dcterms:modified xsi:type="dcterms:W3CDTF">2019-11-27T03:48:39Z</dcterms:modified>
</cp:coreProperties>
</file>