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5" r:id="rId19"/>
    <p:sldId id="277" r:id="rId20"/>
    <p:sldId id="278" r:id="rId21"/>
    <p:sldId id="282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80" r:id="rId30"/>
    <p:sldId id="279" r:id="rId31"/>
    <p:sldId id="298" r:id="rId32"/>
    <p:sldId id="301" r:id="rId33"/>
    <p:sldId id="300" r:id="rId34"/>
    <p:sldId id="303" r:id="rId35"/>
    <p:sldId id="304" r:id="rId36"/>
    <p:sldId id="305" r:id="rId37"/>
    <p:sldId id="306" r:id="rId38"/>
    <p:sldId id="307" r:id="rId39"/>
    <p:sldId id="292" r:id="rId40"/>
    <p:sldId id="293" r:id="rId41"/>
    <p:sldId id="296" r:id="rId42"/>
    <p:sldId id="308" r:id="rId43"/>
    <p:sldId id="309" r:id="rId44"/>
    <p:sldId id="310" r:id="rId45"/>
    <p:sldId id="31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44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FC9FD2-511C-4C02-9FBC-1C24D318A4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4F5061-7DD5-47C6-AACA-89D75BBF1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8F04-E896-470B-8806-1AE90D4BFF20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68987-0915-43BB-AD80-C0C51CC6CD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1F936-78FA-4E6A-B404-2F335F79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2311-CE9E-4729-A213-995F04BDA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507B-F072-4CFD-8819-6CD31F4B6DB2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E7FF-AD4C-46EE-8C98-881B97733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9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79997A-84E9-4B38-967C-2D4A110C304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4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ns.org.br/paginas/sobre-o-ons/procedimentos-de-rede/vigen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eSO/non-linear-programming-hydrothermal-scheduling" TargetMode="External"/><Relationship Id="rId2" Type="http://schemas.openxmlformats.org/officeDocument/2006/relationships/hyperlink" Target="https://github.com/FilipeSO/dynamic-programming-hydrothermal-scheduling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ee.org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neel.gov.br/aplicacoes/audiencia/arquivo/2013/086/documento/manualusuario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Solução PDD, PDEI e PNL em MATLAB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/>
              <a:t>Cada estado t compara o custo de transição de estado para o estado t+1. Encontrado o menor custo, são atualizadas demais variáveis de estado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10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70E3B-DECC-4FD0-8DE0-3A4C194A3ECC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51ABC03-C930-48C0-AE99-271F844281CD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82D7DCE-531D-44EC-9A61-22726C0FF36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</p:spTree>
    <p:extLst>
      <p:ext uri="{BB962C8B-B14F-4D97-AF65-F5344CB8AC3E}">
        <p14:creationId xmlns:p14="http://schemas.microsoft.com/office/powerpoint/2010/main" val="13382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da </a:t>
            </a:r>
            <a:r>
              <a:rPr lang="pt-BR" dirty="0" err="1"/>
              <a:t>discretização</a:t>
            </a:r>
            <a:r>
              <a:rPr lang="pt-BR" dirty="0"/>
              <a:t> dos controles durante cálculo da política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do controle adotado exceder a demanda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FFEA81F-AE21-4496-9CB5-D402F09D2EC5}"/>
              </a:ext>
            </a:extLst>
          </p:cNvPr>
          <p:cNvCxnSpPr>
            <a:cxnSpLocks/>
          </p:cNvCxnSpPr>
          <p:nvPr/>
        </p:nvCxnSpPr>
        <p:spPr>
          <a:xfrm>
            <a:off x="6815815" y="256228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F87E16D-2668-463E-B4EC-AD00575BE8AA}"/>
              </a:ext>
            </a:extLst>
          </p:cNvPr>
          <p:cNvCxnSpPr>
            <a:cxnSpLocks/>
          </p:cNvCxnSpPr>
          <p:nvPr/>
        </p:nvCxnSpPr>
        <p:spPr>
          <a:xfrm>
            <a:off x="6835481" y="338573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F2FA88E-6217-4693-BBC7-B942E86E160F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AD1B035-E3C5-4F94-9587-5BF00604D473}"/>
              </a:ext>
            </a:extLst>
          </p:cNvPr>
          <p:cNvSpPr/>
          <p:nvPr/>
        </p:nvSpPr>
        <p:spPr>
          <a:xfrm>
            <a:off x="10447389" y="3066116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1A2F14-D804-4CE7-B1DF-F268528BEE25}"/>
              </a:ext>
            </a:extLst>
          </p:cNvPr>
          <p:cNvSpPr/>
          <p:nvPr/>
        </p:nvSpPr>
        <p:spPr>
          <a:xfrm>
            <a:off x="698777" y="2708916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x,x_next,y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y+(x/beta)-(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/beta);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es-E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AC4477-B7ED-41D2-9917-B36AA8F4C1F1}"/>
              </a:ext>
            </a:extLst>
          </p:cNvPr>
          <p:cNvSpPr/>
          <p:nvPr/>
        </p:nvSpPr>
        <p:spPr>
          <a:xfrm>
            <a:off x="653613" y="38856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(X(i),X(j),y(t));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defluencia_loop-qmax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404114-E5BB-4B60-86DF-8DC82F9616DB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579F2FD-85F6-4B36-81B2-DB343E75FCB9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A45397D-E2F3-4184-A88B-68191571F39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3C0A533-F47B-4FD4-B7F5-8A43C467BAC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B3E7C90-5338-4C0F-9647-0C0A8F213ACD}"/>
              </a:ext>
            </a:extLst>
          </p:cNvPr>
          <p:cNvCxnSpPr>
            <a:cxnSpLocks/>
          </p:cNvCxnSpPr>
          <p:nvPr/>
        </p:nvCxnSpPr>
        <p:spPr>
          <a:xfrm flipV="1">
            <a:off x="6912242" y="2571167"/>
            <a:ext cx="3538256" cy="8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C61754B-82D4-4818-9C52-7662771A3A5F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E2D3D83-65DC-4BCD-B06E-CD4093AC5ED3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003E229-1CE6-4063-8834-0A8DA47C2310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0B27C9E-3DB2-4A7C-90A1-7E0929A1938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2E07F09-BE92-4043-9F4F-767CE1EBF4EB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6995594" y="3379059"/>
            <a:ext cx="3454250" cy="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2A59D52-B98C-48C0-BB16-78F0292D058F}"/>
              </a:ext>
            </a:extLst>
          </p:cNvPr>
          <p:cNvSpPr txBox="1"/>
          <p:nvPr/>
        </p:nvSpPr>
        <p:spPr>
          <a:xfrm>
            <a:off x="7421635" y="2308884"/>
            <a:ext cx="259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defluencia_valida</a:t>
            </a:r>
            <a:r>
              <a:rPr lang="pt-BR" sz="1400" dirty="0"/>
              <a:t>(x(t),x(t+1),y(t))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9E79500-9A1E-4BFE-ADFF-5CF882FE3EAB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2F033AC-55FA-4BEF-8F87-1E9D5FF92D91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0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2,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15FE1B-5D01-4D7A-BBB0-BFE5F2353197}"/>
              </a:ext>
            </a:extLst>
          </p:cNvPr>
          <p:cNvSpPr/>
          <p:nvPr/>
        </p:nvSpPr>
        <p:spPr>
          <a:xfrm>
            <a:off x="830184" y="2809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@(x) a0+a1*x+a2*x^2+a3*x^3+a4*x^4;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@(q) b0+b1*q+b2*q^2+b3*q^3+b4*q^4;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k*q*(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(q));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557C99-4083-450A-AE4E-BA58BFD0EBD5}"/>
              </a:ext>
            </a:extLst>
          </p:cNvPr>
          <p:cNvSpPr/>
          <p:nvPr/>
        </p:nvSpPr>
        <p:spPr>
          <a:xfrm>
            <a:off x="1637096" y="4064568"/>
            <a:ext cx="3888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q_loop=q_loop-q_loop*0.01;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vert_loop=defluencia_loop-q_loop;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F09A788-5385-4F44-AB89-454A9EC1EF07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049C5EB-8DD1-4994-AB00-0835BA0B932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183600-8D4C-409C-8C8B-FF67BD8375F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C6E2C02-CED8-4F78-B793-F6E6B92988DF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A3D5901-5051-4292-AF0F-2BCFAD948870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2ECBBD-EC6D-4B01-ADE7-7A910325878A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61522DF-1E0C-41C1-9E44-A8144A25FD19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C043F32-EDC7-4844-B942-05D0DE37103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A065090-4C32-4B73-A3D7-B9E954C1886D}"/>
              </a:ext>
            </a:extLst>
          </p:cNvPr>
          <p:cNvSpPr txBox="1"/>
          <p:nvPr/>
        </p:nvSpPr>
        <p:spPr>
          <a:xfrm>
            <a:off x="7562078" y="3071282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defluencia_loop</a:t>
            </a:r>
            <a:r>
              <a:rPr lang="pt-BR" sz="1400" dirty="0"/>
              <a:t>(x(t),x(t+1),y(t))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49E8BC9-B039-4EF9-852E-3E29D38BE75F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37FFD1B-1554-43CC-A4D0-7AC50855B02C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8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F4F6A5E-DEE5-4B24-9527-A97C66F6D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Decisão da política ótima para o estado</a:t>
            </a:r>
          </a:p>
          <a:p>
            <a:pPr lvl="1"/>
            <a:r>
              <a:rPr lang="pt-BR" dirty="0"/>
              <a:t>Armazenamento das tabelas de decisão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14</a:t>
            </a:fld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43CBEC-0C95-4DFC-8AF3-EAC47ED6ABB4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8FA7BE-661B-45B2-81A4-91EA5441599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9DFBEA5-7267-4CCF-9388-0C0C62A5DAB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EDC1AC1-92DF-48A1-ADE4-86397958AA6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CF9105-C50A-4D06-BF0D-3C55E56C239D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EB3029B-DB1E-4F3B-BE87-DC67DF4AB55A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BAE113B-B556-4755-96E5-9A320A5F637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7A8B05-3AE2-4057-B205-4590ABD0731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0BB91B4-76B4-411A-BD06-09CD99B7B428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666832C-220A-4C48-94CA-8A9B1D424CEC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BC8953E-8D7F-4B79-B058-2AE4DBD671F8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B33B95-03AA-417E-93D7-56D4BF804949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6C076D-5EC1-4A17-9F2C-2D1010C3AB9B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AE67FB-93F3-40A7-B612-2B30D9A71B6A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23BE166C-6F16-443B-97DC-60066FD1437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1AE424-F9C3-441E-BF70-53C8247F5E14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7A31F7E-610C-442A-B75A-3125FB80EF03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FB9C6-C532-4C13-8337-9664AFDD09D8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F8F2A9E-F475-4693-B547-69E0BC981124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DABC229-F458-4C54-8D6C-1551B19DD07A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4D9906-2F23-419F-BB4B-493C730B1A73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9EBB470-CD59-471F-8BEA-DCA690C6F8C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C5FE25A-A922-45BD-8033-3539B9CD88BF}"/>
              </a:ext>
            </a:extLst>
          </p:cNvPr>
          <p:cNvSpPr/>
          <p:nvPr/>
        </p:nvSpPr>
        <p:spPr>
          <a:xfrm>
            <a:off x="2008985" y="4001294"/>
            <a:ext cx="3141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custo_loop=custo(g_loop);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vertimento(i,t)=vert_loop;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g(i,t)=g_loop;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1196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BB9AC7-0512-4BA2-AD63-546E15AE8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4" r="8387"/>
          <a:stretch/>
        </p:blipFill>
        <p:spPr>
          <a:xfrm>
            <a:off x="849923" y="1690688"/>
            <a:ext cx="10492154" cy="46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  <a:endParaRPr lang="pt-BR" sz="12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7C7E44-4A35-4E20-8342-7649D5269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155" r="5859" b="4591"/>
          <a:stretch/>
        </p:blipFill>
        <p:spPr>
          <a:xfrm>
            <a:off x="919882" y="1614489"/>
            <a:ext cx="1035223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B62E2-47ED-4250-9ACD-74A868A9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8" t="4866" r="5703" b="5381"/>
          <a:stretch/>
        </p:blipFill>
        <p:spPr>
          <a:xfrm>
            <a:off x="1178718" y="1690688"/>
            <a:ext cx="9834563" cy="47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8B81D8-F2C0-4C2A-A7AE-B398273D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0" t="4933" r="6875" b="5556"/>
          <a:stretch/>
        </p:blipFill>
        <p:spPr>
          <a:xfrm>
            <a:off x="94931" y="1404938"/>
            <a:ext cx="12097069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3AB9A8-4628-447F-8EBF-641FDFDF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4725" r="8985" b="6386"/>
          <a:stretch/>
        </p:blipFill>
        <p:spPr>
          <a:xfrm>
            <a:off x="58017" y="1333499"/>
            <a:ext cx="12075966" cy="5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9F4159-46DA-4343-9781-41DA263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básica do problema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15F1A4AC-7F88-44D8-8EE5-D0FF91AB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23923" cy="1738312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AAEA6-B1F3-436D-A5E3-9C119CAE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9FC7F-4D05-4A4E-9E7E-2BAE29C7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D7EBC-DFC3-4CB2-B7FC-AE8674B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CBC7F95-E101-40D1-98CA-520BDBF0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3274"/>
            <a:ext cx="5144503" cy="2402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/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k - produtividade específica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/m³/s/m]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montante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jusante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000" dirty="0">
                    <a:latin typeface="+mj-lt"/>
                  </a:rPr>
                  <a:t> – coeficiente de conversão de m³/s para hm³ [hm³/m³/s]</a:t>
                </a:r>
              </a:p>
              <a:p>
                <a:r>
                  <a:rPr lang="pt-BR" sz="2000" dirty="0">
                    <a:latin typeface="+mj-lt"/>
                  </a:rPr>
                  <a:t>g(t) – geração termelétrica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p(t) – geração hidrelétrica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d(t) – demanda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y(t) – vazão afluente em t [m³/s]</a:t>
                </a:r>
              </a:p>
              <a:p>
                <a:r>
                  <a:rPr lang="pt-BR" sz="2000" dirty="0">
                    <a:latin typeface="+mj-lt"/>
                  </a:rPr>
                  <a:t>x(t) – volume armazenado no reservatório em t [hm³]</a:t>
                </a:r>
              </a:p>
              <a:p>
                <a:r>
                  <a:rPr lang="pt-BR" sz="2000" dirty="0">
                    <a:latin typeface="+mj-lt"/>
                  </a:rPr>
                  <a:t>c(t) – função custo termelétrico [R$]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blipFill>
                <a:blip r:embed="rId4"/>
                <a:stretch>
                  <a:fillRect l="-1004" t="-883" r="-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20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44F26E-5038-42AB-A9D3-56AD82B84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3772" r="8640" b="3551"/>
          <a:stretch/>
        </p:blipFill>
        <p:spPr>
          <a:xfrm>
            <a:off x="6162675" y="1660525"/>
            <a:ext cx="4895850" cy="4681538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19888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-1,96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turbinagem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vazão afluente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</p:spTree>
    <p:extLst>
      <p:ext uri="{BB962C8B-B14F-4D97-AF65-F5344CB8AC3E}">
        <p14:creationId xmlns:p14="http://schemas.microsoft.com/office/powerpoint/2010/main" val="23119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de encontrar uma a fdp(y) adequada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remover estados infactíveis durante iterações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acoplar o custo do estado t+1 ao t devido a </a:t>
            </a:r>
            <a:r>
              <a:rPr lang="pt-BR" dirty="0" err="1"/>
              <a:t>discretização</a:t>
            </a:r>
            <a:r>
              <a:rPr lang="pt-BR" dirty="0"/>
              <a:t> de estados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22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B1487F2-18C0-451E-AB31-5BAB5F4CB1ED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348017F-06C9-4540-B394-7E97DD425D55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E4F46D8-7BD5-4D49-8A08-C59F7CA1C3C8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9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23</a:t>
            </a:fld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C716EA-CD8E-4828-A8B8-FBC99B0B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sz="2000" dirty="0" err="1"/>
              <a:t>HydroLab</a:t>
            </a:r>
            <a:r>
              <a:rPr lang="pt-BR" sz="2000" dirty="0"/>
              <a:t> </a:t>
            </a:r>
            <a:r>
              <a:rPr lang="pt-BR" sz="2000" dirty="0" err="1"/>
              <a:t>HydroProgDin</a:t>
            </a:r>
            <a:r>
              <a:rPr lang="pt-BR" sz="2000" dirty="0"/>
              <a:t> (janeiro):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24</a:t>
            </a:fld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 rot="16200000">
            <a:off x="8772682" y="1470628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8241524" y="2089908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CA73E0-CB35-438B-AF40-2DB0FAB1720A}"/>
              </a:ext>
            </a:extLst>
          </p:cNvPr>
          <p:cNvSpPr/>
          <p:nvPr/>
        </p:nvSpPr>
        <p:spPr>
          <a:xfrm>
            <a:off x="990602" y="2639538"/>
            <a:ext cx="5105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=0:500:4000;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=1:1:12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histcounts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edges);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,:)=N/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 err="1"/>
              <a:t>y_edges</a:t>
            </a:r>
            <a:r>
              <a:rPr lang="pt-BR" sz="1200" dirty="0"/>
              <a:t>=250:500:3750;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A303BA-32D0-4820-86B3-22A41F05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" t="1192" r="6611" b="1443"/>
          <a:stretch/>
        </p:blipFill>
        <p:spPr>
          <a:xfrm>
            <a:off x="7163144" y="2899568"/>
            <a:ext cx="4038254" cy="32773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2D7456-5B34-4379-83CE-2D3BACCF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13212"/>
            <a:ext cx="5642661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2,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C9305-E0A4-4CFA-9C60-D72B8B632833}"/>
              </a:ext>
            </a:extLst>
          </p:cNvPr>
          <p:cNvSpPr/>
          <p:nvPr/>
        </p:nvSpPr>
        <p:spPr>
          <a:xfrm>
            <a:off x="838200" y="2721739"/>
            <a:ext cx="5086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qmin:qmax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*0.01:qmax;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i=1:length(X)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%i=estado no estágio atual (x)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j=1:length(Q)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%j=estado no estagio atual (q)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g_loop=d(t)-prod(X(i),Q(j));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	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1E000-0B0B-42E3-8422-49B94007ADA6}"/>
              </a:ext>
            </a:extLst>
          </p:cNvPr>
          <p:cNvSpPr/>
          <p:nvPr/>
        </p:nvSpPr>
        <p:spPr>
          <a:xfrm>
            <a:off x="5924550" y="26352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k=1:1:length(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(k),Q(j));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c(i,t)=custo_state;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)=Q(j);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g(i,t)=g_loop;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3,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C9913-270A-4AA4-89EA-6C558A72B013}"/>
              </a:ext>
            </a:extLst>
          </p:cNvPr>
          <p:cNvSpPr/>
          <p:nvPr/>
        </p:nvSpPr>
        <p:spPr>
          <a:xfrm>
            <a:off x="916609" y="3429000"/>
            <a:ext cx="4830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val,idx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]=min(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custo_state+</a:t>
            </a:r>
            <a:r>
              <a:rPr lang="pt-B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pt-B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(idx,t+1)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mes,k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57DF2E9-3922-409F-A79C-89BA72CFB736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BEE2D3C-BD32-4CD7-80E8-DA870A770196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030BE9C-FD49-4C63-A777-F931CA2CE143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DF2C86F-4753-4906-B20F-205D324DC053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0678082-D4A7-43BC-B26C-E74022EFC73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3EDD3BC-2F98-4806-A09B-FEE784A33DEC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9DB80E-1B3B-43A0-B061-30E1D4C8DAC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D5CCA72-0F6E-4306-92EF-0338C0F3CD8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755761C-BB98-4A4D-8AB0-58154E01E87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047D34-D8C0-431E-AC9C-57F460722739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7B8895F-AE50-4B44-B581-77B7340D8144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F10D36-BA9B-477E-8535-AF5BB89C5A8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3C3BEB-37BF-4224-AFD4-A63D97ED4F3C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765EF6-A2B5-4B69-A14D-64C7A2BBADA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0A958EF-E6D3-4BD0-B918-FE50DE05D39C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C7FCBA-28F7-4A1B-B2E6-0A6487B1AB3C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C685108-F82B-4B75-AD34-3029E4C51A7F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21336B-BBB6-4FFA-A44B-CB90035C26C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C5E8505-7DFC-4707-874A-8E1CDA4FFD3B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FD2C9B-E5A7-42D8-8083-AFDBAE51E0B2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0513FB6F-2D52-4C74-8327-AB9AD7F25302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B132AB-7A14-46DA-B9F7-B2E1D9C26144}"/>
              </a:ext>
            </a:extLst>
          </p:cNvPr>
          <p:cNvSpPr txBox="1"/>
          <p:nvPr/>
        </p:nvSpPr>
        <p:spPr>
          <a:xfrm>
            <a:off x="10264617" y="30323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c*=?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5C8038B-FD5E-4D72-9BFD-A8A90021BB46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3902597-0596-4144-A0D3-E41BA5755587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817E55A-1765-4DB9-869F-DCFA96328C77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PDEI </a:t>
            </a:r>
            <a:r>
              <a:rPr lang="pt-BR" sz="1800" dirty="0"/>
              <a:t>(120 meses: t_exec~3,5min)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66CE78-4C03-4EF5-A2D6-2DE71FA5B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4804" r="6875" b="5895"/>
          <a:stretch/>
        </p:blipFill>
        <p:spPr>
          <a:xfrm>
            <a:off x="0" y="1400175"/>
            <a:ext cx="12186411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6E5C8B-0E48-4A77-9D4A-83AE6332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5348" r="6875" b="5970"/>
          <a:stretch/>
        </p:blipFill>
        <p:spPr>
          <a:xfrm>
            <a:off x="0" y="1421767"/>
            <a:ext cx="12192000" cy="49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0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E16D73-957E-4791-8596-810BE33CA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4932" r="8907" b="5971"/>
          <a:stretch/>
        </p:blipFill>
        <p:spPr>
          <a:xfrm>
            <a:off x="0" y="1324187"/>
            <a:ext cx="12192000" cy="50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254D9-C64A-4522-A036-87294A2F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hlinkClick r:id="rId2"/>
              </a:rPr>
              <a:t>http://www.ons.org.br/paginas/sobre-o-ons/procedimentos-de-rede/vigentes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AC6C6C-71C2-4C8F-850A-49F29A9C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587"/>
            <a:ext cx="10515600" cy="2000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FEDF46-10B1-4381-8291-EF06FDCF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304837"/>
            <a:ext cx="10439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52201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+32,5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-3,18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3FB6D6-E601-4AE9-A99B-4B302794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 t="3596" r="8360" b="3363"/>
          <a:stretch/>
        </p:blipFill>
        <p:spPr>
          <a:xfrm>
            <a:off x="6669781" y="1697037"/>
            <a:ext cx="4684019" cy="4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8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Resolução</a:t>
            </a:r>
            <a:r>
              <a:rPr lang="en-US" dirty="0"/>
              <a:t> de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as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.</a:t>
            </a:r>
          </a:p>
          <a:p>
            <a:r>
              <a:rPr lang="en-US" dirty="0"/>
              <a:t>Solver MATLAB</a:t>
            </a:r>
          </a:p>
          <a:p>
            <a:pPr lvl="1"/>
            <a:endParaRPr lang="en-US" dirty="0"/>
          </a:p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185874-7E2C-40BA-B322-CE6579E93A34}"/>
              </a:ext>
            </a:extLst>
          </p:cNvPr>
          <p:cNvSpPr/>
          <p:nvPr/>
        </p:nvSpPr>
        <p:spPr>
          <a:xfrm>
            <a:off x="3048000" y="4357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(default)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sqp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active-set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1C5CCD-443C-4FC8-B3D8-F2E2BFDA2BB6}"/>
              </a:ext>
            </a:extLst>
          </p:cNvPr>
          <p:cNvSpPr/>
          <p:nvPr/>
        </p:nvSpPr>
        <p:spPr>
          <a:xfrm>
            <a:off x="1861641" y="3228945"/>
            <a:ext cx="8468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(fun,x0,A,b,Aeq,beq,lb,ub,nonlcon,options)</a:t>
            </a:r>
          </a:p>
        </p:txBody>
      </p:sp>
    </p:spTree>
    <p:extLst>
      <p:ext uri="{BB962C8B-B14F-4D97-AF65-F5344CB8AC3E}">
        <p14:creationId xmlns:p14="http://schemas.microsoft.com/office/powerpoint/2010/main" val="233220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Testes para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pt-BR" dirty="0"/>
              <a:t>algoritmo</a:t>
            </a:r>
          </a:p>
          <a:p>
            <a:pPr lvl="1"/>
            <a:r>
              <a:rPr lang="pt-BR" dirty="0"/>
              <a:t>Regime permanente horizonte 72 meses</a:t>
            </a:r>
          </a:p>
          <a:p>
            <a:pPr lvl="1"/>
            <a:r>
              <a:rPr lang="pt-BR" dirty="0"/>
              <a:t>MLT 1931-2018</a:t>
            </a:r>
          </a:p>
          <a:p>
            <a:pPr lvl="1"/>
            <a:r>
              <a:rPr lang="pt-BR" dirty="0"/>
              <a:t>Resultados idênticos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32</a:t>
            </a:fld>
            <a:endParaRPr lang="pt-BR"/>
          </a:p>
        </p:txBody>
      </p:sp>
      <p:graphicFrame>
        <p:nvGraphicFramePr>
          <p:cNvPr id="10" name="Tabela 14">
            <a:extLst>
              <a:ext uri="{FF2B5EF4-FFF2-40B4-BE49-F238E27FC236}">
                <a16:creationId xmlns:a16="http://schemas.microsoft.com/office/drawing/2014/main" id="{C720BD4C-094B-47CA-9533-B3A68CD5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3108"/>
              </p:ext>
            </p:extLst>
          </p:nvPr>
        </p:nvGraphicFramePr>
        <p:xfrm>
          <a:off x="1826927" y="3757475"/>
          <a:ext cx="85381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5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4259488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31616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médio de execução (convergir)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interior-point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60,408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sqp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25,612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active-set</a:t>
                      </a:r>
                      <a:endParaRPr lang="pt-BR" dirty="0">
                        <a:solidFill>
                          <a:srgbClr val="A020F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30,955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61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1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– </a:t>
            </a:r>
            <a:r>
              <a:rPr lang="pt-BR" dirty="0" err="1"/>
              <a:t>Comparção</a:t>
            </a:r>
            <a:r>
              <a:rPr lang="pt-BR" dirty="0"/>
              <a:t> </a:t>
            </a:r>
            <a:r>
              <a:rPr lang="pt-BR" dirty="0" err="1"/>
              <a:t>PDDxPNL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D451C3-0184-4BC0-AB55-340DFC3E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9" t="5044" r="6875" b="6495"/>
          <a:stretch/>
        </p:blipFill>
        <p:spPr>
          <a:xfrm>
            <a:off x="0" y="1400451"/>
            <a:ext cx="12192000" cy="49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para implementação do algoritmo para afluência histórica:</a:t>
            </a:r>
          </a:p>
          <a:p>
            <a:pPr lvl="1"/>
            <a:r>
              <a:rPr lang="pt-BR" dirty="0"/>
              <a:t>Programação não linear não retorna tabelas de decisão das variáveis de estado</a:t>
            </a:r>
          </a:p>
          <a:p>
            <a:pPr lvl="1"/>
            <a:r>
              <a:rPr lang="pt-BR" dirty="0"/>
              <a:t>Necessidade de resolver o problema de otimização para cada nova iteração da afluência histórica para o horizonte de convergência de regime permanente (72 meses +)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1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9939A2-AB74-4F2F-A9D1-647CF7B86983}"/>
              </a:ext>
            </a:extLst>
          </p:cNvPr>
          <p:cNvSpPr/>
          <p:nvPr/>
        </p:nvSpPr>
        <p:spPr>
          <a:xfrm>
            <a:off x="3048000" y="226820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i=1:1:T_HISTORICO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VARIÁVEIS======================</a:t>
            </a:r>
          </a:p>
          <a:p>
            <a:pPr lvl="1"/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y=[Y_MLT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Y_MLT];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y=y(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mes:end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x=[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=mes+1;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&gt;12)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1525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131A16-EB51-45B1-9031-0A2E273698D4}"/>
              </a:ext>
            </a:extLst>
          </p:cNvPr>
          <p:cNvSpPr/>
          <p:nvPr/>
        </p:nvSpPr>
        <p:spPr>
          <a:xfrm>
            <a:off x="2093280" y="2453301"/>
            <a:ext cx="8005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LIMITES========================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lb = [Xmin*ones(1,T) qmin*ones(1,T) zeros(1,T) zeros(1,T)];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1312*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9999*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(1,T)];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%===========DEFINIÇÃO DE RESTRIÇÕES LINEARES================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=zeros(T+1,4*T);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%T restrições de transição de estado e 1 de condição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=zeros(T+1,1);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%x(t+1)-x(t)+beta*q(t)+beta*v(t)=beta*y(t) transição de estado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(t,t+1)=1;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)=-1;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t,t+T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%q(t)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(t,t+3*T)=beta;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vertimento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(t)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(t,1)=beta*y(t); </a:t>
            </a:r>
            <a:r>
              <a:rPr lang="fr-F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%y(t)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%X(t=1)=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Xmax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estado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(T+1,1)=1;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beq(T+1,1)=X_otimo(i);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A = [];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 = [];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129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0CE3D-C10D-4F46-A8F7-5581978719B7}"/>
              </a:ext>
            </a:extLst>
          </p:cNvPr>
          <p:cNvSpPr/>
          <p:nvPr/>
        </p:nvSpPr>
        <p:spPr>
          <a:xfrm>
            <a:off x="482354" y="2644170"/>
            <a:ext cx="11629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   %restrições não lineares 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(t)=x(t+2*T)+k*x(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)*(a0+a1*x(t)+a2*(x(t)^2)+a3*(x(t)^3)+a4*(x(t)^4)-b0-b1*x(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)-b2*(x(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)^2)-b3*(x(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)^3)-b4*(x(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)^4))-d;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%restrições não lineares desigualdades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 = [];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%&lt;=0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%Função objetivo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J=@(x) 0.02*sum(x(2*T+1:3*T).^2); </a:t>
            </a:r>
          </a:p>
          <a:p>
            <a:pPr lvl="1"/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07241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36A7F4-7696-4007-AB70-0B46BEF189A8}"/>
              </a:ext>
            </a:extLst>
          </p:cNvPr>
          <p:cNvSpPr/>
          <p:nvPr/>
        </p:nvSpPr>
        <p:spPr>
          <a:xfrm>
            <a:off x="838200" y="3013501"/>
            <a:ext cx="1037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MaxFunEvals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MaxIter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Algorithm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%necessário aumentar o numero de iterações do default (400) para convergir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X,fval,ef,output,lambda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J,x,A,b,Aeq,beq,lb,ub,nonlincon,options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53882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376474-C13A-4193-9262-FA7BABB2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4851" r="6875" b="6494"/>
          <a:stretch/>
        </p:blipFill>
        <p:spPr>
          <a:xfrm>
            <a:off x="0" y="1269506"/>
            <a:ext cx="12192000" cy="49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EE7BD5-3BC2-4823-A3E0-A8F2D338E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93" b="5285"/>
          <a:stretch/>
        </p:blipFill>
        <p:spPr>
          <a:xfrm>
            <a:off x="838200" y="1494585"/>
            <a:ext cx="10534650" cy="18021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47D800-2769-422C-BB9B-55CE1568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" b="30769"/>
          <a:stretch/>
        </p:blipFill>
        <p:spPr>
          <a:xfrm>
            <a:off x="3321780" y="3977956"/>
            <a:ext cx="5503554" cy="6858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2EB63C-7EA6-484E-BDD3-E0D0B7F4551E}"/>
              </a:ext>
            </a:extLst>
          </p:cNvPr>
          <p:cNvSpPr txBox="1"/>
          <p:nvPr/>
        </p:nvSpPr>
        <p:spPr>
          <a:xfrm>
            <a:off x="5853625" y="4594943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AD0F707-0357-4B4E-B25B-204B51F8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5227954"/>
            <a:ext cx="5667375" cy="6858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B3C420-6356-4132-9B4D-121D49FE049C}"/>
              </a:ext>
            </a:extLst>
          </p:cNvPr>
          <p:cNvSpPr txBox="1"/>
          <p:nvPr/>
        </p:nvSpPr>
        <p:spPr>
          <a:xfrm>
            <a:off x="3485989" y="346778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7 – Planejamento da Operação Energética</a:t>
            </a:r>
          </a:p>
        </p:txBody>
      </p:sp>
    </p:spTree>
    <p:extLst>
      <p:ext uri="{BB962C8B-B14F-4D97-AF65-F5344CB8AC3E}">
        <p14:creationId xmlns:p14="http://schemas.microsoft.com/office/powerpoint/2010/main" val="301870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 </a:t>
            </a:r>
            <a:endParaRPr lang="pt-BR" sz="15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40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A180EA-2390-484B-B220-1244D8A1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5044" r="8907" b="6108"/>
          <a:stretch/>
        </p:blipFill>
        <p:spPr>
          <a:xfrm>
            <a:off x="0" y="1391574"/>
            <a:ext cx="12192000" cy="50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41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1956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+4,46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-0,76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+11,03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4CCD1736-41A6-4150-8611-DD12E7FA4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1346" r="7671" b="-616"/>
          <a:stretch/>
        </p:blipFill>
        <p:spPr>
          <a:xfrm>
            <a:off x="6256583" y="1659737"/>
            <a:ext cx="5553074" cy="4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0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42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5553"/>
              </p:ext>
            </p:extLst>
          </p:nvPr>
        </p:nvGraphicFramePr>
        <p:xfrm>
          <a:off x="1668630" y="1470275"/>
          <a:ext cx="8854740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32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29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0911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801150506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32121066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83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PNL discrepante das demais soluções devido horizonte  de regime permanente adotado</a:t>
            </a:r>
          </a:p>
          <a:p>
            <a:endParaRPr lang="pt-BR" sz="2400" dirty="0"/>
          </a:p>
          <a:p>
            <a:r>
              <a:rPr lang="pt-BR" sz="2400" dirty="0"/>
              <a:t>Soluções apresentadas, dados de entrada e saída estão disponíveis em: </a:t>
            </a:r>
          </a:p>
          <a:p>
            <a:pPr lvl="1"/>
            <a:r>
              <a:rPr lang="pt-BR" sz="1800" dirty="0">
                <a:hlinkClick r:id="rId2"/>
              </a:rPr>
              <a:t>https://github.com/FilipeSO/dynamic-programming-hydrothermal-scheduling</a:t>
            </a:r>
            <a:endParaRPr lang="pt-BR" sz="1800" dirty="0"/>
          </a:p>
          <a:p>
            <a:pPr lvl="1"/>
            <a:r>
              <a:rPr lang="pt-BR" sz="1800" dirty="0">
                <a:hlinkClick r:id="rId3"/>
              </a:rPr>
              <a:t>https://github.com/FilipeSO/non-linear-programming-hydrothermal-scheduling</a:t>
            </a:r>
            <a:endParaRPr lang="pt-BR" sz="1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43</a:t>
            </a:fld>
            <a:endParaRPr lang="pt-BR"/>
          </a:p>
        </p:txBody>
      </p:sp>
      <p:graphicFrame>
        <p:nvGraphicFramePr>
          <p:cNvPr id="21" name="Tabela 14">
            <a:extLst>
              <a:ext uri="{FF2B5EF4-FFF2-40B4-BE49-F238E27FC236}">
                <a16:creationId xmlns:a16="http://schemas.microsoft.com/office/drawing/2014/main" id="{FB828D39-9708-445B-8294-73E138AD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88467"/>
              </p:ext>
            </p:extLst>
          </p:nvPr>
        </p:nvGraphicFramePr>
        <p:xfrm>
          <a:off x="6569476" y="2140270"/>
          <a:ext cx="4784324" cy="257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8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28756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</a:tblGrid>
              <a:tr h="74865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cálculo das tabelas de decisão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1-estado:20~60s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210,552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3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3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 Futuro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Adaptar entrada de dados para modelo de subsistemas do NEWAVE (sistema hidráulico equivalente)</a:t>
            </a:r>
          </a:p>
          <a:p>
            <a:r>
              <a:rPr lang="pt-BR" sz="2200" dirty="0"/>
              <a:t>Interpretar algoritmo de geração de energias afluentes</a:t>
            </a:r>
          </a:p>
          <a:p>
            <a:r>
              <a:rPr lang="pt-BR" sz="2200" dirty="0"/>
              <a:t>Comparar resultados com cálculo da função de custo futuro (cortes.dat cortesh.dat)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278C02-A20B-44D7-AE98-45CF10161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/>
          <a:stretch/>
        </p:blipFill>
        <p:spPr>
          <a:xfrm>
            <a:off x="6962273" y="1509046"/>
            <a:ext cx="4391527" cy="46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6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PDD, PDEI e PNL em MATLAB</a:t>
            </a:r>
          </a:p>
          <a:p>
            <a:endParaRPr lang="pt-BR" dirty="0"/>
          </a:p>
          <a:p>
            <a:r>
              <a:rPr lang="pt-BR" sz="1800" dirty="0"/>
              <a:t>Filipe Salles de Oliveira</a:t>
            </a:r>
          </a:p>
          <a:p>
            <a:r>
              <a:rPr lang="pt-BR" sz="1800" dirty="0"/>
              <a:t>fsaolive@gmail.com</a:t>
            </a:r>
          </a:p>
          <a:p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1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977893-6619-49A6-B15B-187E785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52625"/>
            <a:ext cx="6553200" cy="1476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36042D-47CB-4D45-AE3E-6681704BB121}"/>
              </a:ext>
            </a:extLst>
          </p:cNvPr>
          <p:cNvSpPr txBox="1"/>
          <p:nvPr/>
        </p:nvSpPr>
        <p:spPr>
          <a:xfrm>
            <a:off x="4801511" y="1512194"/>
            <a:ext cx="258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https://www.ccee.org.br/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F081B0-3B25-4BC5-B0D6-ECE7E9A8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690937"/>
            <a:ext cx="5638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DEFDBF-42DA-48AF-8D59-D6D681D8E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56"/>
          <a:stretch/>
        </p:blipFill>
        <p:spPr>
          <a:xfrm>
            <a:off x="3114675" y="2424142"/>
            <a:ext cx="5962650" cy="18271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317B4F-6CE4-4BE3-B9C4-699D27D42854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http://www2.aneel.gov.br/aplicacoes/audiencia/arquivo/2013/086/documento/manualusuario.pdf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498821-2899-4FBE-84FB-D056E47F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790" y="4524374"/>
            <a:ext cx="579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48E15-E2B7-48D6-A462-0460E8D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652707"/>
            <a:ext cx="5657850" cy="1552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492814-B5D1-4A5A-9994-C8C5FEBC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30" y="2214556"/>
            <a:ext cx="2524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F86AA0-2315-4C59-9588-6B8C30EE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4410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6A3ADB-B22D-4478-8731-CB837B33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105025"/>
            <a:ext cx="3305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de otimização que resulta em uma estratégia ótima para cada estado do processo (política)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1CC2C1-2BDD-41F4-9517-F477D6E15A1E}"/>
              </a:ext>
            </a:extLst>
          </p:cNvPr>
          <p:cNvSpPr/>
          <p:nvPr/>
        </p:nvSpPr>
        <p:spPr>
          <a:xfrm>
            <a:off x="3048000" y="30317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“Uma estratégia ótima apresenta a propriedade segundo a qual, a despeito das decisões tomadas para se atingir um estado particular num certo estágio, as decisões restantes a partir deste estado devem constituir uma estratégia ótima.”</a:t>
            </a:r>
          </a:p>
          <a:p>
            <a:pPr algn="r"/>
            <a:r>
              <a:rPr lang="pt-BR" sz="2000" dirty="0"/>
              <a:t>- Richard </a:t>
            </a:r>
            <a:r>
              <a:rPr lang="pt-BR" sz="2000" dirty="0" err="1"/>
              <a:t>Bellman</a:t>
            </a:r>
            <a:r>
              <a:rPr lang="pt-BR" sz="2000" dirty="0"/>
              <a:t>, 1957</a:t>
            </a:r>
          </a:p>
        </p:txBody>
      </p:sp>
    </p:spTree>
    <p:extLst>
      <p:ext uri="{BB962C8B-B14F-4D97-AF65-F5344CB8AC3E}">
        <p14:creationId xmlns:p14="http://schemas.microsoft.com/office/powerpoint/2010/main" val="38779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</TotalTime>
  <Words>2765</Words>
  <Application>Microsoft Office PowerPoint</Application>
  <PresentationFormat>Widescreen</PresentationFormat>
  <Paragraphs>614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Office Theme</vt:lpstr>
      <vt:lpstr>Despacho Econômico Hidrotérmico</vt:lpstr>
      <vt:lpstr>Formulação básica do problema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Programação Dinâmica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Resultado Política PDD (72 meses: t_exec~15s)</vt:lpstr>
      <vt:lpstr>Resultado Política PDD (72 meses: t_exec~15s)</vt:lpstr>
      <vt:lpstr>Simulação PDD – Afluência Histórica</vt:lpstr>
      <vt:lpstr>Simulação PDD – Afluência Histórica</vt:lpstr>
      <vt:lpstr>Simulação PDD – Afluência Histórica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Resultado Política PDEI (120 meses: t_exec~3,5min)</vt:lpstr>
      <vt:lpstr>Simulação PDEI – Afluência Histórica</vt:lpstr>
      <vt:lpstr>Simulação PDEI – Afluência Histórica</vt:lpstr>
      <vt:lpstr>Simulação PDEI – Afluência Histórica</vt:lpstr>
      <vt:lpstr>Programação Não Linear</vt:lpstr>
      <vt:lpstr>Programação Não Linear</vt:lpstr>
      <vt:lpstr>Resultado Política – Comparção PDDxPNL</vt:lpstr>
      <vt:lpstr>Programação Não Linear</vt:lpstr>
      <vt:lpstr>Programação Não Linear</vt:lpstr>
      <vt:lpstr>Programação Não Linear</vt:lpstr>
      <vt:lpstr>Programação Não Linear</vt:lpstr>
      <vt:lpstr>Programação Não Linear</vt:lpstr>
      <vt:lpstr>Simulação PNL – Afluência Histórica (1056 meses: t_exec~3,5h)</vt:lpstr>
      <vt:lpstr>Simulação PNL – Afluência Histórica (1056 meses: t_exec~3,5h) </vt:lpstr>
      <vt:lpstr>Simulação PNL – Afluência Histórica</vt:lpstr>
      <vt:lpstr>Conclusões</vt:lpstr>
      <vt:lpstr>Conclusões</vt:lpstr>
      <vt:lpstr>Trabalho Futuro</vt:lpstr>
      <vt:lpstr>Despacho Econômico Hidrotérmico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Salles de Oliveira</dc:creator>
  <cp:lastModifiedBy>Filipe Oliveira</cp:lastModifiedBy>
  <cp:revision>119</cp:revision>
  <dcterms:created xsi:type="dcterms:W3CDTF">2019-10-31T02:42:43Z</dcterms:created>
  <dcterms:modified xsi:type="dcterms:W3CDTF">2019-11-27T03:43:38Z</dcterms:modified>
</cp:coreProperties>
</file>