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3C0B5-F516-4899-B9E4-CC51EE6E327A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60BC5-7247-4675-8340-70531286A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200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dirty="0" smtClean="0"/>
          </a:p>
        </p:txBody>
      </p:sp>
      <p:sp>
        <p:nvSpPr>
          <p:cNvPr id="5222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fld id="{666580BD-A613-43B5-88D8-421D7032FF9A}" type="slidenum">
              <a:rPr lang="de-DE" altLang="de-DE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604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9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05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38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3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3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09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2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64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13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15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2D4AA-A8F1-4611-A06F-A456DC93DAA7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95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2D4AA-A8F1-4611-A06F-A456DC93DAA7}" type="datetimeFigureOut">
              <a:rPr lang="de-DE" smtClean="0"/>
              <a:t>26.10.2016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C6026-892F-4B96-9034-DCA326D2A0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85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/>
          <p:cNvGrpSpPr/>
          <p:nvPr/>
        </p:nvGrpSpPr>
        <p:grpSpPr>
          <a:xfrm>
            <a:off x="618502" y="15413"/>
            <a:ext cx="5609494" cy="6475442"/>
            <a:chOff x="4277851" y="1383526"/>
            <a:chExt cx="2549175" cy="2942696"/>
          </a:xfrm>
        </p:grpSpPr>
        <p:grpSp>
          <p:nvGrpSpPr>
            <p:cNvPr id="63" name="Gruppieren 4"/>
            <p:cNvGrpSpPr>
              <a:grpSpLocks/>
            </p:cNvGrpSpPr>
            <p:nvPr/>
          </p:nvGrpSpPr>
          <p:grpSpPr bwMode="auto">
            <a:xfrm>
              <a:off x="5666366" y="3787781"/>
              <a:ext cx="160338" cy="468312"/>
              <a:chOff x="2643364" y="3006476"/>
              <a:chExt cx="95822" cy="278508"/>
            </a:xfrm>
          </p:grpSpPr>
          <p:cxnSp>
            <p:nvCxnSpPr>
              <p:cNvPr id="87" name="Gerade Verbindung 253"/>
              <p:cNvCxnSpPr/>
              <p:nvPr/>
            </p:nvCxnSpPr>
            <p:spPr>
              <a:xfrm>
                <a:off x="2696493" y="3006476"/>
                <a:ext cx="0" cy="1444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254"/>
              <p:cNvCxnSpPr/>
              <p:nvPr/>
            </p:nvCxnSpPr>
            <p:spPr>
              <a:xfrm flipH="1">
                <a:off x="2643364" y="3152811"/>
                <a:ext cx="95822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255"/>
              <p:cNvCxnSpPr/>
              <p:nvPr/>
            </p:nvCxnSpPr>
            <p:spPr>
              <a:xfrm flipH="1" flipV="1">
                <a:off x="2643364" y="3152811"/>
                <a:ext cx="48386" cy="13217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256"/>
              <p:cNvCxnSpPr/>
              <p:nvPr/>
            </p:nvCxnSpPr>
            <p:spPr>
              <a:xfrm flipV="1">
                <a:off x="2691750" y="3152811"/>
                <a:ext cx="47436" cy="132173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uppieren 9"/>
            <p:cNvGrpSpPr>
              <a:grpSpLocks/>
            </p:cNvGrpSpPr>
            <p:nvPr/>
          </p:nvGrpSpPr>
          <p:grpSpPr bwMode="auto">
            <a:xfrm>
              <a:off x="5508625" y="1411288"/>
              <a:ext cx="457200" cy="439737"/>
              <a:chOff x="7278406" y="1238353"/>
              <a:chExt cx="754316" cy="726138"/>
            </a:xfrm>
          </p:grpSpPr>
          <p:cxnSp>
            <p:nvCxnSpPr>
              <p:cNvPr id="72" name="Gerade Verbindung 99"/>
              <p:cNvCxnSpPr/>
              <p:nvPr/>
            </p:nvCxnSpPr>
            <p:spPr>
              <a:xfrm>
                <a:off x="7372695" y="1296025"/>
                <a:ext cx="639073" cy="65011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hteck 72"/>
              <p:cNvSpPr/>
              <p:nvPr/>
            </p:nvSpPr>
            <p:spPr>
              <a:xfrm>
                <a:off x="7372695" y="1296025"/>
                <a:ext cx="652170" cy="6501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74" name="Gerade Verbindung 120"/>
              <p:cNvCxnSpPr/>
              <p:nvPr/>
            </p:nvCxnSpPr>
            <p:spPr>
              <a:xfrm flipV="1">
                <a:off x="7375315" y="1296025"/>
                <a:ext cx="649550" cy="6448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446"/>
              <p:cNvCxnSpPr/>
              <p:nvPr/>
            </p:nvCxnSpPr>
            <p:spPr>
              <a:xfrm flipV="1">
                <a:off x="7519368" y="1450689"/>
                <a:ext cx="508116" cy="49283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505"/>
              <p:cNvCxnSpPr>
                <a:stCxn id="73" idx="2"/>
                <a:endCxn id="73" idx="3"/>
              </p:cNvCxnSpPr>
              <p:nvPr/>
            </p:nvCxnSpPr>
            <p:spPr>
              <a:xfrm flipV="1">
                <a:off x="7697470" y="1621083"/>
                <a:ext cx="327395" cy="32505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517"/>
              <p:cNvCxnSpPr/>
              <p:nvPr/>
            </p:nvCxnSpPr>
            <p:spPr>
              <a:xfrm rot="2700000" flipV="1">
                <a:off x="7603181" y="1209516"/>
                <a:ext cx="0" cy="6474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518"/>
              <p:cNvCxnSpPr/>
              <p:nvPr/>
            </p:nvCxnSpPr>
            <p:spPr>
              <a:xfrm rot="2700000" flipV="1">
                <a:off x="7514130" y="1248839"/>
                <a:ext cx="0" cy="3958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 Verbindung 522"/>
              <p:cNvCxnSpPr/>
              <p:nvPr/>
            </p:nvCxnSpPr>
            <p:spPr>
              <a:xfrm flipH="1" flipV="1">
                <a:off x="7375315" y="1469040"/>
                <a:ext cx="484542" cy="47710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524"/>
              <p:cNvCxnSpPr>
                <a:stCxn id="73" idx="2"/>
              </p:cNvCxnSpPr>
              <p:nvPr/>
            </p:nvCxnSpPr>
            <p:spPr>
              <a:xfrm flipH="1" flipV="1">
                <a:off x="7372696" y="1649918"/>
                <a:ext cx="324775" cy="2962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525"/>
              <p:cNvCxnSpPr/>
              <p:nvPr/>
            </p:nvCxnSpPr>
            <p:spPr>
              <a:xfrm flipH="1" flipV="1">
                <a:off x="7548180" y="1303888"/>
                <a:ext cx="484542" cy="4744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526"/>
              <p:cNvCxnSpPr/>
              <p:nvPr/>
            </p:nvCxnSpPr>
            <p:spPr>
              <a:xfrm rot="18900000" flipV="1">
                <a:off x="7876883" y="1239837"/>
                <a:ext cx="0" cy="39549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527"/>
              <p:cNvCxnSpPr/>
              <p:nvPr/>
            </p:nvCxnSpPr>
            <p:spPr>
              <a:xfrm rot="2700000" flipV="1">
                <a:off x="7438175" y="1272431"/>
                <a:ext cx="0" cy="1782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528"/>
              <p:cNvCxnSpPr/>
              <p:nvPr/>
            </p:nvCxnSpPr>
            <p:spPr>
              <a:xfrm flipV="1">
                <a:off x="7880811" y="1788855"/>
                <a:ext cx="146673" cy="15466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529"/>
              <p:cNvCxnSpPr/>
              <p:nvPr/>
            </p:nvCxnSpPr>
            <p:spPr>
              <a:xfrm rot="18900000" flipV="1">
                <a:off x="7955457" y="1273821"/>
                <a:ext cx="0" cy="1807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530"/>
              <p:cNvCxnSpPr/>
              <p:nvPr/>
            </p:nvCxnSpPr>
            <p:spPr>
              <a:xfrm rot="-2700000" flipV="1">
                <a:off x="7447342" y="1785001"/>
                <a:ext cx="0" cy="1807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Gerade Verbindung 135"/>
            <p:cNvCxnSpPr/>
            <p:nvPr/>
          </p:nvCxnSpPr>
          <p:spPr bwMode="auto">
            <a:xfrm flipH="1">
              <a:off x="5532438" y="3787781"/>
              <a:ext cx="441325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/>
            <p:nvPr/>
          </p:nvCxnSpPr>
          <p:spPr bwMode="auto">
            <a:xfrm flipH="1">
              <a:off x="5759450" y="2022475"/>
              <a:ext cx="4764" cy="1768484"/>
            </a:xfrm>
            <a:prstGeom prst="line">
              <a:avLst/>
            </a:prstGeom>
            <a:ln w="317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 Verbindung 135"/>
            <p:cNvCxnSpPr/>
            <p:nvPr/>
          </p:nvCxnSpPr>
          <p:spPr bwMode="auto">
            <a:xfrm flipH="1">
              <a:off x="5554663" y="2022475"/>
              <a:ext cx="441325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 bwMode="auto">
            <a:xfrm flipH="1">
              <a:off x="5763202" y="1839913"/>
              <a:ext cx="0" cy="217487"/>
            </a:xfrm>
            <a:prstGeom prst="line">
              <a:avLst/>
            </a:prstGeom>
            <a:ln w="254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/>
                <p:cNvSpPr txBox="1"/>
                <p:nvPr/>
              </p:nvSpPr>
              <p:spPr>
                <a:xfrm>
                  <a:off x="6003071" y="1780565"/>
                  <a:ext cx="823955" cy="2447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de-DE" sz="2200" b="0" i="0" dirty="0" smtClean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de-DE" sz="2200" b="0" i="1" dirty="0" smtClean="0">
                          <a:latin typeface="Cambria Math" panose="02040503050406030204" pitchFamily="18" charset="0"/>
                        </a:rPr>
                        <m:t>𝐵𝑢𝑠</m:t>
                      </m:r>
                      <m:r>
                        <a:rPr lang="de-DE" sz="2200" b="0" i="1" dirty="0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a14:m>
                  <a:r>
                    <a:rPr lang="de-DE" sz="2200" i="1" dirty="0">
                      <a:latin typeface="+mj-lt"/>
                    </a:rPr>
                    <a:t>:</a:t>
                  </a:r>
                </a:p>
                <a:p>
                  <a:pPr marL="180975" indent="-90488"/>
                  <a:r>
                    <a:rPr lang="de-DE" sz="2200" dirty="0">
                      <a:latin typeface="+mj-lt"/>
                    </a:rPr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2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20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de-DE" sz="2200">
                          <a:latin typeface="Cambria Math" panose="02040503050406030204" pitchFamily="18" charset="0"/>
                        </a:rPr>
                        <m:t>=400 </m:t>
                      </m:r>
                      <m:r>
                        <m:rPr>
                          <m:sty m:val="p"/>
                        </m:rPr>
                        <a:rPr lang="de-DE" sz="2200">
                          <a:latin typeface="Cambria Math" panose="02040503050406030204" pitchFamily="18" charset="0"/>
                        </a:rPr>
                        <m:t>V</m:t>
                      </m:r>
                    </m:oMath>
                  </a14:m>
                  <a:endParaRPr lang="de-DE" sz="2200" dirty="0">
                    <a:latin typeface="+mj-lt"/>
                  </a:endParaRPr>
                </a:p>
                <a:p>
                  <a:endParaRPr lang="de-DE" sz="2200" dirty="0" smtClean="0">
                    <a:latin typeface="+mj-lt"/>
                  </a:endParaRPr>
                </a:p>
                <a:p>
                  <a:endParaRPr lang="de-DE" sz="2200" dirty="0">
                    <a:latin typeface="+mj-lt"/>
                  </a:endParaRPr>
                </a:p>
                <a:p>
                  <a:endParaRPr lang="de-DE" sz="2200" dirty="0" smtClean="0">
                    <a:latin typeface="+mj-lt"/>
                  </a:endParaRPr>
                </a:p>
                <a:p>
                  <a:endParaRPr lang="de-DE" sz="2200" dirty="0">
                    <a:latin typeface="+mj-lt"/>
                  </a:endParaRPr>
                </a:p>
                <a:p>
                  <a:endParaRPr lang="de-DE" sz="2200" dirty="0" smtClean="0">
                    <a:latin typeface="+mj-lt"/>
                  </a:endParaRPr>
                </a:p>
                <a:p>
                  <a:endParaRPr lang="de-DE" sz="2200" dirty="0">
                    <a:latin typeface="+mj-lt"/>
                  </a:endParaRPr>
                </a:p>
                <a:p>
                  <a:endParaRPr lang="de-DE" sz="2200" dirty="0">
                    <a:latin typeface="+mj-lt"/>
                  </a:endParaRPr>
                </a:p>
                <a:p>
                  <a:endParaRPr lang="de-DE" sz="2200" dirty="0" smtClean="0">
                    <a:latin typeface="+mj-lt"/>
                  </a:endParaRPr>
                </a:p>
                <a:p>
                  <a:endParaRPr lang="de-DE" sz="3600" dirty="0">
                    <a:latin typeface="+mj-lt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2200" i="1" dirty="0">
                            <a:latin typeface="Cambria Math" panose="02040503050406030204" pitchFamily="18" charset="0"/>
                          </a:rPr>
                          <m:t>𝐵𝑢𝑠</m:t>
                        </m:r>
                        <m:r>
                          <a:rPr lang="de-DE" sz="2200" i="1" dirty="0">
                            <a:latin typeface="Cambria Math" panose="02040503050406030204" pitchFamily="18" charset="0"/>
                          </a:rPr>
                          <m:t> 2:</m:t>
                        </m:r>
                      </m:oMath>
                    </m:oMathPara>
                  </a14:m>
                  <a:endParaRPr lang="de-DE" sz="2200" i="1" dirty="0">
                    <a:latin typeface="+mj-lt"/>
                  </a:endParaRPr>
                </a:p>
                <a:p>
                  <a:pPr marL="180975" indent="-90488"/>
                  <a:r>
                    <a:rPr lang="de-DE" sz="2200" dirty="0">
                      <a:latin typeface="+mj-lt"/>
                    </a:rPr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de-DE" sz="2200">
                          <a:latin typeface="Cambria Math" panose="02040503050406030204" pitchFamily="18" charset="0"/>
                        </a:rPr>
                        <m:t>=400 </m:t>
                      </m:r>
                      <m:r>
                        <m:rPr>
                          <m:sty m:val="p"/>
                        </m:rPr>
                        <a:rPr lang="de-DE" sz="2200">
                          <a:latin typeface="Cambria Math" panose="02040503050406030204" pitchFamily="18" charset="0"/>
                        </a:rPr>
                        <m:t>V</m:t>
                      </m:r>
                    </m:oMath>
                  </a14:m>
                  <a:endParaRPr lang="de-DE" sz="2200" dirty="0">
                    <a:latin typeface="+mj-lt"/>
                  </a:endParaRPr>
                </a:p>
                <a:p>
                  <a:endParaRPr lang="de-DE" sz="2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9" name="Textfeld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071" y="1780565"/>
                  <a:ext cx="823955" cy="244765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hteck 69"/>
                <p:cNvSpPr/>
                <p:nvPr/>
              </p:nvSpPr>
              <p:spPr>
                <a:xfrm>
                  <a:off x="4494214" y="3822705"/>
                  <a:ext cx="1290637" cy="5035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2200" i="1" dirty="0" smtClean="0">
                            <a:latin typeface="Cambria Math" panose="02040503050406030204" pitchFamily="18" charset="0"/>
                          </a:rPr>
                          <m:t>𝐿𝑜𝑎𝑑</m:t>
                        </m:r>
                        <m:r>
                          <a:rPr lang="de-DE" sz="220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de-DE" sz="2200" i="1" dirty="0">
                    <a:latin typeface="+mj-lt"/>
                  </a:endParaRPr>
                </a:p>
                <a:p>
                  <a:pPr marL="171450" indent="-80963"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20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de-DE" sz="2200" dirty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m:rPr>
                          <m:sty m:val="p"/>
                        </m:rPr>
                        <a:rPr lang="de-DE" sz="2200" dirty="0">
                          <a:latin typeface="Cambria Math" panose="02040503050406030204" pitchFamily="18" charset="0"/>
                        </a:rPr>
                        <m:t>kW</m:t>
                      </m:r>
                    </m:oMath>
                  </a14:m>
                  <a:endParaRPr lang="de-DE" sz="2200" dirty="0">
                    <a:latin typeface="+mj-lt"/>
                  </a:endParaRPr>
                </a:p>
                <a:p>
                  <a:pPr marL="171450" indent="-80963"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200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de-DE" sz="2200" dirty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de-DE" sz="2200" dirty="0" err="1"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de-DE" sz="2200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de-DE" sz="2200" dirty="0" err="1">
                          <a:latin typeface="Cambria Math" panose="02040503050406030204" pitchFamily="18" charset="0"/>
                        </a:rPr>
                        <m:t>ar</m:t>
                      </m:r>
                    </m:oMath>
                  </a14:m>
                  <a:endParaRPr lang="de-DE" sz="2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70" name="Rechteck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214" y="3822705"/>
                  <a:ext cx="1290637" cy="5035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30" b="-1044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hteck 70"/>
                <p:cNvSpPr/>
                <p:nvPr/>
              </p:nvSpPr>
              <p:spPr>
                <a:xfrm>
                  <a:off x="4277851" y="1383526"/>
                  <a:ext cx="1216487" cy="5035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2200" i="1" dirty="0" smtClean="0">
                            <a:latin typeface="Cambria Math" panose="02040503050406030204" pitchFamily="18" charset="0"/>
                          </a:rPr>
                          <m:t>𝐺𝑟𝑖𝑑</m:t>
                        </m:r>
                        <m:r>
                          <a:rPr lang="de-DE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200" i="1" dirty="0" smtClean="0">
                            <a:latin typeface="Cambria Math" panose="02040503050406030204" pitchFamily="18" charset="0"/>
                          </a:rPr>
                          <m:t>𝐶𝑜𝑛𝑛𝑒𝑐𝑡𝑖𝑜𝑛</m:t>
                        </m:r>
                        <m:r>
                          <a:rPr lang="de-DE" sz="220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de-DE" sz="2200" i="1" dirty="0">
                    <a:latin typeface="+mj-lt"/>
                  </a:endParaRPr>
                </a:p>
                <a:p>
                  <a:pPr marL="195263" indent="-104775">
                    <a:buFontTx/>
                    <a:buChar char="-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200" b="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200" b="0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de-DE" sz="2200" dirty="0">
                          <a:latin typeface="Cambria Math" panose="02040503050406030204" pitchFamily="18" charset="0"/>
                        </a:rPr>
                        <m:t> = 1.02 </m:t>
                      </m:r>
                      <m:r>
                        <m:rPr>
                          <m:sty m:val="p"/>
                        </m:rPr>
                        <a:rPr lang="de-DE" sz="2200" dirty="0">
                          <a:latin typeface="Cambria Math" panose="02040503050406030204" pitchFamily="18" charset="0"/>
                        </a:rPr>
                        <m:t>pu</m:t>
                      </m:r>
                    </m:oMath>
                  </a14:m>
                  <a:endParaRPr lang="de-DE" sz="2200" dirty="0">
                    <a:latin typeface="+mj-lt"/>
                  </a:endParaRPr>
                </a:p>
                <a:p>
                  <a:pPr marL="195263" indent="-104775">
                    <a:buFontTx/>
                    <a:buChar char="-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200" b="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2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de-DE" sz="22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200" b="0" i="0" dirty="0" smtClean="0">
                          <a:latin typeface="Cambria Math" panose="02040503050406030204" pitchFamily="18" charset="0"/>
                        </a:rPr>
                        <m:t>0°</m:t>
                      </m:r>
                    </m:oMath>
                  </a14:m>
                  <a:endParaRPr lang="de-DE" sz="2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71" name="Rechteck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851" y="1383526"/>
                  <a:ext cx="1216487" cy="5035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7" b="-1105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hteck 2"/>
              <p:cNvSpPr/>
              <p:nvPr/>
            </p:nvSpPr>
            <p:spPr>
              <a:xfrm>
                <a:off x="799150" y="1883421"/>
                <a:ext cx="3736491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de-DE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𝐿𝑖𝑛𝑒</m:t>
                    </m:r>
                  </m:oMath>
                </a14:m>
                <a:r>
                  <a:rPr lang="de-DE" sz="2200" i="1" dirty="0">
                    <a:solidFill>
                      <a:prstClr val="black"/>
                    </a:solidFill>
                    <a:latin typeface="Calibri Light" panose="020F0302020204030204"/>
                  </a:rPr>
                  <a:t>:</a:t>
                </a:r>
              </a:p>
              <a:p>
                <a:pPr marL="171450" lvl="0" indent="-80963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2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de-DE" sz="22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=100 </m:t>
                    </m:r>
                    <m:r>
                      <m:rPr>
                        <m:sty m:val="p"/>
                      </m:rPr>
                      <a:rPr lang="de-DE" sz="22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de-DE" sz="22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171450" lvl="0" indent="-80963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2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type</m:t>
                    </m:r>
                    <m:r>
                      <a:rPr lang="de-DE" sz="22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de-DE" sz="22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NAYY</m:t>
                    </m:r>
                    <m:r>
                      <a:rPr lang="de-DE" sz="22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4</m:t>
                    </m:r>
                    <m:r>
                      <m:rPr>
                        <m:sty m:val="p"/>
                      </m:rPr>
                      <a:rPr lang="de-DE" sz="22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22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lang="de-DE" sz="22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SE</m:t>
                    </m:r>
                  </m:oMath>
                </a14:m>
                <a:endParaRPr lang="de-DE" sz="22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357188" lvl="0" indent="-90488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de-DE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=0.642 </m:t>
                    </m:r>
                    <m:r>
                      <m:rPr>
                        <m:sty m:val="p"/>
                      </m:rPr>
                      <a:rPr lang="el-GR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de-DE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km</m:t>
                    </m:r>
                  </m:oMath>
                </a14:m>
                <a:endParaRPr lang="de-DE" sz="22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357188" lvl="0" indent="-90488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′=0.083 </m:t>
                    </m:r>
                    <m:r>
                      <m:rPr>
                        <m:sty m:val="p"/>
                      </m:rPr>
                      <a:rPr lang="el-GR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de-DE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km</m:t>
                    </m:r>
                  </m:oMath>
                </a14:m>
                <a:endParaRPr lang="de-DE" sz="22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357188" lvl="0" indent="-90488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de-DE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=210 </m:t>
                    </m:r>
                    <m:r>
                      <m:rPr>
                        <m:sty m:val="p"/>
                      </m:rPr>
                      <a:rPr lang="de-DE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nF</m:t>
                    </m:r>
                    <m:r>
                      <a:rPr lang="de-DE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km</m:t>
                    </m:r>
                  </m:oMath>
                </a14:m>
                <a:endParaRPr lang="de-DE" sz="220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pPr marL="357188" lvl="0" indent="-90488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de-DE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=142 </m:t>
                    </m:r>
                    <m:r>
                      <m:rPr>
                        <m:sty m:val="p"/>
                      </m:rPr>
                      <a:rPr lang="de-DE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de-DE" sz="2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0" y="1883421"/>
                <a:ext cx="3736491" cy="2462213"/>
              </a:xfrm>
              <a:prstGeom prst="rect">
                <a:avLst/>
              </a:prstGeom>
              <a:blipFill rotWithShape="0">
                <a:blip r:embed="rId6"/>
                <a:stretch>
                  <a:fillRect l="-163" t="-1733" b="-3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0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28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Frutiger LT Com 55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thurner</dc:creator>
  <cp:lastModifiedBy>thurner</cp:lastModifiedBy>
  <cp:revision>7</cp:revision>
  <dcterms:created xsi:type="dcterms:W3CDTF">2016-08-05T12:23:25Z</dcterms:created>
  <dcterms:modified xsi:type="dcterms:W3CDTF">2016-10-26T07:45:42Z</dcterms:modified>
</cp:coreProperties>
</file>