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  <p:sldMasterId id="2147483718" r:id="rId3"/>
  </p:sldMasterIdLst>
  <p:notesMasterIdLst>
    <p:notesMasterId r:id="rId5"/>
  </p:notesMasterIdLst>
  <p:handoutMasterIdLst>
    <p:handoutMasterId r:id="rId6"/>
  </p:handoutMasterIdLst>
  <p:sldIdLst>
    <p:sldId id="287" r:id="rId4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utiger LT Com 55 Roman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utiger LT Com 55 Roman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utiger LT Com 55 Roman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utiger LT Com 55 Roman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utiger LT Com 55 Roman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Frutiger LT Com 55 Roman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Frutiger LT Com 55 Roman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Frutiger LT Com 55 Roman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Frutiger LT Com 55 Roman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A9722D7A-7177-4C0C-B613-5F2175A030B6}">
          <p14:sldIdLst/>
        </p14:section>
        <p14:section name="Abschnitt ohne Titel" id="{D4D579C3-C8BA-434C-8AB7-ED0415B79983}">
          <p14:sldIdLst>
            <p14:sldId id="28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702">
          <p15:clr>
            <a:srgbClr val="A4A3A4"/>
          </p15:clr>
        </p15:guide>
        <p15:guide id="2" orient="horz" pos="210">
          <p15:clr>
            <a:srgbClr val="A4A3A4"/>
          </p15:clr>
        </p15:guide>
        <p15:guide id="3" pos="5420">
          <p15:clr>
            <a:srgbClr val="A4A3A4"/>
          </p15:clr>
        </p15:guide>
        <p15:guide id="4" pos="29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1E3E3"/>
    <a:srgbClr val="D4E6F4"/>
    <a:srgbClr val="179C7D"/>
    <a:srgbClr val="006E92"/>
    <a:srgbClr val="B1C800"/>
    <a:srgbClr val="25BAE2"/>
    <a:srgbClr val="EB6A0A"/>
    <a:srgbClr val="FEEF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FD0F851-EC5A-4D38-B0AD-8093EC10F338}" styleName="Helle Formatvorlage 1 - Akz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Helle Formatvorlage 1 - Akz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20" autoAdjust="0"/>
    <p:restoredTop sz="97674" autoAdjust="0"/>
  </p:normalViewPr>
  <p:slideViewPr>
    <p:cSldViewPr snapToObjects="1">
      <p:cViewPr varScale="1">
        <p:scale>
          <a:sx n="114" d="100"/>
          <a:sy n="114" d="100"/>
        </p:scale>
        <p:origin x="1026" y="96"/>
      </p:cViewPr>
      <p:guideLst>
        <p:guide orient="horz" pos="3702"/>
        <p:guide orient="horz" pos="210"/>
        <p:guide pos="5420"/>
        <p:guide pos="29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86" d="100"/>
          <a:sy n="86" d="100"/>
        </p:scale>
        <p:origin x="-2856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40030B-0757-425A-B9D5-002023949A59}" type="datetimeFigureOut">
              <a:rPr lang="de-DE" smtClean="0"/>
              <a:t>18.05.2016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A4DEAA-74D5-4CB7-8DD0-E6C8D9D160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76647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2CD060-1CDA-4F88-99E1-DCA5714CE05A}" type="datetimeFigureOut">
              <a:rPr lang="de-DE" smtClean="0"/>
              <a:t>18.05.2016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FF7081-FC30-4DD6-B2C1-0C54EA34043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87040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6057352"/>
            <a:ext cx="3178891" cy="798623"/>
          </a:xfrm>
          <a:prstGeom prst="rect">
            <a:avLst/>
          </a:prstGeom>
        </p:spPr>
      </p:pic>
      <p:sp>
        <p:nvSpPr>
          <p:cNvPr id="4" name="Line 12"/>
          <p:cNvSpPr>
            <a:spLocks noChangeShapeType="1"/>
          </p:cNvSpPr>
          <p:nvPr userDrawn="1"/>
        </p:nvSpPr>
        <p:spPr bwMode="auto">
          <a:xfrm>
            <a:off x="460375" y="476250"/>
            <a:ext cx="8223250" cy="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Line 13"/>
          <p:cNvSpPr>
            <a:spLocks noChangeShapeType="1"/>
          </p:cNvSpPr>
          <p:nvPr userDrawn="1"/>
        </p:nvSpPr>
        <p:spPr bwMode="auto">
          <a:xfrm>
            <a:off x="460375" y="2457450"/>
            <a:ext cx="8223250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6" name="Line 14"/>
          <p:cNvSpPr>
            <a:spLocks noChangeShapeType="1"/>
          </p:cNvSpPr>
          <p:nvPr userDrawn="1"/>
        </p:nvSpPr>
        <p:spPr bwMode="auto">
          <a:xfrm>
            <a:off x="460375" y="6113463"/>
            <a:ext cx="8223250" cy="0"/>
          </a:xfrm>
          <a:prstGeom prst="line">
            <a:avLst/>
          </a:prstGeom>
          <a:noFill/>
          <a:ln w="3175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0375" y="534988"/>
            <a:ext cx="8223250" cy="1044575"/>
          </a:xfrm>
        </p:spPr>
        <p:txBody>
          <a:bodyPr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60375" y="1754188"/>
            <a:ext cx="8223250" cy="53975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pic>
        <p:nvPicPr>
          <p:cNvPr id="13" name="Grafik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9474" y="6340634"/>
            <a:ext cx="1264151" cy="245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8466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0327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7813" y="382588"/>
            <a:ext cx="2055812" cy="54832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60375" y="382588"/>
            <a:ext cx="6015038" cy="54832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43086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37660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612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7193178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60375" y="1906588"/>
            <a:ext cx="4035425" cy="39592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906588"/>
            <a:ext cx="4035425" cy="39592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18950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77102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70069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345530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528305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220406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43812949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901980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7813" y="534988"/>
            <a:ext cx="2055812" cy="53308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60375" y="534988"/>
            <a:ext cx="6015038" cy="53308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954217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654037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501692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15170654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60375" y="1906588"/>
            <a:ext cx="4035425" cy="39592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906588"/>
            <a:ext cx="4035425" cy="39592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336887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075303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465039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3646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89980970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878819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19227983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288693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7813" y="534988"/>
            <a:ext cx="2055812" cy="53308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60375" y="534988"/>
            <a:ext cx="6015038" cy="53308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9279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60375" y="1773238"/>
            <a:ext cx="4035425" cy="4092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773238"/>
            <a:ext cx="4035425" cy="4092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2633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7201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7972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4756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98142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 smtClean="0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4267156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0375" y="382588"/>
            <a:ext cx="822325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Mastertitelformat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0375" y="1773238"/>
            <a:ext cx="8223250" cy="409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460375" y="6113463"/>
            <a:ext cx="8223250" cy="0"/>
          </a:xfrm>
          <a:prstGeom prst="line">
            <a:avLst/>
          </a:prstGeom>
          <a:noFill/>
          <a:ln w="3175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2786" y="6189755"/>
            <a:ext cx="862733" cy="540000"/>
          </a:xfrm>
          <a:prstGeom prst="rect">
            <a:avLst/>
          </a:prstGeom>
        </p:spPr>
      </p:pic>
      <p:sp>
        <p:nvSpPr>
          <p:cNvPr id="8" name="Textfeld 7"/>
          <p:cNvSpPr txBox="1"/>
          <p:nvPr userDrawn="1"/>
        </p:nvSpPr>
        <p:spPr>
          <a:xfrm>
            <a:off x="460374" y="6237312"/>
            <a:ext cx="2671466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eaLnBrk="1" hangingPunct="1">
              <a:spcBef>
                <a:spcPts val="0"/>
              </a:spcBef>
              <a:defRPr/>
            </a:pPr>
            <a:r>
              <a:rPr lang="de-DE" sz="800" smtClean="0"/>
              <a:t>PhD</a:t>
            </a:r>
            <a:r>
              <a:rPr lang="de-DE" sz="800" baseline="0" smtClean="0"/>
              <a:t> Meeting, 08/20/2015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800" smtClean="0"/>
              <a:t>Leon Thurner</a:t>
            </a:r>
          </a:p>
          <a:p>
            <a:pPr eaLnBrk="1" hangingPunct="1">
              <a:spcBef>
                <a:spcPts val="0"/>
              </a:spcBef>
              <a:defRPr/>
            </a:pPr>
            <a:r>
              <a:rPr lang="en-US" sz="800" smtClean="0"/>
              <a:t>Automated Planning of Distribution Grids considering Topology and Reliability Restrictions</a:t>
            </a:r>
            <a:endParaRPr lang="de-DE" sz="800" smtClean="0"/>
          </a:p>
        </p:txBody>
      </p:sp>
      <p:sp>
        <p:nvSpPr>
          <p:cNvPr id="9" name="Text Box 23"/>
          <p:cNvSpPr txBox="1">
            <a:spLocks noChangeArrowheads="1"/>
          </p:cNvSpPr>
          <p:nvPr userDrawn="1"/>
        </p:nvSpPr>
        <p:spPr bwMode="auto">
          <a:xfrm>
            <a:off x="3815916" y="6384307"/>
            <a:ext cx="1512169" cy="1984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Frutiger LT Com 55 Roman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Frutiger LT Com 55 Roman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Frutiger LT Com 55 Roman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Frutiger LT Com 55 Roman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Frutiger LT Com 55 Roman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fld id="{28FA729F-B867-42C3-9739-B9A31F8E21DF}" type="slidenum">
              <a:rPr lang="de-DE" sz="1200"/>
              <a:pPr algn="ctr" eaLnBrk="1" hangingPunct="1">
                <a:spcBef>
                  <a:spcPct val="50000"/>
                </a:spcBef>
              </a:pPr>
              <a:t>‹Nr.›</a:t>
            </a:fld>
            <a:endParaRPr lang="de-DE" sz="1200"/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8515" y="6360738"/>
            <a:ext cx="1264151" cy="24558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05" r:id="rId2"/>
    <p:sldLayoutId id="2147483704" r:id="rId3"/>
    <p:sldLayoutId id="2147483703" r:id="rId4"/>
    <p:sldLayoutId id="2147483702" r:id="rId5"/>
    <p:sldLayoutId id="2147483701" r:id="rId6"/>
    <p:sldLayoutId id="2147483700" r:id="rId7"/>
    <p:sldLayoutId id="2147483699" r:id="rId8"/>
    <p:sldLayoutId id="2147483698" r:id="rId9"/>
    <p:sldLayoutId id="2147483697" r:id="rId10"/>
    <p:sldLayoutId id="2147483696" r:id="rId11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Frutiger LT Com 45 Ligh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Frutiger LT Com 45 Ligh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Frutiger LT Com 45 Ligh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Frutiger LT Com 45 Ligh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Frutiger LT Com 45 Ligh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Frutiger LT Com 45 Ligh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Frutiger LT Com 45 Ligh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Frutiger LT Com 45 Light" pitchFamily="34" charset="0"/>
        </a:defRPr>
      </a:lvl9pPr>
    </p:titleStyle>
    <p:bodyStyle>
      <a:lvl1pPr marL="342900" indent="-342900" algn="l" rtl="0" eaLnBrk="1" fontAlgn="base" hangingPunct="1">
        <a:spcBef>
          <a:spcPct val="0"/>
        </a:spcBef>
        <a:spcAft>
          <a:spcPct val="40000"/>
        </a:spcAft>
        <a:buClr>
          <a:schemeClr val="tx2"/>
        </a:buClr>
        <a:buFont typeface="Wingdings" pitchFamily="2" charset="2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269875" indent="-268288" algn="l" rtl="0" eaLnBrk="1" fontAlgn="base" hangingPunct="1">
        <a:spcBef>
          <a:spcPct val="0"/>
        </a:spcBef>
        <a:spcAft>
          <a:spcPct val="40000"/>
        </a:spcAft>
        <a:buClr>
          <a:schemeClr val="tx2"/>
        </a:buClr>
        <a:buFont typeface="Wingdings" pitchFamily="2" charset="2"/>
        <a:buChar char="n"/>
        <a:defRPr>
          <a:solidFill>
            <a:schemeClr val="tx1"/>
          </a:solidFill>
          <a:latin typeface="+mn-lt"/>
        </a:defRPr>
      </a:lvl2pPr>
      <a:lvl3pPr marL="541338" indent="-269875" algn="l" rtl="0" eaLnBrk="1" fontAlgn="base" hangingPunct="1">
        <a:spcBef>
          <a:spcPct val="0"/>
        </a:spcBef>
        <a:spcAft>
          <a:spcPct val="40000"/>
        </a:spcAft>
        <a:buClr>
          <a:schemeClr val="bg2"/>
        </a:buClr>
        <a:buFont typeface="Wingdings" pitchFamily="2" charset="2"/>
        <a:buChar char="n"/>
        <a:defRPr>
          <a:solidFill>
            <a:schemeClr val="tx1"/>
          </a:solidFill>
          <a:latin typeface="+mn-lt"/>
        </a:defRPr>
      </a:lvl3pPr>
      <a:lvl4pPr marL="809625" indent="-266700" algn="l" rtl="0" eaLnBrk="1" fontAlgn="base" hangingPunct="1">
        <a:spcBef>
          <a:spcPct val="0"/>
        </a:spcBef>
        <a:spcAft>
          <a:spcPct val="40000"/>
        </a:spcAft>
        <a:buClr>
          <a:schemeClr val="bg2"/>
        </a:buClr>
        <a:buFont typeface="Wingdings" pitchFamily="2" charset="2"/>
        <a:buChar char="n"/>
        <a:defRPr>
          <a:solidFill>
            <a:schemeClr val="tx1"/>
          </a:solidFill>
          <a:latin typeface="+mn-lt"/>
        </a:defRPr>
      </a:lvl4pPr>
      <a:lvl5pPr marL="1081088" indent="-269875" algn="l" rtl="0" eaLnBrk="1" fontAlgn="base" hangingPunct="1">
        <a:spcBef>
          <a:spcPct val="0"/>
        </a:spcBef>
        <a:spcAft>
          <a:spcPct val="40000"/>
        </a:spcAft>
        <a:buClr>
          <a:schemeClr val="bg2"/>
        </a:buClr>
        <a:buFont typeface="Wingdings" pitchFamily="2" charset="2"/>
        <a:buChar char="n"/>
        <a:defRPr>
          <a:solidFill>
            <a:schemeClr val="tx1"/>
          </a:solidFill>
          <a:latin typeface="+mn-lt"/>
        </a:defRPr>
      </a:lvl5pPr>
      <a:lvl6pPr marL="1538288" indent="-269875" algn="l" rtl="0" eaLnBrk="1" fontAlgn="base" hangingPunct="1">
        <a:spcBef>
          <a:spcPct val="0"/>
        </a:spcBef>
        <a:spcAft>
          <a:spcPct val="40000"/>
        </a:spcAft>
        <a:buClr>
          <a:schemeClr val="bg2"/>
        </a:buClr>
        <a:buFont typeface="Wingdings" pitchFamily="2" charset="2"/>
        <a:buChar char="n"/>
        <a:defRPr>
          <a:solidFill>
            <a:schemeClr val="tx1"/>
          </a:solidFill>
          <a:latin typeface="+mn-lt"/>
        </a:defRPr>
      </a:lvl6pPr>
      <a:lvl7pPr marL="1995488" indent="-269875" algn="l" rtl="0" eaLnBrk="1" fontAlgn="base" hangingPunct="1">
        <a:spcBef>
          <a:spcPct val="0"/>
        </a:spcBef>
        <a:spcAft>
          <a:spcPct val="40000"/>
        </a:spcAft>
        <a:buClr>
          <a:schemeClr val="bg2"/>
        </a:buClr>
        <a:buFont typeface="Wingdings" pitchFamily="2" charset="2"/>
        <a:buChar char="n"/>
        <a:defRPr>
          <a:solidFill>
            <a:schemeClr val="tx1"/>
          </a:solidFill>
          <a:latin typeface="+mn-lt"/>
        </a:defRPr>
      </a:lvl7pPr>
      <a:lvl8pPr marL="2452688" indent="-269875" algn="l" rtl="0" eaLnBrk="1" fontAlgn="base" hangingPunct="1">
        <a:spcBef>
          <a:spcPct val="0"/>
        </a:spcBef>
        <a:spcAft>
          <a:spcPct val="40000"/>
        </a:spcAft>
        <a:buClr>
          <a:schemeClr val="bg2"/>
        </a:buClr>
        <a:buFont typeface="Wingdings" pitchFamily="2" charset="2"/>
        <a:buChar char="n"/>
        <a:defRPr>
          <a:solidFill>
            <a:schemeClr val="tx1"/>
          </a:solidFill>
          <a:latin typeface="+mn-lt"/>
        </a:defRPr>
      </a:lvl8pPr>
      <a:lvl9pPr marL="2909888" indent="-269875" algn="l" rtl="0" eaLnBrk="1" fontAlgn="base" hangingPunct="1">
        <a:spcBef>
          <a:spcPct val="0"/>
        </a:spcBef>
        <a:spcAft>
          <a:spcPct val="40000"/>
        </a:spcAft>
        <a:buClr>
          <a:schemeClr val="bg2"/>
        </a:buClr>
        <a:buFont typeface="Wingdings" pitchFamily="2" charset="2"/>
        <a:buChar char="n"/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0375" y="534988"/>
            <a:ext cx="8223250" cy="992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Mastertitelformat bearbeiten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0375" y="1906588"/>
            <a:ext cx="8223250" cy="395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</p:txBody>
      </p:sp>
      <p:sp>
        <p:nvSpPr>
          <p:cNvPr id="15364" name="Line 4"/>
          <p:cNvSpPr>
            <a:spLocks noChangeShapeType="1"/>
          </p:cNvSpPr>
          <p:nvPr/>
        </p:nvSpPr>
        <p:spPr bwMode="auto">
          <a:xfrm>
            <a:off x="460375" y="6113463"/>
            <a:ext cx="8223250" cy="0"/>
          </a:xfrm>
          <a:prstGeom prst="line">
            <a:avLst/>
          </a:prstGeom>
          <a:noFill/>
          <a:ln w="3175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15368" name="Line 8"/>
          <p:cNvSpPr>
            <a:spLocks noChangeShapeType="1"/>
          </p:cNvSpPr>
          <p:nvPr/>
        </p:nvSpPr>
        <p:spPr bwMode="auto">
          <a:xfrm>
            <a:off x="460375" y="1601788"/>
            <a:ext cx="8223250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15369" name="Line 9"/>
          <p:cNvSpPr>
            <a:spLocks noChangeShapeType="1"/>
          </p:cNvSpPr>
          <p:nvPr/>
        </p:nvSpPr>
        <p:spPr bwMode="auto">
          <a:xfrm>
            <a:off x="460375" y="476250"/>
            <a:ext cx="8223250" cy="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12" name="Textfeld 11"/>
          <p:cNvSpPr txBox="1"/>
          <p:nvPr userDrawn="1"/>
        </p:nvSpPr>
        <p:spPr>
          <a:xfrm>
            <a:off x="460374" y="6237312"/>
            <a:ext cx="3355541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de-DE" sz="800" smtClean="0"/>
              <a:t>Prof. Dr.-Ing. Martin Braun</a:t>
            </a:r>
            <a:br>
              <a:rPr lang="de-DE" sz="800" smtClean="0"/>
            </a:br>
            <a:r>
              <a:rPr lang="de-DE" sz="800" smtClean="0"/>
              <a:t>Fachgebiet</a:t>
            </a:r>
            <a:r>
              <a:rPr lang="de-DE" sz="800" baseline="0" smtClean="0"/>
              <a:t> e²n - Energiemanagement und Betrieb elektrischer Netze</a:t>
            </a:r>
            <a:r>
              <a:rPr lang="de-DE" sz="800" smtClean="0"/>
              <a:t/>
            </a:r>
            <a:br>
              <a:rPr lang="de-DE" sz="800" smtClean="0"/>
            </a:br>
            <a:r>
              <a:rPr lang="de-DE" sz="800" smtClean="0"/>
              <a:t>Vorlesung „Berechnung elektrischer Netze“</a:t>
            </a:r>
            <a:br>
              <a:rPr lang="de-DE" sz="800" smtClean="0"/>
            </a:br>
            <a:r>
              <a:rPr lang="de-DE" sz="800" smtClean="0"/>
              <a:t>Sommersemester 2013</a:t>
            </a:r>
          </a:p>
        </p:txBody>
      </p:sp>
      <p:sp>
        <p:nvSpPr>
          <p:cNvPr id="13" name="Text Box 23"/>
          <p:cNvSpPr txBox="1">
            <a:spLocks noChangeArrowheads="1"/>
          </p:cNvSpPr>
          <p:nvPr userDrawn="1"/>
        </p:nvSpPr>
        <p:spPr bwMode="auto">
          <a:xfrm>
            <a:off x="3815916" y="6384307"/>
            <a:ext cx="1512169" cy="1984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Frutiger LT Com 55 Roman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Frutiger LT Com 55 Roman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Frutiger LT Com 55 Roman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Frutiger LT Com 55 Roman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Frutiger LT Com 55 Roman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fld id="{28FA729F-B867-42C3-9739-B9A31F8E21DF}" type="slidenum">
              <a:rPr lang="de-DE" sz="1200"/>
              <a:pPr algn="ctr" eaLnBrk="1" hangingPunct="1">
                <a:spcBef>
                  <a:spcPct val="50000"/>
                </a:spcBef>
              </a:pPr>
              <a:t>‹Nr.›</a:t>
            </a:fld>
            <a:endParaRPr lang="de-DE" sz="1200"/>
          </a:p>
        </p:txBody>
      </p:sp>
      <p:pic>
        <p:nvPicPr>
          <p:cNvPr id="15" name="Grafik 14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2786" y="6189755"/>
            <a:ext cx="862733" cy="540000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8515" y="6360738"/>
            <a:ext cx="1264151" cy="24558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5" r:id="rId2"/>
    <p:sldLayoutId id="2147483714" r:id="rId3"/>
    <p:sldLayoutId id="2147483713" r:id="rId4"/>
    <p:sldLayoutId id="2147483712" r:id="rId5"/>
    <p:sldLayoutId id="2147483711" r:id="rId6"/>
    <p:sldLayoutId id="2147483710" r:id="rId7"/>
    <p:sldLayoutId id="2147483709" r:id="rId8"/>
    <p:sldLayoutId id="2147483708" r:id="rId9"/>
    <p:sldLayoutId id="2147483707" r:id="rId10"/>
    <p:sldLayoutId id="2147483706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Frutiger LT Com 45 Light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Frutiger LT Com 45 Light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Frutiger LT Com 45 Light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Frutiger LT Com 45 Light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Frutiger LT Com 45 Light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Frutiger LT Com 45 Light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Frutiger LT Com 45 Light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Frutiger LT Com 45 Light" pitchFamily="34" charset="0"/>
        </a:defRPr>
      </a:lvl9pPr>
    </p:titleStyle>
    <p:bodyStyle>
      <a:lvl1pPr marL="268288" indent="-268288" algn="l" rtl="0" eaLnBrk="0" fontAlgn="base" hangingPunct="0">
        <a:spcBef>
          <a:spcPct val="0"/>
        </a:spcBef>
        <a:spcAft>
          <a:spcPct val="40000"/>
        </a:spcAft>
        <a:buClr>
          <a:schemeClr val="tx2"/>
        </a:buClr>
        <a:buFont typeface="Wingdings" pitchFamily="2" charset="2"/>
        <a:buChar char="n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541338" indent="-271463" algn="l" rtl="0" eaLnBrk="0" fontAlgn="base" hangingPunct="0">
        <a:spcBef>
          <a:spcPct val="0"/>
        </a:spcBef>
        <a:spcAft>
          <a:spcPct val="40000"/>
        </a:spcAft>
        <a:buClr>
          <a:schemeClr val="bg2"/>
        </a:buClr>
        <a:buFont typeface="Wingdings" pitchFamily="2" charset="2"/>
        <a:buChar char="n"/>
        <a:defRPr>
          <a:solidFill>
            <a:schemeClr val="tx1"/>
          </a:solidFill>
          <a:latin typeface="+mn-lt"/>
        </a:defRPr>
      </a:lvl2pPr>
      <a:lvl3pPr marL="809625" indent="-266700" algn="l" rtl="0" eaLnBrk="0" fontAlgn="base" hangingPunct="0">
        <a:spcBef>
          <a:spcPct val="0"/>
        </a:spcBef>
        <a:spcAft>
          <a:spcPct val="40000"/>
        </a:spcAft>
        <a:buClr>
          <a:schemeClr val="bg2"/>
        </a:buClr>
        <a:buFont typeface="Wingdings" pitchFamily="2" charset="2"/>
        <a:buChar char="n"/>
        <a:defRPr>
          <a:solidFill>
            <a:schemeClr val="tx1"/>
          </a:solidFill>
          <a:latin typeface="+mn-lt"/>
        </a:defRPr>
      </a:lvl3pPr>
      <a:lvl4pPr marL="1081088" indent="-269875" algn="l" rtl="0" eaLnBrk="0" fontAlgn="base" hangingPunct="0">
        <a:spcBef>
          <a:spcPct val="0"/>
        </a:spcBef>
        <a:spcAft>
          <a:spcPct val="40000"/>
        </a:spcAft>
        <a:buClr>
          <a:schemeClr val="bg2"/>
        </a:buClr>
        <a:buFont typeface="Wingdings" pitchFamily="2" charset="2"/>
        <a:buChar char="n"/>
        <a:defRPr>
          <a:solidFill>
            <a:schemeClr val="tx1"/>
          </a:solidFill>
          <a:latin typeface="+mn-lt"/>
        </a:defRPr>
      </a:lvl4pPr>
      <a:lvl5pPr marL="1350963" indent="-268288" algn="l" rtl="0" eaLnBrk="0" fontAlgn="base" hangingPunct="0">
        <a:spcBef>
          <a:spcPct val="0"/>
        </a:spcBef>
        <a:spcAft>
          <a:spcPct val="40000"/>
        </a:spcAft>
        <a:buClr>
          <a:schemeClr val="bg2"/>
        </a:buClr>
        <a:buFont typeface="Wingdings" pitchFamily="2" charset="2"/>
        <a:buChar char="n"/>
        <a:defRPr>
          <a:solidFill>
            <a:schemeClr val="tx1"/>
          </a:solidFill>
          <a:latin typeface="+mn-lt"/>
        </a:defRPr>
      </a:lvl5pPr>
      <a:lvl6pPr marL="1808163" indent="-268288" algn="l" rtl="0" fontAlgn="base">
        <a:spcBef>
          <a:spcPct val="0"/>
        </a:spcBef>
        <a:spcAft>
          <a:spcPct val="40000"/>
        </a:spcAft>
        <a:buClr>
          <a:schemeClr val="bg2"/>
        </a:buClr>
        <a:buFont typeface="Wingdings" pitchFamily="2" charset="2"/>
        <a:buChar char="n"/>
        <a:defRPr>
          <a:solidFill>
            <a:schemeClr val="tx1"/>
          </a:solidFill>
          <a:latin typeface="+mn-lt"/>
        </a:defRPr>
      </a:lvl6pPr>
      <a:lvl7pPr marL="2265363" indent="-268288" algn="l" rtl="0" fontAlgn="base">
        <a:spcBef>
          <a:spcPct val="0"/>
        </a:spcBef>
        <a:spcAft>
          <a:spcPct val="40000"/>
        </a:spcAft>
        <a:buClr>
          <a:schemeClr val="bg2"/>
        </a:buClr>
        <a:buFont typeface="Wingdings" pitchFamily="2" charset="2"/>
        <a:buChar char="n"/>
        <a:defRPr>
          <a:solidFill>
            <a:schemeClr val="tx1"/>
          </a:solidFill>
          <a:latin typeface="+mn-lt"/>
        </a:defRPr>
      </a:lvl7pPr>
      <a:lvl8pPr marL="2722563" indent="-268288" algn="l" rtl="0" fontAlgn="base">
        <a:spcBef>
          <a:spcPct val="0"/>
        </a:spcBef>
        <a:spcAft>
          <a:spcPct val="40000"/>
        </a:spcAft>
        <a:buClr>
          <a:schemeClr val="bg2"/>
        </a:buClr>
        <a:buFont typeface="Wingdings" pitchFamily="2" charset="2"/>
        <a:buChar char="n"/>
        <a:defRPr>
          <a:solidFill>
            <a:schemeClr val="tx1"/>
          </a:solidFill>
          <a:latin typeface="+mn-lt"/>
        </a:defRPr>
      </a:lvl8pPr>
      <a:lvl9pPr marL="3179763" indent="-268288" algn="l" rtl="0" fontAlgn="base">
        <a:spcBef>
          <a:spcPct val="0"/>
        </a:spcBef>
        <a:spcAft>
          <a:spcPct val="40000"/>
        </a:spcAft>
        <a:buClr>
          <a:schemeClr val="bg2"/>
        </a:buClr>
        <a:buFont typeface="Wingdings" pitchFamily="2" charset="2"/>
        <a:buChar char="n"/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0375" y="534988"/>
            <a:ext cx="8223250" cy="992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Mastertitelformat bearbeiten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0375" y="1906588"/>
            <a:ext cx="8223250" cy="395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</p:txBody>
      </p:sp>
      <p:sp>
        <p:nvSpPr>
          <p:cNvPr id="15364" name="Line 4"/>
          <p:cNvSpPr>
            <a:spLocks noChangeShapeType="1"/>
          </p:cNvSpPr>
          <p:nvPr/>
        </p:nvSpPr>
        <p:spPr bwMode="auto">
          <a:xfrm>
            <a:off x="460375" y="6113463"/>
            <a:ext cx="8223250" cy="0"/>
          </a:xfrm>
          <a:prstGeom prst="line">
            <a:avLst/>
          </a:prstGeom>
          <a:noFill/>
          <a:ln w="3175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de-DE">
              <a:solidFill>
                <a:srgbClr val="000000"/>
              </a:solidFill>
            </a:endParaRPr>
          </a:p>
        </p:txBody>
      </p:sp>
      <p:sp>
        <p:nvSpPr>
          <p:cNvPr id="15368" name="Line 8"/>
          <p:cNvSpPr>
            <a:spLocks noChangeShapeType="1"/>
          </p:cNvSpPr>
          <p:nvPr/>
        </p:nvSpPr>
        <p:spPr bwMode="auto">
          <a:xfrm>
            <a:off x="460375" y="1601788"/>
            <a:ext cx="8223250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de-DE">
              <a:solidFill>
                <a:srgbClr val="000000"/>
              </a:solidFill>
            </a:endParaRPr>
          </a:p>
        </p:txBody>
      </p:sp>
      <p:sp>
        <p:nvSpPr>
          <p:cNvPr id="15369" name="Line 9"/>
          <p:cNvSpPr>
            <a:spLocks noChangeShapeType="1"/>
          </p:cNvSpPr>
          <p:nvPr/>
        </p:nvSpPr>
        <p:spPr bwMode="auto">
          <a:xfrm>
            <a:off x="460375" y="476250"/>
            <a:ext cx="8223250" cy="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de-DE">
              <a:solidFill>
                <a:srgbClr val="000000"/>
              </a:solidFill>
            </a:endParaRPr>
          </a:p>
        </p:txBody>
      </p:sp>
      <p:sp>
        <p:nvSpPr>
          <p:cNvPr id="12" name="Textfeld 11"/>
          <p:cNvSpPr txBox="1"/>
          <p:nvPr userDrawn="1"/>
        </p:nvSpPr>
        <p:spPr>
          <a:xfrm>
            <a:off x="460374" y="6237312"/>
            <a:ext cx="3355541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de-DE" sz="800" smtClean="0">
                <a:solidFill>
                  <a:srgbClr val="000000"/>
                </a:solidFill>
              </a:rPr>
              <a:t>Prof. Dr.-Ing. Martin Braun</a:t>
            </a:r>
            <a:br>
              <a:rPr lang="de-DE" sz="800" smtClean="0">
                <a:solidFill>
                  <a:srgbClr val="000000"/>
                </a:solidFill>
              </a:rPr>
            </a:br>
            <a:r>
              <a:rPr lang="de-DE" sz="800" smtClean="0">
                <a:solidFill>
                  <a:srgbClr val="000000"/>
                </a:solidFill>
              </a:rPr>
              <a:t>Fachgebiet e²n - Energiemanagement und Betrieb elektrischer Netze</a:t>
            </a:r>
            <a:br>
              <a:rPr lang="de-DE" sz="800" smtClean="0">
                <a:solidFill>
                  <a:srgbClr val="000000"/>
                </a:solidFill>
              </a:rPr>
            </a:br>
            <a:r>
              <a:rPr lang="de-DE" sz="800" smtClean="0">
                <a:solidFill>
                  <a:srgbClr val="000000"/>
                </a:solidFill>
              </a:rPr>
              <a:t>Vorlesung „Berechnung elektrischer Netze“</a:t>
            </a:r>
            <a:br>
              <a:rPr lang="de-DE" sz="800" smtClean="0">
                <a:solidFill>
                  <a:srgbClr val="000000"/>
                </a:solidFill>
              </a:rPr>
            </a:br>
            <a:r>
              <a:rPr lang="de-DE" sz="800" smtClean="0">
                <a:solidFill>
                  <a:srgbClr val="000000"/>
                </a:solidFill>
              </a:rPr>
              <a:t>Sommersemester 2013</a:t>
            </a:r>
          </a:p>
        </p:txBody>
      </p:sp>
      <p:sp>
        <p:nvSpPr>
          <p:cNvPr id="13" name="Text Box 23"/>
          <p:cNvSpPr txBox="1">
            <a:spLocks noChangeArrowheads="1"/>
          </p:cNvSpPr>
          <p:nvPr userDrawn="1"/>
        </p:nvSpPr>
        <p:spPr bwMode="auto">
          <a:xfrm>
            <a:off x="3815916" y="6384307"/>
            <a:ext cx="1512169" cy="1984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Frutiger LT Com 55 Roman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Frutiger LT Com 55 Roman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Frutiger LT Com 55 Roman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Frutiger LT Com 55 Roman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Frutiger LT Com 55 Roman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fld id="{28FA729F-B867-42C3-9739-B9A31F8E21DF}" type="slidenum">
              <a:rPr lang="de-DE" sz="1200">
                <a:solidFill>
                  <a:srgbClr val="000000"/>
                </a:solidFill>
              </a:rPr>
              <a:pPr algn="ctr" eaLnBrk="1" hangingPunct="1">
                <a:spcBef>
                  <a:spcPct val="50000"/>
                </a:spcBef>
              </a:pPr>
              <a:t>‹Nr.›</a:t>
            </a:fld>
            <a:endParaRPr lang="de-DE" sz="1200">
              <a:solidFill>
                <a:srgbClr val="000000"/>
              </a:solidFill>
            </a:endParaRPr>
          </a:p>
        </p:txBody>
      </p:sp>
      <p:pic>
        <p:nvPicPr>
          <p:cNvPr id="15" name="Grafik 14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2786" y="6189755"/>
            <a:ext cx="862733" cy="540000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8515" y="6360738"/>
            <a:ext cx="1264151" cy="245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07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Frutiger LT Com 45 Light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Frutiger LT Com 45 Light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Frutiger LT Com 45 Light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Frutiger LT Com 45 Light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Frutiger LT Com 45 Light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Frutiger LT Com 45 Light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Frutiger LT Com 45 Light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Frutiger LT Com 45 Light" pitchFamily="34" charset="0"/>
        </a:defRPr>
      </a:lvl9pPr>
    </p:titleStyle>
    <p:bodyStyle>
      <a:lvl1pPr marL="268288" indent="-268288" algn="l" rtl="0" eaLnBrk="0" fontAlgn="base" hangingPunct="0">
        <a:spcBef>
          <a:spcPct val="0"/>
        </a:spcBef>
        <a:spcAft>
          <a:spcPct val="40000"/>
        </a:spcAft>
        <a:buClr>
          <a:schemeClr val="tx2"/>
        </a:buClr>
        <a:buFont typeface="Wingdings" pitchFamily="2" charset="2"/>
        <a:buChar char="n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541338" indent="-271463" algn="l" rtl="0" eaLnBrk="0" fontAlgn="base" hangingPunct="0">
        <a:spcBef>
          <a:spcPct val="0"/>
        </a:spcBef>
        <a:spcAft>
          <a:spcPct val="40000"/>
        </a:spcAft>
        <a:buClr>
          <a:schemeClr val="bg2"/>
        </a:buClr>
        <a:buFont typeface="Wingdings" pitchFamily="2" charset="2"/>
        <a:buChar char="n"/>
        <a:defRPr>
          <a:solidFill>
            <a:schemeClr val="tx1"/>
          </a:solidFill>
          <a:latin typeface="+mn-lt"/>
        </a:defRPr>
      </a:lvl2pPr>
      <a:lvl3pPr marL="809625" indent="-266700" algn="l" rtl="0" eaLnBrk="0" fontAlgn="base" hangingPunct="0">
        <a:spcBef>
          <a:spcPct val="0"/>
        </a:spcBef>
        <a:spcAft>
          <a:spcPct val="40000"/>
        </a:spcAft>
        <a:buClr>
          <a:schemeClr val="bg2"/>
        </a:buClr>
        <a:buFont typeface="Wingdings" pitchFamily="2" charset="2"/>
        <a:buChar char="n"/>
        <a:defRPr>
          <a:solidFill>
            <a:schemeClr val="tx1"/>
          </a:solidFill>
          <a:latin typeface="+mn-lt"/>
        </a:defRPr>
      </a:lvl3pPr>
      <a:lvl4pPr marL="1081088" indent="-269875" algn="l" rtl="0" eaLnBrk="0" fontAlgn="base" hangingPunct="0">
        <a:spcBef>
          <a:spcPct val="0"/>
        </a:spcBef>
        <a:spcAft>
          <a:spcPct val="40000"/>
        </a:spcAft>
        <a:buClr>
          <a:schemeClr val="bg2"/>
        </a:buClr>
        <a:buFont typeface="Wingdings" pitchFamily="2" charset="2"/>
        <a:buChar char="n"/>
        <a:defRPr>
          <a:solidFill>
            <a:schemeClr val="tx1"/>
          </a:solidFill>
          <a:latin typeface="+mn-lt"/>
        </a:defRPr>
      </a:lvl4pPr>
      <a:lvl5pPr marL="1350963" indent="-268288" algn="l" rtl="0" eaLnBrk="0" fontAlgn="base" hangingPunct="0">
        <a:spcBef>
          <a:spcPct val="0"/>
        </a:spcBef>
        <a:spcAft>
          <a:spcPct val="40000"/>
        </a:spcAft>
        <a:buClr>
          <a:schemeClr val="bg2"/>
        </a:buClr>
        <a:buFont typeface="Wingdings" pitchFamily="2" charset="2"/>
        <a:buChar char="n"/>
        <a:defRPr>
          <a:solidFill>
            <a:schemeClr val="tx1"/>
          </a:solidFill>
          <a:latin typeface="+mn-lt"/>
        </a:defRPr>
      </a:lvl5pPr>
      <a:lvl6pPr marL="1808163" indent="-268288" algn="l" rtl="0" fontAlgn="base">
        <a:spcBef>
          <a:spcPct val="0"/>
        </a:spcBef>
        <a:spcAft>
          <a:spcPct val="40000"/>
        </a:spcAft>
        <a:buClr>
          <a:schemeClr val="bg2"/>
        </a:buClr>
        <a:buFont typeface="Wingdings" pitchFamily="2" charset="2"/>
        <a:buChar char="n"/>
        <a:defRPr>
          <a:solidFill>
            <a:schemeClr val="tx1"/>
          </a:solidFill>
          <a:latin typeface="+mn-lt"/>
        </a:defRPr>
      </a:lvl6pPr>
      <a:lvl7pPr marL="2265363" indent="-268288" algn="l" rtl="0" fontAlgn="base">
        <a:spcBef>
          <a:spcPct val="0"/>
        </a:spcBef>
        <a:spcAft>
          <a:spcPct val="40000"/>
        </a:spcAft>
        <a:buClr>
          <a:schemeClr val="bg2"/>
        </a:buClr>
        <a:buFont typeface="Wingdings" pitchFamily="2" charset="2"/>
        <a:buChar char="n"/>
        <a:defRPr>
          <a:solidFill>
            <a:schemeClr val="tx1"/>
          </a:solidFill>
          <a:latin typeface="+mn-lt"/>
        </a:defRPr>
      </a:lvl7pPr>
      <a:lvl8pPr marL="2722563" indent="-268288" algn="l" rtl="0" fontAlgn="base">
        <a:spcBef>
          <a:spcPct val="0"/>
        </a:spcBef>
        <a:spcAft>
          <a:spcPct val="40000"/>
        </a:spcAft>
        <a:buClr>
          <a:schemeClr val="bg2"/>
        </a:buClr>
        <a:buFont typeface="Wingdings" pitchFamily="2" charset="2"/>
        <a:buChar char="n"/>
        <a:defRPr>
          <a:solidFill>
            <a:schemeClr val="tx1"/>
          </a:solidFill>
          <a:latin typeface="+mn-lt"/>
        </a:defRPr>
      </a:lvl8pPr>
      <a:lvl9pPr marL="3179763" indent="-268288" algn="l" rtl="0" fontAlgn="base">
        <a:spcBef>
          <a:spcPct val="0"/>
        </a:spcBef>
        <a:spcAft>
          <a:spcPct val="40000"/>
        </a:spcAft>
        <a:buClr>
          <a:schemeClr val="bg2"/>
        </a:buClr>
        <a:buFont typeface="Wingdings" pitchFamily="2" charset="2"/>
        <a:buChar char="n"/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 smtClean="0"/>
              <a:t>Pandapower</a:t>
            </a:r>
            <a:r>
              <a:rPr lang="de-DE" smtClean="0"/>
              <a:t> Network </a:t>
            </a:r>
            <a:r>
              <a:rPr lang="de-DE" err="1" smtClean="0"/>
              <a:t>Optimization</a:t>
            </a:r>
            <a:r>
              <a:rPr lang="de-DE" smtClean="0"/>
              <a:t> Framework</a:t>
            </a:r>
            <a:endParaRPr lang="de-DE"/>
          </a:p>
        </p:txBody>
      </p:sp>
      <p:graphicFrame>
        <p:nvGraphicFramePr>
          <p:cNvPr id="16" name="Tabel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0061825"/>
              </p:ext>
            </p:extLst>
          </p:nvPr>
        </p:nvGraphicFramePr>
        <p:xfrm>
          <a:off x="2759968" y="3356992"/>
          <a:ext cx="2028056" cy="112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28056"/>
              </a:tblGrid>
              <a:tr h="185835">
                <a:tc>
                  <a:txBody>
                    <a:bodyPr/>
                    <a:lstStyle/>
                    <a:p>
                      <a:r>
                        <a:rPr lang="de-DE" sz="1400" b="1" smtClean="0"/>
                        <a:t>Problem</a:t>
                      </a:r>
                      <a:endParaRPr lang="de-DE" sz="1400" b="1"/>
                    </a:p>
                  </a:txBody>
                  <a:tcPr/>
                </a:tc>
              </a:tr>
              <a:tr h="169067">
                <a:tc>
                  <a:txBody>
                    <a:bodyPr/>
                    <a:lstStyle/>
                    <a:p>
                      <a:r>
                        <a:rPr lang="de-DE" sz="1400" b="0" smtClean="0"/>
                        <a:t>Reinforcement</a:t>
                      </a:r>
                      <a:endParaRPr lang="de-DE" sz="1400" b="0"/>
                    </a:p>
                  </a:txBody>
                  <a:tcPr/>
                </a:tc>
              </a:tr>
              <a:tr h="19380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err="1" smtClean="0"/>
                        <a:t>neighbourhood</a:t>
                      </a:r>
                      <a:r>
                        <a:rPr lang="de-DE" sz="1400" b="0" smtClean="0"/>
                        <a:t>()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err="1" smtClean="0"/>
                        <a:t>fitness</a:t>
                      </a:r>
                      <a:r>
                        <a:rPr lang="de-DE" sz="1400" b="0" smtClean="0"/>
                        <a:t>()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7" name="Tabel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5190618"/>
              </p:ext>
            </p:extLst>
          </p:nvPr>
        </p:nvGraphicFramePr>
        <p:xfrm>
          <a:off x="6789729" y="3763888"/>
          <a:ext cx="2028056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28056"/>
              </a:tblGrid>
              <a:tr h="183118">
                <a:tc>
                  <a:txBody>
                    <a:bodyPr/>
                    <a:lstStyle/>
                    <a:p>
                      <a:r>
                        <a:rPr lang="de-DE" sz="1400" b="1" err="1" smtClean="0"/>
                        <a:t>Heuristic</a:t>
                      </a:r>
                      <a:endParaRPr lang="de-DE" sz="1400" b="1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400" b="0" smtClean="0"/>
                        <a:t>Problem</a:t>
                      </a:r>
                      <a:endParaRPr lang="de-DE" sz="1400" b="0"/>
                    </a:p>
                  </a:txBody>
                  <a:tcPr/>
                </a:tc>
              </a:tr>
              <a:tr h="22159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err="1" smtClean="0"/>
                        <a:t>solve</a:t>
                      </a:r>
                      <a:r>
                        <a:rPr lang="de-DE" sz="1400" b="0" smtClean="0"/>
                        <a:t>()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0" name="Tabel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5229751"/>
              </p:ext>
            </p:extLst>
          </p:nvPr>
        </p:nvGraphicFramePr>
        <p:xfrm>
          <a:off x="755576" y="4810219"/>
          <a:ext cx="2160239" cy="92303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60239"/>
              </a:tblGrid>
              <a:tr h="257619">
                <a:tc>
                  <a:txBody>
                    <a:bodyPr/>
                    <a:lstStyle/>
                    <a:p>
                      <a:r>
                        <a:rPr lang="de-DE" sz="1400" b="1" err="1" smtClean="0"/>
                        <a:t>OperationalRestriction</a:t>
                      </a:r>
                      <a:endParaRPr lang="de-DE" sz="1400" b="1"/>
                    </a:p>
                  </a:txBody>
                  <a:tcPr/>
                </a:tc>
              </a:tr>
              <a:tr h="257619">
                <a:tc>
                  <a:txBody>
                    <a:bodyPr/>
                    <a:lstStyle/>
                    <a:p>
                      <a:r>
                        <a:rPr lang="de-DE" sz="1400" b="0" smtClean="0"/>
                        <a:t>List</a:t>
                      </a:r>
                      <a:r>
                        <a:rPr lang="de-DE" sz="1400" b="0" baseline="0" smtClean="0"/>
                        <a:t> </a:t>
                      </a:r>
                      <a:r>
                        <a:rPr lang="de-DE" sz="1400" b="0" baseline="0" err="1" smtClean="0"/>
                        <a:t>of</a:t>
                      </a:r>
                      <a:r>
                        <a:rPr lang="de-DE" sz="1400" b="0" baseline="0" smtClean="0"/>
                        <a:t> </a:t>
                      </a:r>
                      <a:r>
                        <a:rPr lang="de-DE" sz="1400" b="0" baseline="0" err="1" smtClean="0"/>
                        <a:t>Loadcases</a:t>
                      </a:r>
                      <a:endParaRPr lang="de-DE" sz="1400" b="0"/>
                    </a:p>
                  </a:txBody>
                  <a:tcPr/>
                </a:tc>
              </a:tr>
              <a:tr h="31343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err="1" smtClean="0"/>
                        <a:t>fitness</a:t>
                      </a:r>
                      <a:r>
                        <a:rPr lang="de-DE" sz="1400" b="0" smtClean="0"/>
                        <a:t>()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1" name="Tabel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3670651"/>
              </p:ext>
            </p:extLst>
          </p:nvPr>
        </p:nvGraphicFramePr>
        <p:xfrm>
          <a:off x="3275856" y="4806542"/>
          <a:ext cx="2160239" cy="92303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60239"/>
              </a:tblGrid>
              <a:tr h="257619">
                <a:tc>
                  <a:txBody>
                    <a:bodyPr/>
                    <a:lstStyle/>
                    <a:p>
                      <a:r>
                        <a:rPr lang="de-DE" sz="1400" b="1" err="1" smtClean="0"/>
                        <a:t>TopologyRestriction</a:t>
                      </a:r>
                      <a:endParaRPr lang="de-DE" sz="1400" b="1"/>
                    </a:p>
                  </a:txBody>
                  <a:tcPr/>
                </a:tc>
              </a:tr>
              <a:tr h="25761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err="1" smtClean="0"/>
                        <a:t>Pandapower</a:t>
                      </a:r>
                      <a:r>
                        <a:rPr lang="de-DE" sz="1400" b="0" smtClean="0"/>
                        <a:t> Network</a:t>
                      </a:r>
                    </a:p>
                  </a:txBody>
                  <a:tcPr/>
                </a:tc>
              </a:tr>
              <a:tr h="31343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err="1" smtClean="0"/>
                        <a:t>fitness</a:t>
                      </a:r>
                      <a:r>
                        <a:rPr lang="de-DE" sz="1400" b="0" smtClean="0"/>
                        <a:t>()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4" name="Freihandform 23"/>
          <p:cNvSpPr/>
          <p:nvPr/>
        </p:nvSpPr>
        <p:spPr>
          <a:xfrm rot="10800000" flipV="1">
            <a:off x="4160185" y="4107199"/>
            <a:ext cx="2702817" cy="433422"/>
          </a:xfrm>
          <a:custGeom>
            <a:avLst/>
            <a:gdLst>
              <a:gd name="connsiteX0" fmla="*/ 0 w 1795462"/>
              <a:gd name="connsiteY0" fmla="*/ 681037 h 681037"/>
              <a:gd name="connsiteX1" fmla="*/ 1795462 w 1795462"/>
              <a:gd name="connsiteY1" fmla="*/ 0 h 681037"/>
              <a:gd name="connsiteX2" fmla="*/ 1795462 w 1795462"/>
              <a:gd name="connsiteY2" fmla="*/ 0 h 681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95462" h="681037">
                <a:moveTo>
                  <a:pt x="0" y="681037"/>
                </a:moveTo>
                <a:lnTo>
                  <a:pt x="1795462" y="0"/>
                </a:lnTo>
                <a:lnTo>
                  <a:pt x="1795462" y="0"/>
                </a:ln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Freihandform 25"/>
          <p:cNvSpPr/>
          <p:nvPr/>
        </p:nvSpPr>
        <p:spPr>
          <a:xfrm rot="824560" flipV="1">
            <a:off x="3443231" y="4445033"/>
            <a:ext cx="666290" cy="276940"/>
          </a:xfrm>
          <a:custGeom>
            <a:avLst/>
            <a:gdLst>
              <a:gd name="connsiteX0" fmla="*/ 0 w 1795462"/>
              <a:gd name="connsiteY0" fmla="*/ 681037 h 681037"/>
              <a:gd name="connsiteX1" fmla="*/ 1795462 w 1795462"/>
              <a:gd name="connsiteY1" fmla="*/ 0 h 681037"/>
              <a:gd name="connsiteX2" fmla="*/ 1795462 w 1795462"/>
              <a:gd name="connsiteY2" fmla="*/ 0 h 681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95462" h="681037">
                <a:moveTo>
                  <a:pt x="0" y="681037"/>
                </a:moveTo>
                <a:lnTo>
                  <a:pt x="1795462" y="0"/>
                </a:lnTo>
                <a:lnTo>
                  <a:pt x="1795462" y="0"/>
                </a:ln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Freihandform 26"/>
          <p:cNvSpPr/>
          <p:nvPr/>
        </p:nvSpPr>
        <p:spPr>
          <a:xfrm rot="10800000">
            <a:off x="3526878" y="3820255"/>
            <a:ext cx="1351744" cy="521260"/>
          </a:xfrm>
          <a:custGeom>
            <a:avLst/>
            <a:gdLst>
              <a:gd name="connsiteX0" fmla="*/ 437603 w 437603"/>
              <a:gd name="connsiteY0" fmla="*/ 253842 h 253842"/>
              <a:gd name="connsiteX1" fmla="*/ 282 w 437603"/>
              <a:gd name="connsiteY1" fmla="*/ 174329 h 253842"/>
              <a:gd name="connsiteX2" fmla="*/ 371342 w 437603"/>
              <a:gd name="connsiteY2" fmla="*/ 15302 h 253842"/>
              <a:gd name="connsiteX3" fmla="*/ 397847 w 437603"/>
              <a:gd name="connsiteY3" fmla="*/ 15302 h 253842"/>
              <a:gd name="connsiteX0" fmla="*/ 437613 w 469564"/>
              <a:gd name="connsiteY0" fmla="*/ 253842 h 253842"/>
              <a:gd name="connsiteX1" fmla="*/ 292 w 469564"/>
              <a:gd name="connsiteY1" fmla="*/ 174329 h 253842"/>
              <a:gd name="connsiteX2" fmla="*/ 371352 w 469564"/>
              <a:gd name="connsiteY2" fmla="*/ 15302 h 253842"/>
              <a:gd name="connsiteX3" fmla="*/ 464118 w 469564"/>
              <a:gd name="connsiteY3" fmla="*/ 15302 h 253842"/>
              <a:gd name="connsiteX0" fmla="*/ 437385 w 463890"/>
              <a:gd name="connsiteY0" fmla="*/ 238540 h 238540"/>
              <a:gd name="connsiteX1" fmla="*/ 64 w 463890"/>
              <a:gd name="connsiteY1" fmla="*/ 159027 h 238540"/>
              <a:gd name="connsiteX2" fmla="*/ 463890 w 463890"/>
              <a:gd name="connsiteY2" fmla="*/ 0 h 238540"/>
              <a:gd name="connsiteX0" fmla="*/ 438258 w 545726"/>
              <a:gd name="connsiteY0" fmla="*/ 324265 h 324265"/>
              <a:gd name="connsiteX1" fmla="*/ 937 w 545726"/>
              <a:gd name="connsiteY1" fmla="*/ 244752 h 324265"/>
              <a:gd name="connsiteX2" fmla="*/ 545726 w 545726"/>
              <a:gd name="connsiteY2" fmla="*/ 0 h 324265"/>
              <a:gd name="connsiteX0" fmla="*/ 442431 w 716511"/>
              <a:gd name="connsiteY0" fmla="*/ 276301 h 276301"/>
              <a:gd name="connsiteX1" fmla="*/ 5110 w 716511"/>
              <a:gd name="connsiteY1" fmla="*/ 196788 h 276301"/>
              <a:gd name="connsiteX2" fmla="*/ 716511 w 716511"/>
              <a:gd name="connsiteY2" fmla="*/ 0 h 276301"/>
              <a:gd name="connsiteX0" fmla="*/ 442431 w 716511"/>
              <a:gd name="connsiteY0" fmla="*/ 276301 h 276301"/>
              <a:gd name="connsiteX1" fmla="*/ 5110 w 716511"/>
              <a:gd name="connsiteY1" fmla="*/ 163971 h 276301"/>
              <a:gd name="connsiteX2" fmla="*/ 716511 w 716511"/>
              <a:gd name="connsiteY2" fmla="*/ 0 h 276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16511" h="276301">
                <a:moveTo>
                  <a:pt x="442431" y="276301"/>
                </a:moveTo>
                <a:cubicBezTo>
                  <a:pt x="229292" y="256423"/>
                  <a:pt x="-40570" y="210021"/>
                  <a:pt x="5110" y="163971"/>
                </a:cubicBezTo>
                <a:cubicBezTo>
                  <a:pt x="50790" y="117921"/>
                  <a:pt x="619881" y="33131"/>
                  <a:pt x="716511" y="0"/>
                </a:cubicBezTo>
              </a:path>
            </a:pathLst>
          </a:custGeom>
          <a:noFill/>
          <a:ln>
            <a:headEnd type="triangl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aphicFrame>
        <p:nvGraphicFramePr>
          <p:cNvPr id="25" name="Tabel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6940925"/>
              </p:ext>
            </p:extLst>
          </p:nvPr>
        </p:nvGraphicFramePr>
        <p:xfrm>
          <a:off x="3635946" y="980728"/>
          <a:ext cx="2214238" cy="1981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14238"/>
              </a:tblGrid>
              <a:tr h="270602">
                <a:tc>
                  <a:txBody>
                    <a:bodyPr/>
                    <a:lstStyle/>
                    <a:p>
                      <a:r>
                        <a:rPr lang="de-DE" sz="1400" b="1" smtClean="0"/>
                        <a:t>Reinforcement</a:t>
                      </a:r>
                      <a:endParaRPr lang="de-DE" sz="1400" b="1"/>
                    </a:p>
                  </a:txBody>
                  <a:tcPr/>
                </a:tc>
              </a:tr>
              <a:tr h="270602">
                <a:tc>
                  <a:txBody>
                    <a:bodyPr/>
                    <a:lstStyle/>
                    <a:p>
                      <a:r>
                        <a:rPr lang="de-DE" sz="1400" b="0" err="1" smtClean="0"/>
                        <a:t>Loadcases</a:t>
                      </a:r>
                      <a:endParaRPr lang="de-DE" sz="1400" b="0" smtClean="0"/>
                    </a:p>
                    <a:p>
                      <a:r>
                        <a:rPr lang="de-DE" sz="1400" b="0" err="1" smtClean="0"/>
                        <a:t>Measures</a:t>
                      </a:r>
                      <a:endParaRPr lang="de-DE" sz="1400" b="0" smtClean="0"/>
                    </a:p>
                    <a:p>
                      <a:r>
                        <a:rPr lang="de-DE" sz="1400" b="0" smtClean="0"/>
                        <a:t>Applied </a:t>
                      </a:r>
                      <a:r>
                        <a:rPr lang="de-DE" sz="1400" b="0" err="1" smtClean="0"/>
                        <a:t>Measures</a:t>
                      </a:r>
                      <a:endParaRPr lang="de-DE" sz="1400" b="0"/>
                    </a:p>
                  </a:txBody>
                  <a:tcPr/>
                </a:tc>
              </a:tr>
              <a:tr h="46002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err="1" smtClean="0"/>
                        <a:t>add_measures</a:t>
                      </a:r>
                      <a:r>
                        <a:rPr lang="de-DE" sz="1400" b="0" smtClean="0"/>
                        <a:t>()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err="1" smtClean="0"/>
                        <a:t>apply_measures</a:t>
                      </a:r>
                      <a:r>
                        <a:rPr lang="de-DE" sz="1400" b="0" smtClean="0"/>
                        <a:t>()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err="1" smtClean="0"/>
                        <a:t>undo_apply_measures</a:t>
                      </a:r>
                      <a:r>
                        <a:rPr lang="de-DE" sz="1400" b="0" smtClean="0"/>
                        <a:t>()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err="1" smtClean="0"/>
                        <a:t>cost</a:t>
                      </a:r>
                      <a:r>
                        <a:rPr lang="de-DE" sz="1400" b="0" smtClean="0"/>
                        <a:t>()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3" name="Tabel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4654264"/>
              </p:ext>
            </p:extLst>
          </p:nvPr>
        </p:nvGraphicFramePr>
        <p:xfrm>
          <a:off x="323529" y="1169720"/>
          <a:ext cx="2448271" cy="1554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48271"/>
              </a:tblGrid>
              <a:tr h="216024">
                <a:tc>
                  <a:txBody>
                    <a:bodyPr/>
                    <a:lstStyle/>
                    <a:p>
                      <a:r>
                        <a:rPr lang="de-DE" sz="1400" b="1" err="1" smtClean="0"/>
                        <a:t>LoadCase</a:t>
                      </a:r>
                      <a:endParaRPr lang="de-DE" sz="1400" b="1"/>
                    </a:p>
                  </a:txBody>
                  <a:tcPr/>
                </a:tc>
              </a:tr>
              <a:tr h="721503">
                <a:tc>
                  <a:txBody>
                    <a:bodyPr/>
                    <a:lstStyle/>
                    <a:p>
                      <a:r>
                        <a:rPr lang="de-DE" sz="1400" b="0" err="1" smtClean="0"/>
                        <a:t>PandaPowerNet</a:t>
                      </a:r>
                      <a:endParaRPr lang="de-DE" sz="1400" baseline="0" smtClean="0"/>
                    </a:p>
                    <a:p>
                      <a:r>
                        <a:rPr lang="de-DE" sz="1400" baseline="0" smtClean="0"/>
                        <a:t>Load &amp; Generation Scenario</a:t>
                      </a:r>
                      <a:endParaRPr lang="de-DE" sz="1400" smtClean="0"/>
                    </a:p>
                    <a:p>
                      <a:r>
                        <a:rPr lang="de-DE" sz="1400" smtClean="0"/>
                        <a:t>Limits</a:t>
                      </a:r>
                      <a:r>
                        <a:rPr lang="de-DE" sz="1400" baseline="0" smtClean="0"/>
                        <a:t> (</a:t>
                      </a:r>
                      <a:r>
                        <a:rPr lang="de-DE" sz="1400" baseline="0" err="1" smtClean="0"/>
                        <a:t>Voltage</a:t>
                      </a:r>
                      <a:r>
                        <a:rPr lang="de-DE" sz="1400" baseline="0" smtClean="0"/>
                        <a:t>, </a:t>
                      </a:r>
                      <a:r>
                        <a:rPr lang="de-DE" sz="1400" baseline="0" err="1" smtClean="0"/>
                        <a:t>Loading</a:t>
                      </a:r>
                      <a:r>
                        <a:rPr lang="de-DE" sz="1400" baseline="0" smtClean="0"/>
                        <a:t>)</a:t>
                      </a:r>
                    </a:p>
                  </a:txBody>
                  <a:tcPr/>
                </a:tc>
              </a:tr>
              <a:tr h="13790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smtClean="0"/>
                        <a:t>restore()</a:t>
                      </a:r>
                      <a:endParaRPr lang="de-DE" sz="140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err="1" smtClean="0"/>
                        <a:t>analyse</a:t>
                      </a:r>
                      <a:r>
                        <a:rPr lang="de-DE" sz="1400" smtClean="0"/>
                        <a:t>()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4" name="Tabel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030669"/>
              </p:ext>
            </p:extLst>
          </p:nvPr>
        </p:nvGraphicFramePr>
        <p:xfrm>
          <a:off x="6802651" y="1124744"/>
          <a:ext cx="1656184" cy="1341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56184"/>
              </a:tblGrid>
              <a:tr h="266851">
                <a:tc>
                  <a:txBody>
                    <a:bodyPr/>
                    <a:lstStyle/>
                    <a:p>
                      <a:r>
                        <a:rPr lang="de-DE" sz="1400" b="1" err="1" smtClean="0"/>
                        <a:t>Measure</a:t>
                      </a:r>
                      <a:endParaRPr lang="de-DE" sz="1400" b="1"/>
                    </a:p>
                  </a:txBody>
                  <a:tcPr/>
                </a:tc>
              </a:tr>
              <a:tr h="266851">
                <a:tc>
                  <a:txBody>
                    <a:bodyPr/>
                    <a:lstStyle/>
                    <a:p>
                      <a:r>
                        <a:rPr lang="de-DE" sz="1400" b="0" err="1" smtClean="0"/>
                        <a:t>PandaPowerNet</a:t>
                      </a:r>
                      <a:endParaRPr lang="de-DE" sz="1400" b="0"/>
                    </a:p>
                  </a:txBody>
                  <a:tcPr/>
                </a:tc>
              </a:tr>
              <a:tr h="65210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err="1" smtClean="0"/>
                        <a:t>apply</a:t>
                      </a:r>
                      <a:r>
                        <a:rPr lang="de-DE" sz="1400" smtClean="0"/>
                        <a:t>()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err="1" smtClean="0"/>
                        <a:t>undo_apply</a:t>
                      </a:r>
                      <a:r>
                        <a:rPr lang="de-DE" sz="1400" smtClean="0"/>
                        <a:t>()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err="1" smtClean="0"/>
                        <a:t>cost</a:t>
                      </a:r>
                      <a:r>
                        <a:rPr lang="de-DE" sz="1400" smtClean="0"/>
                        <a:t>()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5" name="Freihandform 34"/>
          <p:cNvSpPr/>
          <p:nvPr/>
        </p:nvSpPr>
        <p:spPr>
          <a:xfrm flipV="1">
            <a:off x="1403648" y="1335562"/>
            <a:ext cx="2299083" cy="100964"/>
          </a:xfrm>
          <a:custGeom>
            <a:avLst/>
            <a:gdLst>
              <a:gd name="connsiteX0" fmla="*/ 0 w 1795462"/>
              <a:gd name="connsiteY0" fmla="*/ 681037 h 681037"/>
              <a:gd name="connsiteX1" fmla="*/ 1795462 w 1795462"/>
              <a:gd name="connsiteY1" fmla="*/ 0 h 681037"/>
              <a:gd name="connsiteX2" fmla="*/ 1795462 w 1795462"/>
              <a:gd name="connsiteY2" fmla="*/ 0 h 681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95462" h="681037">
                <a:moveTo>
                  <a:pt x="0" y="681037"/>
                </a:moveTo>
                <a:lnTo>
                  <a:pt x="1795462" y="0"/>
                </a:lnTo>
                <a:lnTo>
                  <a:pt x="1795462" y="0"/>
                </a:ln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Freihandform 37"/>
          <p:cNvSpPr/>
          <p:nvPr/>
        </p:nvSpPr>
        <p:spPr>
          <a:xfrm flipH="1" flipV="1">
            <a:off x="5076055" y="1269984"/>
            <a:ext cx="1726595" cy="915194"/>
          </a:xfrm>
          <a:custGeom>
            <a:avLst/>
            <a:gdLst>
              <a:gd name="connsiteX0" fmla="*/ 0 w 1795462"/>
              <a:gd name="connsiteY0" fmla="*/ 681037 h 681037"/>
              <a:gd name="connsiteX1" fmla="*/ 1795462 w 1795462"/>
              <a:gd name="connsiteY1" fmla="*/ 0 h 681037"/>
              <a:gd name="connsiteX2" fmla="*/ 1795462 w 1795462"/>
              <a:gd name="connsiteY2" fmla="*/ 0 h 681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95462" h="681037">
                <a:moveTo>
                  <a:pt x="0" y="681037"/>
                </a:moveTo>
                <a:lnTo>
                  <a:pt x="1795462" y="0"/>
                </a:lnTo>
                <a:lnTo>
                  <a:pt x="1795462" y="0"/>
                </a:ln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Freihandform 38"/>
          <p:cNvSpPr/>
          <p:nvPr/>
        </p:nvSpPr>
        <p:spPr>
          <a:xfrm>
            <a:off x="5138847" y="1894764"/>
            <a:ext cx="1721948" cy="524086"/>
          </a:xfrm>
          <a:custGeom>
            <a:avLst/>
            <a:gdLst>
              <a:gd name="connsiteX0" fmla="*/ 0 w 1795462"/>
              <a:gd name="connsiteY0" fmla="*/ 681037 h 681037"/>
              <a:gd name="connsiteX1" fmla="*/ 1795462 w 1795462"/>
              <a:gd name="connsiteY1" fmla="*/ 0 h 681037"/>
              <a:gd name="connsiteX2" fmla="*/ 1795462 w 1795462"/>
              <a:gd name="connsiteY2" fmla="*/ 0 h 681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95462" h="681037">
                <a:moveTo>
                  <a:pt x="0" y="681037"/>
                </a:moveTo>
                <a:lnTo>
                  <a:pt x="1795462" y="0"/>
                </a:lnTo>
                <a:lnTo>
                  <a:pt x="1795462" y="0"/>
                </a:ln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Freihandform 39"/>
          <p:cNvSpPr/>
          <p:nvPr/>
        </p:nvSpPr>
        <p:spPr>
          <a:xfrm>
            <a:off x="5662811" y="2155237"/>
            <a:ext cx="1214239" cy="450288"/>
          </a:xfrm>
          <a:custGeom>
            <a:avLst/>
            <a:gdLst>
              <a:gd name="connsiteX0" fmla="*/ 0 w 1795462"/>
              <a:gd name="connsiteY0" fmla="*/ 681037 h 681037"/>
              <a:gd name="connsiteX1" fmla="*/ 1795462 w 1795462"/>
              <a:gd name="connsiteY1" fmla="*/ 0 h 681037"/>
              <a:gd name="connsiteX2" fmla="*/ 1795462 w 1795462"/>
              <a:gd name="connsiteY2" fmla="*/ 0 h 681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95462" h="681037">
                <a:moveTo>
                  <a:pt x="0" y="681037"/>
                </a:moveTo>
                <a:lnTo>
                  <a:pt x="1795462" y="0"/>
                </a:lnTo>
                <a:lnTo>
                  <a:pt x="1795462" y="0"/>
                </a:ln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Freihandform 40"/>
          <p:cNvSpPr/>
          <p:nvPr/>
        </p:nvSpPr>
        <p:spPr>
          <a:xfrm rot="10800000" flipH="1">
            <a:off x="33581" y="1628800"/>
            <a:ext cx="361954" cy="741582"/>
          </a:xfrm>
          <a:custGeom>
            <a:avLst/>
            <a:gdLst>
              <a:gd name="connsiteX0" fmla="*/ 437603 w 437603"/>
              <a:gd name="connsiteY0" fmla="*/ 253842 h 253842"/>
              <a:gd name="connsiteX1" fmla="*/ 282 w 437603"/>
              <a:gd name="connsiteY1" fmla="*/ 174329 h 253842"/>
              <a:gd name="connsiteX2" fmla="*/ 371342 w 437603"/>
              <a:gd name="connsiteY2" fmla="*/ 15302 h 253842"/>
              <a:gd name="connsiteX3" fmla="*/ 397847 w 437603"/>
              <a:gd name="connsiteY3" fmla="*/ 15302 h 253842"/>
              <a:gd name="connsiteX0" fmla="*/ 437613 w 469564"/>
              <a:gd name="connsiteY0" fmla="*/ 253842 h 253842"/>
              <a:gd name="connsiteX1" fmla="*/ 292 w 469564"/>
              <a:gd name="connsiteY1" fmla="*/ 174329 h 253842"/>
              <a:gd name="connsiteX2" fmla="*/ 371352 w 469564"/>
              <a:gd name="connsiteY2" fmla="*/ 15302 h 253842"/>
              <a:gd name="connsiteX3" fmla="*/ 464118 w 469564"/>
              <a:gd name="connsiteY3" fmla="*/ 15302 h 253842"/>
              <a:gd name="connsiteX0" fmla="*/ 437385 w 463890"/>
              <a:gd name="connsiteY0" fmla="*/ 238540 h 238540"/>
              <a:gd name="connsiteX1" fmla="*/ 64 w 463890"/>
              <a:gd name="connsiteY1" fmla="*/ 159027 h 238540"/>
              <a:gd name="connsiteX2" fmla="*/ 463890 w 463890"/>
              <a:gd name="connsiteY2" fmla="*/ 0 h 238540"/>
              <a:gd name="connsiteX0" fmla="*/ 438258 w 545726"/>
              <a:gd name="connsiteY0" fmla="*/ 324265 h 324265"/>
              <a:gd name="connsiteX1" fmla="*/ 937 w 545726"/>
              <a:gd name="connsiteY1" fmla="*/ 244752 h 324265"/>
              <a:gd name="connsiteX2" fmla="*/ 545726 w 545726"/>
              <a:gd name="connsiteY2" fmla="*/ 0 h 324265"/>
              <a:gd name="connsiteX0" fmla="*/ 480988 w 545594"/>
              <a:gd name="connsiteY0" fmla="*/ 290928 h 290928"/>
              <a:gd name="connsiteX1" fmla="*/ 805 w 545594"/>
              <a:gd name="connsiteY1" fmla="*/ 244752 h 290928"/>
              <a:gd name="connsiteX2" fmla="*/ 545594 w 545594"/>
              <a:gd name="connsiteY2" fmla="*/ 0 h 290928"/>
              <a:gd name="connsiteX0" fmla="*/ 466741 w 531347"/>
              <a:gd name="connsiteY0" fmla="*/ 290928 h 290928"/>
              <a:gd name="connsiteX1" fmla="*/ 845 w 531347"/>
              <a:gd name="connsiteY1" fmla="*/ 211415 h 290928"/>
              <a:gd name="connsiteX2" fmla="*/ 531347 w 531347"/>
              <a:gd name="connsiteY2" fmla="*/ 0 h 290928"/>
              <a:gd name="connsiteX0" fmla="*/ 466741 w 680572"/>
              <a:gd name="connsiteY0" fmla="*/ 452853 h 452853"/>
              <a:gd name="connsiteX1" fmla="*/ 845 w 680572"/>
              <a:gd name="connsiteY1" fmla="*/ 373340 h 452853"/>
              <a:gd name="connsiteX2" fmla="*/ 680572 w 680572"/>
              <a:gd name="connsiteY2" fmla="*/ 0 h 452853"/>
              <a:gd name="connsiteX0" fmla="*/ 466741 w 680572"/>
              <a:gd name="connsiteY0" fmla="*/ 452853 h 452853"/>
              <a:gd name="connsiteX1" fmla="*/ 845 w 680572"/>
              <a:gd name="connsiteY1" fmla="*/ 373340 h 452853"/>
              <a:gd name="connsiteX2" fmla="*/ 680572 w 680572"/>
              <a:gd name="connsiteY2" fmla="*/ 0 h 452853"/>
              <a:gd name="connsiteX0" fmla="*/ 466741 w 495454"/>
              <a:gd name="connsiteY0" fmla="*/ 501795 h 501795"/>
              <a:gd name="connsiteX1" fmla="*/ 845 w 495454"/>
              <a:gd name="connsiteY1" fmla="*/ 422282 h 501795"/>
              <a:gd name="connsiteX2" fmla="*/ 495454 w 495454"/>
              <a:gd name="connsiteY2" fmla="*/ 0 h 501795"/>
              <a:gd name="connsiteX0" fmla="*/ 466741 w 495454"/>
              <a:gd name="connsiteY0" fmla="*/ 391863 h 391863"/>
              <a:gd name="connsiteX1" fmla="*/ 845 w 495454"/>
              <a:gd name="connsiteY1" fmla="*/ 312350 h 391863"/>
              <a:gd name="connsiteX2" fmla="*/ 495454 w 495454"/>
              <a:gd name="connsiteY2" fmla="*/ 0 h 391863"/>
              <a:gd name="connsiteX0" fmla="*/ 466741 w 466741"/>
              <a:gd name="connsiteY0" fmla="*/ 407568 h 407568"/>
              <a:gd name="connsiteX1" fmla="*/ 845 w 466741"/>
              <a:gd name="connsiteY1" fmla="*/ 328055 h 407568"/>
              <a:gd name="connsiteX2" fmla="*/ 464748 w 466741"/>
              <a:gd name="connsiteY2" fmla="*/ 0 h 407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6741" h="407568">
                <a:moveTo>
                  <a:pt x="466741" y="407568"/>
                </a:moveTo>
                <a:cubicBezTo>
                  <a:pt x="253602" y="387690"/>
                  <a:pt x="-17066" y="382099"/>
                  <a:pt x="845" y="328055"/>
                </a:cubicBezTo>
                <a:cubicBezTo>
                  <a:pt x="18756" y="274011"/>
                  <a:pt x="368118" y="58531"/>
                  <a:pt x="464748" y="0"/>
                </a:cubicBezTo>
              </a:path>
            </a:pathLst>
          </a:custGeom>
          <a:noFill/>
          <a:ln>
            <a:headEnd type="triangl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Freihandform 8"/>
          <p:cNvSpPr/>
          <p:nvPr/>
        </p:nvSpPr>
        <p:spPr>
          <a:xfrm>
            <a:off x="612396" y="5259897"/>
            <a:ext cx="192947" cy="352338"/>
          </a:xfrm>
          <a:custGeom>
            <a:avLst/>
            <a:gdLst>
              <a:gd name="connsiteX0" fmla="*/ 192947 w 192947"/>
              <a:gd name="connsiteY0" fmla="*/ 352338 h 352338"/>
              <a:gd name="connsiteX1" fmla="*/ 0 w 192947"/>
              <a:gd name="connsiteY1" fmla="*/ 201336 h 352338"/>
              <a:gd name="connsiteX2" fmla="*/ 192947 w 192947"/>
              <a:gd name="connsiteY2" fmla="*/ 0 h 352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2947" h="352338">
                <a:moveTo>
                  <a:pt x="192947" y="352338"/>
                </a:moveTo>
                <a:cubicBezTo>
                  <a:pt x="96473" y="306198"/>
                  <a:pt x="0" y="260059"/>
                  <a:pt x="0" y="201336"/>
                </a:cubicBezTo>
                <a:cubicBezTo>
                  <a:pt x="0" y="142613"/>
                  <a:pt x="191549" y="26565"/>
                  <a:pt x="192947" y="0"/>
                </a:cubicBezTo>
              </a:path>
            </a:pathLst>
          </a:custGeom>
          <a:noFill/>
          <a:ln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Freihandform 41"/>
          <p:cNvSpPr/>
          <p:nvPr/>
        </p:nvSpPr>
        <p:spPr>
          <a:xfrm>
            <a:off x="3129750" y="5259671"/>
            <a:ext cx="192947" cy="352338"/>
          </a:xfrm>
          <a:custGeom>
            <a:avLst/>
            <a:gdLst>
              <a:gd name="connsiteX0" fmla="*/ 192947 w 192947"/>
              <a:gd name="connsiteY0" fmla="*/ 352338 h 352338"/>
              <a:gd name="connsiteX1" fmla="*/ 0 w 192947"/>
              <a:gd name="connsiteY1" fmla="*/ 201336 h 352338"/>
              <a:gd name="connsiteX2" fmla="*/ 192947 w 192947"/>
              <a:gd name="connsiteY2" fmla="*/ 0 h 352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2947" h="352338">
                <a:moveTo>
                  <a:pt x="192947" y="352338"/>
                </a:moveTo>
                <a:cubicBezTo>
                  <a:pt x="96473" y="306198"/>
                  <a:pt x="0" y="260059"/>
                  <a:pt x="0" y="201336"/>
                </a:cubicBezTo>
                <a:cubicBezTo>
                  <a:pt x="0" y="142613"/>
                  <a:pt x="191549" y="26565"/>
                  <a:pt x="192947" y="0"/>
                </a:cubicBezTo>
              </a:path>
            </a:pathLst>
          </a:custGeom>
          <a:noFill/>
          <a:ln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Freihandform 42"/>
          <p:cNvSpPr/>
          <p:nvPr/>
        </p:nvSpPr>
        <p:spPr>
          <a:xfrm rot="824560" flipH="1" flipV="1">
            <a:off x="2703137" y="4409298"/>
            <a:ext cx="584566" cy="420425"/>
          </a:xfrm>
          <a:custGeom>
            <a:avLst/>
            <a:gdLst>
              <a:gd name="connsiteX0" fmla="*/ 0 w 1795462"/>
              <a:gd name="connsiteY0" fmla="*/ 681037 h 681037"/>
              <a:gd name="connsiteX1" fmla="*/ 1795462 w 1795462"/>
              <a:gd name="connsiteY1" fmla="*/ 0 h 681037"/>
              <a:gd name="connsiteX2" fmla="*/ 1795462 w 1795462"/>
              <a:gd name="connsiteY2" fmla="*/ 0 h 681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95462" h="681037">
                <a:moveTo>
                  <a:pt x="0" y="681037"/>
                </a:moveTo>
                <a:lnTo>
                  <a:pt x="1795462" y="0"/>
                </a:lnTo>
                <a:lnTo>
                  <a:pt x="1795462" y="0"/>
                </a:ln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Freihandform 3"/>
          <p:cNvSpPr/>
          <p:nvPr/>
        </p:nvSpPr>
        <p:spPr>
          <a:xfrm>
            <a:off x="2079905" y="1142998"/>
            <a:ext cx="1614564" cy="2669509"/>
          </a:xfrm>
          <a:custGeom>
            <a:avLst/>
            <a:gdLst>
              <a:gd name="connsiteX0" fmla="*/ 410713 w 1280868"/>
              <a:gd name="connsiteY0" fmla="*/ 2662084 h 2884627"/>
              <a:gd name="connsiteX1" fmla="*/ 42003 w 1280868"/>
              <a:gd name="connsiteY1" fmla="*/ 2617839 h 2884627"/>
              <a:gd name="connsiteX2" fmla="*/ 1280868 w 1280868"/>
              <a:gd name="connsiteY2" fmla="*/ 0 h 2884627"/>
              <a:gd name="connsiteX0" fmla="*/ 410713 w 1280868"/>
              <a:gd name="connsiteY0" fmla="*/ 2662084 h 2863548"/>
              <a:gd name="connsiteX1" fmla="*/ 42003 w 1280868"/>
              <a:gd name="connsiteY1" fmla="*/ 2617839 h 2863548"/>
              <a:gd name="connsiteX2" fmla="*/ 1280868 w 1280868"/>
              <a:gd name="connsiteY2" fmla="*/ 0 h 2863548"/>
              <a:gd name="connsiteX0" fmla="*/ 373689 w 1243844"/>
              <a:gd name="connsiteY0" fmla="*/ 2662084 h 2765341"/>
              <a:gd name="connsiteX1" fmla="*/ 4979 w 1243844"/>
              <a:gd name="connsiteY1" fmla="*/ 2617839 h 2765341"/>
              <a:gd name="connsiteX2" fmla="*/ 1243844 w 1243844"/>
              <a:gd name="connsiteY2" fmla="*/ 0 h 2765341"/>
              <a:gd name="connsiteX0" fmla="*/ 421296 w 1291451"/>
              <a:gd name="connsiteY0" fmla="*/ 2662084 h 2720460"/>
              <a:gd name="connsiteX1" fmla="*/ 52586 w 1291451"/>
              <a:gd name="connsiteY1" fmla="*/ 2617839 h 2720460"/>
              <a:gd name="connsiteX2" fmla="*/ 1291451 w 1291451"/>
              <a:gd name="connsiteY2" fmla="*/ 0 h 2720460"/>
              <a:gd name="connsiteX0" fmla="*/ 654877 w 1525032"/>
              <a:gd name="connsiteY0" fmla="*/ 2662084 h 2680833"/>
              <a:gd name="connsiteX1" fmla="*/ 5948 w 1525032"/>
              <a:gd name="connsiteY1" fmla="*/ 2344994 h 2680833"/>
              <a:gd name="connsiteX2" fmla="*/ 1525032 w 1525032"/>
              <a:gd name="connsiteY2" fmla="*/ 0 h 2680833"/>
              <a:gd name="connsiteX0" fmla="*/ 686840 w 1564370"/>
              <a:gd name="connsiteY0" fmla="*/ 2669458 h 2727147"/>
              <a:gd name="connsiteX1" fmla="*/ 45286 w 1564370"/>
              <a:gd name="connsiteY1" fmla="*/ 2344994 h 2727147"/>
              <a:gd name="connsiteX2" fmla="*/ 1564370 w 1564370"/>
              <a:gd name="connsiteY2" fmla="*/ 0 h 2727147"/>
              <a:gd name="connsiteX0" fmla="*/ 690807 w 1568337"/>
              <a:gd name="connsiteY0" fmla="*/ 2669458 h 2684591"/>
              <a:gd name="connsiteX1" fmla="*/ 49253 w 1568337"/>
              <a:gd name="connsiteY1" fmla="*/ 2344994 h 2684591"/>
              <a:gd name="connsiteX2" fmla="*/ 1568337 w 1568337"/>
              <a:gd name="connsiteY2" fmla="*/ 0 h 2684591"/>
              <a:gd name="connsiteX0" fmla="*/ 710282 w 1587812"/>
              <a:gd name="connsiteY0" fmla="*/ 2669458 h 2669509"/>
              <a:gd name="connsiteX1" fmla="*/ 46606 w 1587812"/>
              <a:gd name="connsiteY1" fmla="*/ 2227006 h 2669509"/>
              <a:gd name="connsiteX2" fmla="*/ 1587812 w 1587812"/>
              <a:gd name="connsiteY2" fmla="*/ 0 h 2669509"/>
              <a:gd name="connsiteX0" fmla="*/ 737034 w 1614564"/>
              <a:gd name="connsiteY0" fmla="*/ 2669458 h 2669509"/>
              <a:gd name="connsiteX1" fmla="*/ 73358 w 1614564"/>
              <a:gd name="connsiteY1" fmla="*/ 2227006 h 2669509"/>
              <a:gd name="connsiteX2" fmla="*/ 1614564 w 1614564"/>
              <a:gd name="connsiteY2" fmla="*/ 0 h 2669509"/>
              <a:gd name="connsiteX0" fmla="*/ 737034 w 1614564"/>
              <a:gd name="connsiteY0" fmla="*/ 2669458 h 2669509"/>
              <a:gd name="connsiteX1" fmla="*/ 73358 w 1614564"/>
              <a:gd name="connsiteY1" fmla="*/ 2227006 h 2669509"/>
              <a:gd name="connsiteX2" fmla="*/ 1614564 w 1614564"/>
              <a:gd name="connsiteY2" fmla="*/ 0 h 2669509"/>
              <a:gd name="connsiteX0" fmla="*/ 737034 w 1614564"/>
              <a:gd name="connsiteY0" fmla="*/ 2669458 h 2669509"/>
              <a:gd name="connsiteX1" fmla="*/ 73358 w 1614564"/>
              <a:gd name="connsiteY1" fmla="*/ 2227006 h 2669509"/>
              <a:gd name="connsiteX2" fmla="*/ 1614564 w 1614564"/>
              <a:gd name="connsiteY2" fmla="*/ 0 h 2669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14564" h="2669509">
                <a:moveTo>
                  <a:pt x="737034" y="2669458"/>
                </a:moveTo>
                <a:cubicBezTo>
                  <a:pt x="118830" y="2670073"/>
                  <a:pt x="-139264" y="2671916"/>
                  <a:pt x="73358" y="2227006"/>
                </a:cubicBezTo>
                <a:cubicBezTo>
                  <a:pt x="285980" y="1782096"/>
                  <a:pt x="1248313" y="419100"/>
                  <a:pt x="1614564" y="0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3224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00517_PPT_Master_IWES_UNI_KDEE">
  <a:themeElements>
    <a:clrScheme name="UniKassel">
      <a:dk1>
        <a:srgbClr val="000000"/>
      </a:dk1>
      <a:lt1>
        <a:srgbClr val="FFFFFF"/>
      </a:lt1>
      <a:dk2>
        <a:srgbClr val="8A003E"/>
      </a:dk2>
      <a:lt2>
        <a:srgbClr val="808080"/>
      </a:lt2>
      <a:accent1>
        <a:srgbClr val="C5005A"/>
      </a:accent1>
      <a:accent2>
        <a:srgbClr val="FF5DA6"/>
      </a:accent2>
      <a:accent3>
        <a:srgbClr val="FFD5E8"/>
      </a:accent3>
      <a:accent4>
        <a:srgbClr val="8A003E"/>
      </a:accent4>
      <a:accent5>
        <a:srgbClr val="320017"/>
      </a:accent5>
      <a:accent6>
        <a:srgbClr val="FFE7F2"/>
      </a:accent6>
      <a:hlink>
        <a:srgbClr val="AC004E"/>
      </a:hlink>
      <a:folHlink>
        <a:srgbClr val="FF3F96"/>
      </a:folHlink>
    </a:clrScheme>
    <a:fontScheme name="Standarddesign">
      <a:majorFont>
        <a:latin typeface="Frutiger LT Com 45 Light"/>
        <a:ea typeface=""/>
        <a:cs typeface=""/>
      </a:majorFont>
      <a:minorFont>
        <a:latin typeface="Frutiger LT Com 55 Roman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3">
        <a:dk1>
          <a:srgbClr val="000000"/>
        </a:dk1>
        <a:lt1>
          <a:srgbClr val="FFFFFF"/>
        </a:lt1>
        <a:dk2>
          <a:srgbClr val="000000"/>
        </a:dk2>
        <a:lt2>
          <a:srgbClr val="A8AFAF"/>
        </a:lt2>
        <a:accent1>
          <a:srgbClr val="009475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AAC8BD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14">
        <a:dk1>
          <a:srgbClr val="000000"/>
        </a:dk1>
        <a:lt1>
          <a:srgbClr val="FFFFFF"/>
        </a:lt1>
        <a:dk2>
          <a:srgbClr val="000000"/>
        </a:dk2>
        <a:lt2>
          <a:srgbClr val="A8AFAF"/>
        </a:lt2>
        <a:accent1>
          <a:srgbClr val="009475"/>
        </a:accent1>
        <a:accent2>
          <a:srgbClr val="009475"/>
        </a:accent2>
        <a:accent3>
          <a:srgbClr val="FFFFFF"/>
        </a:accent3>
        <a:accent4>
          <a:srgbClr val="000000"/>
        </a:accent4>
        <a:accent5>
          <a:srgbClr val="AAC8BD"/>
        </a:accent5>
        <a:accent6>
          <a:srgbClr val="008669"/>
        </a:accent6>
        <a:hlink>
          <a:srgbClr val="009475"/>
        </a:hlink>
        <a:folHlink>
          <a:srgbClr val="00947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15">
        <a:dk1>
          <a:srgbClr val="000000"/>
        </a:dk1>
        <a:lt1>
          <a:srgbClr val="FFFFFF"/>
        </a:lt1>
        <a:dk2>
          <a:srgbClr val="009475"/>
        </a:dk2>
        <a:lt2>
          <a:srgbClr val="A8AFAF"/>
        </a:lt2>
        <a:accent1>
          <a:srgbClr val="25BAE2"/>
        </a:accent1>
        <a:accent2>
          <a:srgbClr val="006E92"/>
        </a:accent2>
        <a:accent3>
          <a:srgbClr val="FFFFFF"/>
        </a:accent3>
        <a:accent4>
          <a:srgbClr val="000000"/>
        </a:accent4>
        <a:accent5>
          <a:srgbClr val="ACD9EE"/>
        </a:accent5>
        <a:accent6>
          <a:srgbClr val="006384"/>
        </a:accent6>
        <a:hlink>
          <a:srgbClr val="4C636F"/>
        </a:hlink>
        <a:folHlink>
          <a:srgbClr val="9E1C2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16">
        <a:dk1>
          <a:srgbClr val="000000"/>
        </a:dk1>
        <a:lt1>
          <a:srgbClr val="FFFFFF"/>
        </a:lt1>
        <a:dk2>
          <a:srgbClr val="009475"/>
        </a:dk2>
        <a:lt2>
          <a:srgbClr val="25BAE2"/>
        </a:lt2>
        <a:accent1>
          <a:srgbClr val="009475"/>
        </a:accent1>
        <a:accent2>
          <a:srgbClr val="006E92"/>
        </a:accent2>
        <a:accent3>
          <a:srgbClr val="FFFFFF"/>
        </a:accent3>
        <a:accent4>
          <a:srgbClr val="000000"/>
        </a:accent4>
        <a:accent5>
          <a:srgbClr val="AAC8BD"/>
        </a:accent5>
        <a:accent6>
          <a:srgbClr val="006384"/>
        </a:accent6>
        <a:hlink>
          <a:srgbClr val="4C636F"/>
        </a:hlink>
        <a:folHlink>
          <a:srgbClr val="9E1C2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Standarddesign">
  <a:themeElements>
    <a:clrScheme name="UniKassel">
      <a:dk1>
        <a:srgbClr val="000000"/>
      </a:dk1>
      <a:lt1>
        <a:srgbClr val="FFFFFF"/>
      </a:lt1>
      <a:dk2>
        <a:srgbClr val="8A003E"/>
      </a:dk2>
      <a:lt2>
        <a:srgbClr val="808080"/>
      </a:lt2>
      <a:accent1>
        <a:srgbClr val="C5005A"/>
      </a:accent1>
      <a:accent2>
        <a:srgbClr val="FF5DA6"/>
      </a:accent2>
      <a:accent3>
        <a:srgbClr val="FFD5E8"/>
      </a:accent3>
      <a:accent4>
        <a:srgbClr val="8A003E"/>
      </a:accent4>
      <a:accent5>
        <a:srgbClr val="320017"/>
      </a:accent5>
      <a:accent6>
        <a:srgbClr val="FFE7F2"/>
      </a:accent6>
      <a:hlink>
        <a:srgbClr val="AC004E"/>
      </a:hlink>
      <a:folHlink>
        <a:srgbClr val="FF3F96"/>
      </a:folHlink>
    </a:clrScheme>
    <a:fontScheme name="1_Standarddesign">
      <a:majorFont>
        <a:latin typeface="Frutiger LT Com 45 Light"/>
        <a:ea typeface=""/>
        <a:cs typeface=""/>
      </a:majorFont>
      <a:minorFont>
        <a:latin typeface="Frutiger LT Com 55 Roman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rd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rd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rd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rd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rd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andard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andard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andard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andard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andard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andard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andarddesign 13">
        <a:dk1>
          <a:srgbClr val="000000"/>
        </a:dk1>
        <a:lt1>
          <a:srgbClr val="FFFFFF"/>
        </a:lt1>
        <a:dk2>
          <a:srgbClr val="000000"/>
        </a:dk2>
        <a:lt2>
          <a:srgbClr val="A8AFAF"/>
        </a:lt2>
        <a:accent1>
          <a:srgbClr val="009475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AAC8BD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rddesign 14">
        <a:dk1>
          <a:srgbClr val="000000"/>
        </a:dk1>
        <a:lt1>
          <a:srgbClr val="FFFFFF"/>
        </a:lt1>
        <a:dk2>
          <a:srgbClr val="000000"/>
        </a:dk2>
        <a:lt2>
          <a:srgbClr val="A8AFAF"/>
        </a:lt2>
        <a:accent1>
          <a:srgbClr val="009475"/>
        </a:accent1>
        <a:accent2>
          <a:srgbClr val="009475"/>
        </a:accent2>
        <a:accent3>
          <a:srgbClr val="FFFFFF"/>
        </a:accent3>
        <a:accent4>
          <a:srgbClr val="000000"/>
        </a:accent4>
        <a:accent5>
          <a:srgbClr val="AAC8BD"/>
        </a:accent5>
        <a:accent6>
          <a:srgbClr val="008669"/>
        </a:accent6>
        <a:hlink>
          <a:srgbClr val="009475"/>
        </a:hlink>
        <a:folHlink>
          <a:srgbClr val="00947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rddesign 15">
        <a:dk1>
          <a:srgbClr val="000000"/>
        </a:dk1>
        <a:lt1>
          <a:srgbClr val="FFFFFF"/>
        </a:lt1>
        <a:dk2>
          <a:srgbClr val="009475"/>
        </a:dk2>
        <a:lt2>
          <a:srgbClr val="A8AFAF"/>
        </a:lt2>
        <a:accent1>
          <a:srgbClr val="25BAE2"/>
        </a:accent1>
        <a:accent2>
          <a:srgbClr val="006E92"/>
        </a:accent2>
        <a:accent3>
          <a:srgbClr val="FFFFFF"/>
        </a:accent3>
        <a:accent4>
          <a:srgbClr val="000000"/>
        </a:accent4>
        <a:accent5>
          <a:srgbClr val="ACD9EE"/>
        </a:accent5>
        <a:accent6>
          <a:srgbClr val="006384"/>
        </a:accent6>
        <a:hlink>
          <a:srgbClr val="4C636F"/>
        </a:hlink>
        <a:folHlink>
          <a:srgbClr val="9E1C2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rddesign 16">
        <a:dk1>
          <a:srgbClr val="000000"/>
        </a:dk1>
        <a:lt1>
          <a:srgbClr val="FFFFFF"/>
        </a:lt1>
        <a:dk2>
          <a:srgbClr val="009475"/>
        </a:dk2>
        <a:lt2>
          <a:srgbClr val="25BAE2"/>
        </a:lt2>
        <a:accent1>
          <a:srgbClr val="009475"/>
        </a:accent1>
        <a:accent2>
          <a:srgbClr val="006E92"/>
        </a:accent2>
        <a:accent3>
          <a:srgbClr val="FFFFFF"/>
        </a:accent3>
        <a:accent4>
          <a:srgbClr val="000000"/>
        </a:accent4>
        <a:accent5>
          <a:srgbClr val="AAC8BD"/>
        </a:accent5>
        <a:accent6>
          <a:srgbClr val="006384"/>
        </a:accent6>
        <a:hlink>
          <a:srgbClr val="4C636F"/>
        </a:hlink>
        <a:folHlink>
          <a:srgbClr val="9E1C2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Standarddesign">
  <a:themeElements>
    <a:clrScheme name="UniKassel">
      <a:dk1>
        <a:srgbClr val="000000"/>
      </a:dk1>
      <a:lt1>
        <a:srgbClr val="FFFFFF"/>
      </a:lt1>
      <a:dk2>
        <a:srgbClr val="8A003E"/>
      </a:dk2>
      <a:lt2>
        <a:srgbClr val="808080"/>
      </a:lt2>
      <a:accent1>
        <a:srgbClr val="C5005A"/>
      </a:accent1>
      <a:accent2>
        <a:srgbClr val="FF5DA6"/>
      </a:accent2>
      <a:accent3>
        <a:srgbClr val="FFD5E8"/>
      </a:accent3>
      <a:accent4>
        <a:srgbClr val="8A003E"/>
      </a:accent4>
      <a:accent5>
        <a:srgbClr val="320017"/>
      </a:accent5>
      <a:accent6>
        <a:srgbClr val="FFE7F2"/>
      </a:accent6>
      <a:hlink>
        <a:srgbClr val="AC004E"/>
      </a:hlink>
      <a:folHlink>
        <a:srgbClr val="FF3F96"/>
      </a:folHlink>
    </a:clrScheme>
    <a:fontScheme name="1_Standarddesign">
      <a:majorFont>
        <a:latin typeface="Frutiger LT Com 45 Light"/>
        <a:ea typeface=""/>
        <a:cs typeface=""/>
      </a:majorFont>
      <a:minorFont>
        <a:latin typeface="Frutiger LT Com 55 Roman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rd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rd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rd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rd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rd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andard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andard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andard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andard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andard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andard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andarddesign 13">
        <a:dk1>
          <a:srgbClr val="000000"/>
        </a:dk1>
        <a:lt1>
          <a:srgbClr val="FFFFFF"/>
        </a:lt1>
        <a:dk2>
          <a:srgbClr val="000000"/>
        </a:dk2>
        <a:lt2>
          <a:srgbClr val="A8AFAF"/>
        </a:lt2>
        <a:accent1>
          <a:srgbClr val="009475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AAC8BD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rddesign 14">
        <a:dk1>
          <a:srgbClr val="000000"/>
        </a:dk1>
        <a:lt1>
          <a:srgbClr val="FFFFFF"/>
        </a:lt1>
        <a:dk2>
          <a:srgbClr val="000000"/>
        </a:dk2>
        <a:lt2>
          <a:srgbClr val="A8AFAF"/>
        </a:lt2>
        <a:accent1>
          <a:srgbClr val="009475"/>
        </a:accent1>
        <a:accent2>
          <a:srgbClr val="009475"/>
        </a:accent2>
        <a:accent3>
          <a:srgbClr val="FFFFFF"/>
        </a:accent3>
        <a:accent4>
          <a:srgbClr val="000000"/>
        </a:accent4>
        <a:accent5>
          <a:srgbClr val="AAC8BD"/>
        </a:accent5>
        <a:accent6>
          <a:srgbClr val="008669"/>
        </a:accent6>
        <a:hlink>
          <a:srgbClr val="009475"/>
        </a:hlink>
        <a:folHlink>
          <a:srgbClr val="00947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rddesign 15">
        <a:dk1>
          <a:srgbClr val="000000"/>
        </a:dk1>
        <a:lt1>
          <a:srgbClr val="FFFFFF"/>
        </a:lt1>
        <a:dk2>
          <a:srgbClr val="009475"/>
        </a:dk2>
        <a:lt2>
          <a:srgbClr val="A8AFAF"/>
        </a:lt2>
        <a:accent1>
          <a:srgbClr val="25BAE2"/>
        </a:accent1>
        <a:accent2>
          <a:srgbClr val="006E92"/>
        </a:accent2>
        <a:accent3>
          <a:srgbClr val="FFFFFF"/>
        </a:accent3>
        <a:accent4>
          <a:srgbClr val="000000"/>
        </a:accent4>
        <a:accent5>
          <a:srgbClr val="ACD9EE"/>
        </a:accent5>
        <a:accent6>
          <a:srgbClr val="006384"/>
        </a:accent6>
        <a:hlink>
          <a:srgbClr val="4C636F"/>
        </a:hlink>
        <a:folHlink>
          <a:srgbClr val="9E1C2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rddesign 16">
        <a:dk1>
          <a:srgbClr val="000000"/>
        </a:dk1>
        <a:lt1>
          <a:srgbClr val="FFFFFF"/>
        </a:lt1>
        <a:dk2>
          <a:srgbClr val="009475"/>
        </a:dk2>
        <a:lt2>
          <a:srgbClr val="25BAE2"/>
        </a:lt2>
        <a:accent1>
          <a:srgbClr val="009475"/>
        </a:accent1>
        <a:accent2>
          <a:srgbClr val="006E92"/>
        </a:accent2>
        <a:accent3>
          <a:srgbClr val="FFFFFF"/>
        </a:accent3>
        <a:accent4>
          <a:srgbClr val="000000"/>
        </a:accent4>
        <a:accent5>
          <a:srgbClr val="AAC8BD"/>
        </a:accent5>
        <a:accent6>
          <a:srgbClr val="006384"/>
        </a:accent6>
        <a:hlink>
          <a:srgbClr val="4C636F"/>
        </a:hlink>
        <a:folHlink>
          <a:srgbClr val="9E1C2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100517_PPT_Master_IWES_UNI_KDEE</Template>
  <TotalTime>0</TotalTime>
  <Words>62</Words>
  <Application>Microsoft Office PowerPoint</Application>
  <PresentationFormat>Bildschirmpräsentation (4:3)</PresentationFormat>
  <Paragraphs>33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3</vt:i4>
      </vt:variant>
      <vt:variant>
        <vt:lpstr>Folientitel</vt:lpstr>
      </vt:variant>
      <vt:variant>
        <vt:i4>1</vt:i4>
      </vt:variant>
    </vt:vector>
  </HeadingPairs>
  <TitlesOfParts>
    <vt:vector size="8" baseType="lpstr">
      <vt:lpstr>Calibri</vt:lpstr>
      <vt:lpstr>Frutiger LT Com 45 Light</vt:lpstr>
      <vt:lpstr>Frutiger LT Com 55 Roman</vt:lpstr>
      <vt:lpstr>Wingdings</vt:lpstr>
      <vt:lpstr>100517_PPT_Master_IWES_UNI_KDEE</vt:lpstr>
      <vt:lpstr>1_Standarddesign</vt:lpstr>
      <vt:lpstr>2_Standarddesign</vt:lpstr>
      <vt:lpstr>Pandapower Network Optimization Framework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edrayer</dc:creator>
  <cp:lastModifiedBy>lthurner</cp:lastModifiedBy>
  <cp:revision>634</cp:revision>
  <dcterms:created xsi:type="dcterms:W3CDTF">2013-03-07T11:06:29Z</dcterms:created>
  <dcterms:modified xsi:type="dcterms:W3CDTF">2016-05-18T13:33:04Z</dcterms:modified>
</cp:coreProperties>
</file>