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3CC988-AF6D-C035-F714-95796A304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C8EF17-88BA-7FE1-D115-69F9D755C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37204F-5D56-5A65-E086-ADD2B4BAA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4F7-CFF6-4246-BC4F-CCC57D74E09F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1ED7A9-BC62-7018-43F1-B785F360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A92E0C-9355-FD07-D751-D3B30B2F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33E6-B408-4AAD-838D-3A76D189F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52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71B1E3-983B-99FA-3D28-6095CAF6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2C134FF-6E5A-D789-0B54-93CDF327B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ABF029-F389-8E12-4951-DDF1629C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4F7-CFF6-4246-BC4F-CCC57D74E09F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18DAC2-20F4-DFA1-B5DA-BE0CDB2B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DAC40B-029F-DEB7-EB2D-37EC63AC3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33E6-B408-4AAD-838D-3A76D189F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78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0257EC0-4820-DCF6-4A2B-06FC7442B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88E1BC-E6EA-9FB8-66F4-DB666BA23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F04B6F-C4D2-02A8-137B-A161F4F1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4F7-CFF6-4246-BC4F-CCC57D74E09F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46CC7F-419A-48E5-0EA8-BD5D6220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4A1FC4-6759-72EC-48C9-966EB321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33E6-B408-4AAD-838D-3A76D189F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59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5ECB5E-03FC-2E3C-F01C-9011E7C1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D4E1A3-7295-B0BE-82F3-EF91F2D20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F56554-5A21-DE1B-34F5-B9B926E5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4F7-CFF6-4246-BC4F-CCC57D74E09F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586904-AE28-BA29-AC8F-112C6D487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16DC68-22F3-6414-7F67-6165B01E0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33E6-B408-4AAD-838D-3A76D189F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14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5B7C6E-EF2B-2771-3BDC-D9C000EEB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B8C831-E077-61E7-018A-206800642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B635D0-B0CC-7017-188D-8358DB736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4F7-CFF6-4246-BC4F-CCC57D74E09F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530A6D-DA5F-8698-05AC-E2160147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30DC8E-1780-9D78-BA14-35D854BA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33E6-B408-4AAD-838D-3A76D189F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64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97F40A-B60C-CC03-5D75-552545759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616A07-4144-E663-FED7-D47AF0CD1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2F2A65-C1A0-8CE6-6FA0-D39BFB2F5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45D7DA-F759-78C1-92FB-05F80C49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4F7-CFF6-4246-BC4F-CCC57D74E09F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CC137D-80C4-47FB-E738-856D374EF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F9BDF4-641F-889B-345E-A79DCB65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33E6-B408-4AAD-838D-3A76D189F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16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16BA20-19B8-5E57-0827-93897D8D1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8D9094D-6727-9696-E37D-2CF9CE27E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8454C2-CD7F-DA1A-7ABF-69DC3B512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64BBE00-D165-CA95-36CC-033A358F9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872F7E-440F-0530-F3AE-6EAE25F77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E6A0D2A-717F-266B-C127-F5B753FF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4F7-CFF6-4246-BC4F-CCC57D74E09F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9086C7D-D727-E397-E1D6-004BC4B69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162A0D8-B0CE-77ED-0EE8-1ABE91832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33E6-B408-4AAD-838D-3A76D189F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97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C2B165-3954-407A-84CD-4C377E05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7EC9679-D093-3027-2E45-5568F695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4F7-CFF6-4246-BC4F-CCC57D74E09F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BD6A9F5-985D-C8CB-963C-EA17B83F9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9911C52-6A2D-209D-B98C-C9221F26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33E6-B408-4AAD-838D-3A76D189F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66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AC829C6-8BE7-9449-6780-1DBB8FD87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4F7-CFF6-4246-BC4F-CCC57D74E09F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DC880BE-3B10-26FD-EE30-F85C59CD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661315-F5E7-5F70-C0E4-6EADEA9F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33E6-B408-4AAD-838D-3A76D189F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50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0AEF92-0305-5B4C-9AD6-EF49C874B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21CC51-B088-68BE-E8D0-D3809891B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5E4E72-3872-FB7D-2146-231F3D9BC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6ADF6A-574C-3053-9605-F9A65EA5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4F7-CFF6-4246-BC4F-CCC57D74E09F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DA3B7B-777D-FA53-3C52-722A1AED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2E2A00-6DEF-3B14-65E0-7AB2A2C0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33E6-B408-4AAD-838D-3A76D189F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05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35363-753B-6C87-A6C1-73B3CC2E1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7392B44-C5CD-2048-42C2-D3A1B3BEF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A16449-AF9E-1C41-A1F2-6F3821CC1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55C109-BA9B-97CB-AFC4-1C476792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4F7-CFF6-4246-BC4F-CCC57D74E09F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477044-C8CD-0BD0-28C5-2DA780B7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A5A888-9933-D18B-FCB3-2C4F96B4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33E6-B408-4AAD-838D-3A76D189F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13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22DED53-3A02-55A1-850B-A55FC782A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6D7D55-5D42-8EE5-C2DF-B29A404BC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0DBA59-03D8-CB2F-623E-3B5B3CEE6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4E14F7-CFF6-4246-BC4F-CCC57D74E09F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496B61-5045-7FE0-E564-B05AF4C21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E554BE-E011-2FC7-B342-3FC4BB288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FA33E6-B408-4AAD-838D-3A76D189F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03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C95FED-020E-CC65-7B19-1506EB17F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193" y="2104104"/>
            <a:ext cx="9144000" cy="1199382"/>
          </a:xfrm>
        </p:spPr>
        <p:txBody>
          <a:bodyPr/>
          <a:lstStyle/>
          <a:p>
            <a:r>
              <a:rPr lang="en-US" altLang="zh-TW" dirty="0"/>
              <a:t>HW1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962A55B-EA74-1714-0FAD-7062B69BE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9931"/>
            <a:ext cx="9144000" cy="488181"/>
          </a:xfrm>
        </p:spPr>
        <p:txBody>
          <a:bodyPr/>
          <a:lstStyle/>
          <a:p>
            <a:r>
              <a:rPr lang="en-US" altLang="zh-TW" dirty="0"/>
              <a:t>C110112164</a:t>
            </a:r>
            <a:r>
              <a:rPr lang="zh-TW" altLang="en-US" dirty="0"/>
              <a:t> 胡家豪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8A76A3D-3385-2C19-B718-0A1CE32BC6EA}"/>
              </a:ext>
            </a:extLst>
          </p:cNvPr>
          <p:cNvSpPr txBox="1"/>
          <p:nvPr/>
        </p:nvSpPr>
        <p:spPr>
          <a:xfrm>
            <a:off x="452284" y="294968"/>
            <a:ext cx="2143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嵌入式影像處理</a:t>
            </a:r>
            <a:r>
              <a:rPr lang="en-US" altLang="zh-TW" dirty="0"/>
              <a:t>10/24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463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8388AF-A9CA-A927-6C94-CD7880AB1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77" y="147483"/>
            <a:ext cx="2190136" cy="776750"/>
          </a:xfrm>
        </p:spPr>
        <p:txBody>
          <a:bodyPr/>
          <a:lstStyle/>
          <a:p>
            <a:r>
              <a:rPr lang="zh-TW" altLang="en-US" dirty="0"/>
              <a:t>流程圖</a:t>
            </a:r>
          </a:p>
        </p:txBody>
      </p:sp>
      <p:sp>
        <p:nvSpPr>
          <p:cNvPr id="27" name="流程圖: 程序 26">
            <a:extLst>
              <a:ext uri="{FF2B5EF4-FFF2-40B4-BE49-F238E27FC236}">
                <a16:creationId xmlns:a16="http://schemas.microsoft.com/office/drawing/2014/main" id="{6274A9CB-2DF0-78F1-09A5-D1543BCCCB50}"/>
              </a:ext>
            </a:extLst>
          </p:cNvPr>
          <p:cNvSpPr/>
          <p:nvPr/>
        </p:nvSpPr>
        <p:spPr>
          <a:xfrm>
            <a:off x="4355691" y="216310"/>
            <a:ext cx="2674374" cy="70792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馬路分割</a:t>
            </a: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E559F01A-AA01-92C4-815E-A7A50F3987C6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5692878" y="924233"/>
            <a:ext cx="19664" cy="10520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DC35B282-8327-E538-5F96-FEB7C0BA3D5D}"/>
              </a:ext>
            </a:extLst>
          </p:cNvPr>
          <p:cNvCxnSpPr>
            <a:cxnSpLocks/>
          </p:cNvCxnSpPr>
          <p:nvPr/>
        </p:nvCxnSpPr>
        <p:spPr>
          <a:xfrm>
            <a:off x="835741" y="1976287"/>
            <a:ext cx="92521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0D9AEB42-BF70-0751-1C85-ACCCC1C60085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835741" y="1976287"/>
            <a:ext cx="0" cy="1252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流程圖: 程序 38">
            <a:extLst>
              <a:ext uri="{FF2B5EF4-FFF2-40B4-BE49-F238E27FC236}">
                <a16:creationId xmlns:a16="http://schemas.microsoft.com/office/drawing/2014/main" id="{25CE0ED4-2F69-C7B5-C9E4-772149EEE7DE}"/>
              </a:ext>
            </a:extLst>
          </p:cNvPr>
          <p:cNvSpPr/>
          <p:nvPr/>
        </p:nvSpPr>
        <p:spPr>
          <a:xfrm>
            <a:off x="432619" y="3228671"/>
            <a:ext cx="806244" cy="6353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獲取圖片</a:t>
            </a:r>
          </a:p>
        </p:txBody>
      </p:sp>
      <p:sp>
        <p:nvSpPr>
          <p:cNvPr id="45" name="流程圖: 程序 44">
            <a:extLst>
              <a:ext uri="{FF2B5EF4-FFF2-40B4-BE49-F238E27FC236}">
                <a16:creationId xmlns:a16="http://schemas.microsoft.com/office/drawing/2014/main" id="{E67E3AA3-BF2F-4043-EAA3-20DA48208C2D}"/>
              </a:ext>
            </a:extLst>
          </p:cNvPr>
          <p:cNvSpPr/>
          <p:nvPr/>
        </p:nvSpPr>
        <p:spPr>
          <a:xfrm>
            <a:off x="2104106" y="3228671"/>
            <a:ext cx="1160204" cy="63540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LBP</a:t>
            </a:r>
          </a:p>
          <a:p>
            <a:pPr algn="ctr"/>
            <a:r>
              <a:rPr lang="zh-TW" altLang="en-US" dirty="0"/>
              <a:t>參數設定</a:t>
            </a: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9337879D-4D5C-F69E-6EB7-A59161F6DDCC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2684208" y="1976287"/>
            <a:ext cx="0" cy="1252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流程圖: 程序 52">
            <a:extLst>
              <a:ext uri="{FF2B5EF4-FFF2-40B4-BE49-F238E27FC236}">
                <a16:creationId xmlns:a16="http://schemas.microsoft.com/office/drawing/2014/main" id="{C9EA1407-1C4B-B797-24E3-91BC47F2BF1F}"/>
              </a:ext>
            </a:extLst>
          </p:cNvPr>
          <p:cNvSpPr/>
          <p:nvPr/>
        </p:nvSpPr>
        <p:spPr>
          <a:xfrm>
            <a:off x="432619" y="4305909"/>
            <a:ext cx="806244" cy="6353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轉成灰階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4C5F2483-01F5-9D0C-57B0-7FDDB654EC41}"/>
              </a:ext>
            </a:extLst>
          </p:cNvPr>
          <p:cNvCxnSpPr>
            <a:cxnSpLocks/>
            <a:stCxn id="39" idx="2"/>
            <a:endCxn id="53" idx="0"/>
          </p:cNvCxnSpPr>
          <p:nvPr/>
        </p:nvCxnSpPr>
        <p:spPr>
          <a:xfrm>
            <a:off x="835741" y="3864070"/>
            <a:ext cx="0" cy="441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11C6711C-611B-2AB1-C496-ED8A4919CEAF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4532674" y="1976287"/>
            <a:ext cx="0" cy="1226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流程圖: 程序 60">
            <a:extLst>
              <a:ext uri="{FF2B5EF4-FFF2-40B4-BE49-F238E27FC236}">
                <a16:creationId xmlns:a16="http://schemas.microsoft.com/office/drawing/2014/main" id="{7168787F-AFE5-ABD5-227D-3F74A57D912A}"/>
              </a:ext>
            </a:extLst>
          </p:cNvPr>
          <p:cNvSpPr/>
          <p:nvPr/>
        </p:nvSpPr>
        <p:spPr>
          <a:xfrm>
            <a:off x="3952572" y="3202861"/>
            <a:ext cx="1160204" cy="63540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BFS</a:t>
            </a:r>
          </a:p>
          <a:p>
            <a:pPr algn="ctr"/>
            <a:r>
              <a:rPr lang="zh-TW" altLang="en-US" dirty="0"/>
              <a:t>區域分割</a:t>
            </a:r>
          </a:p>
        </p:txBody>
      </p:sp>
      <p:sp>
        <p:nvSpPr>
          <p:cNvPr id="65" name="流程圖: 程序 64">
            <a:extLst>
              <a:ext uri="{FF2B5EF4-FFF2-40B4-BE49-F238E27FC236}">
                <a16:creationId xmlns:a16="http://schemas.microsoft.com/office/drawing/2014/main" id="{9E99DDA9-F821-3806-26C2-4938636C6153}"/>
              </a:ext>
            </a:extLst>
          </p:cNvPr>
          <p:cNvSpPr/>
          <p:nvPr/>
        </p:nvSpPr>
        <p:spPr>
          <a:xfrm>
            <a:off x="5702709" y="3202860"/>
            <a:ext cx="1258527" cy="63540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LBP</a:t>
            </a:r>
            <a:r>
              <a:rPr lang="zh-TW" altLang="en-US" dirty="0"/>
              <a:t>二值化處理</a:t>
            </a:r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9A3BF4A7-C7FF-2093-EAC2-B1E886CD8784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6331973" y="1976286"/>
            <a:ext cx="0" cy="1226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流程圖: 程序 67">
            <a:extLst>
              <a:ext uri="{FF2B5EF4-FFF2-40B4-BE49-F238E27FC236}">
                <a16:creationId xmlns:a16="http://schemas.microsoft.com/office/drawing/2014/main" id="{E585A1D2-A540-D656-B1F2-B7E82832BC3D}"/>
              </a:ext>
            </a:extLst>
          </p:cNvPr>
          <p:cNvSpPr/>
          <p:nvPr/>
        </p:nvSpPr>
        <p:spPr>
          <a:xfrm>
            <a:off x="7452848" y="3202860"/>
            <a:ext cx="1445346" cy="63540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執行</a:t>
            </a:r>
            <a:r>
              <a:rPr lang="en-US" altLang="zh-TW" dirty="0"/>
              <a:t>BFS</a:t>
            </a:r>
            <a:endParaRPr lang="zh-TW" altLang="en-US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8E1D9A7C-3FB6-31D6-9A21-3B156C8F67AC}"/>
              </a:ext>
            </a:extLst>
          </p:cNvPr>
          <p:cNvCxnSpPr>
            <a:cxnSpLocks/>
            <a:endCxn id="68" idx="0"/>
          </p:cNvCxnSpPr>
          <p:nvPr/>
        </p:nvCxnSpPr>
        <p:spPr>
          <a:xfrm flipH="1">
            <a:off x="8175521" y="1968301"/>
            <a:ext cx="1" cy="1234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A39C3CB5-43F9-3699-D6A8-2B71B8F6D33F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8175521" y="3838263"/>
            <a:ext cx="0" cy="467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流程圖: 程序 82">
            <a:extLst>
              <a:ext uri="{FF2B5EF4-FFF2-40B4-BE49-F238E27FC236}">
                <a16:creationId xmlns:a16="http://schemas.microsoft.com/office/drawing/2014/main" id="{06B0ECDE-456A-7601-7EA2-A36C33E6ED5E}"/>
              </a:ext>
            </a:extLst>
          </p:cNvPr>
          <p:cNvSpPr/>
          <p:nvPr/>
        </p:nvSpPr>
        <p:spPr>
          <a:xfrm>
            <a:off x="7735527" y="4305909"/>
            <a:ext cx="879988" cy="6353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覆蓋</a:t>
            </a:r>
            <a:endParaRPr lang="en-US" altLang="zh-TW" dirty="0"/>
          </a:p>
          <a:p>
            <a:pPr algn="ctr"/>
            <a:r>
              <a:rPr lang="zh-TW" altLang="en-US" dirty="0"/>
              <a:t>半透明</a:t>
            </a:r>
          </a:p>
        </p:txBody>
      </p: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83586116-7BA3-9495-D6A1-411E5F713D6B}"/>
              </a:ext>
            </a:extLst>
          </p:cNvPr>
          <p:cNvCxnSpPr>
            <a:cxnSpLocks/>
          </p:cNvCxnSpPr>
          <p:nvPr/>
        </p:nvCxnSpPr>
        <p:spPr>
          <a:xfrm>
            <a:off x="10092812" y="1976287"/>
            <a:ext cx="0" cy="1252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流程圖: 程序 95">
            <a:extLst>
              <a:ext uri="{FF2B5EF4-FFF2-40B4-BE49-F238E27FC236}">
                <a16:creationId xmlns:a16="http://schemas.microsoft.com/office/drawing/2014/main" id="{248DB746-3381-9A17-E803-F125CAF00D28}"/>
              </a:ext>
            </a:extLst>
          </p:cNvPr>
          <p:cNvSpPr/>
          <p:nvPr/>
        </p:nvSpPr>
        <p:spPr>
          <a:xfrm>
            <a:off x="9699524" y="3228671"/>
            <a:ext cx="806244" cy="6353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顯示結果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60AC1917-5652-4063-B53F-2E10A6A1C47B}"/>
              </a:ext>
            </a:extLst>
          </p:cNvPr>
          <p:cNvCxnSpPr>
            <a:cxnSpLocks/>
            <a:stCxn id="53" idx="2"/>
            <a:endCxn id="30" idx="0"/>
          </p:cNvCxnSpPr>
          <p:nvPr/>
        </p:nvCxnSpPr>
        <p:spPr>
          <a:xfrm>
            <a:off x="835741" y="4941308"/>
            <a:ext cx="3200" cy="5628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流程圖: 程序 29">
            <a:extLst>
              <a:ext uri="{FF2B5EF4-FFF2-40B4-BE49-F238E27FC236}">
                <a16:creationId xmlns:a16="http://schemas.microsoft.com/office/drawing/2014/main" id="{1432D8AB-069E-4519-A914-2C996A0EABC0}"/>
              </a:ext>
            </a:extLst>
          </p:cNvPr>
          <p:cNvSpPr/>
          <p:nvPr/>
        </p:nvSpPr>
        <p:spPr>
          <a:xfrm>
            <a:off x="292967" y="5504155"/>
            <a:ext cx="1091947" cy="6353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設定</a:t>
            </a:r>
            <a:r>
              <a:rPr lang="en-US" altLang="zh-TW" dirty="0"/>
              <a:t>HSV</a:t>
            </a:r>
            <a:r>
              <a:rPr lang="zh-TW" altLang="en-US" dirty="0"/>
              <a:t>範圍</a:t>
            </a:r>
          </a:p>
        </p:txBody>
      </p:sp>
      <p:sp>
        <p:nvSpPr>
          <p:cNvPr id="38" name="流程圖: 程序 37">
            <a:extLst>
              <a:ext uri="{FF2B5EF4-FFF2-40B4-BE49-F238E27FC236}">
                <a16:creationId xmlns:a16="http://schemas.microsoft.com/office/drawing/2014/main" id="{2EAF6F15-3AFD-4A60-B6B1-EB57EBF0C083}"/>
              </a:ext>
            </a:extLst>
          </p:cNvPr>
          <p:cNvSpPr/>
          <p:nvPr/>
        </p:nvSpPr>
        <p:spPr>
          <a:xfrm>
            <a:off x="5712542" y="4305909"/>
            <a:ext cx="1258527" cy="63540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初始化</a:t>
            </a:r>
            <a:endParaRPr lang="en-US" altLang="zh-TW" dirty="0"/>
          </a:p>
          <a:p>
            <a:pPr algn="ctr"/>
            <a:r>
              <a:rPr lang="zh-TW" altLang="en-US" dirty="0"/>
              <a:t>訪問記錄</a:t>
            </a: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96FD740-60A7-4BEC-BA62-55CC98C9B45B}"/>
              </a:ext>
            </a:extLst>
          </p:cNvPr>
          <p:cNvCxnSpPr>
            <a:cxnSpLocks/>
            <a:stCxn id="65" idx="2"/>
            <a:endCxn id="38" idx="0"/>
          </p:cNvCxnSpPr>
          <p:nvPr/>
        </p:nvCxnSpPr>
        <p:spPr>
          <a:xfrm>
            <a:off x="6331973" y="3838263"/>
            <a:ext cx="9833" cy="467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97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1C35A-22EE-4552-8CFF-2BC117438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697"/>
            <a:ext cx="10515600" cy="441341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11/07</a:t>
            </a:r>
            <a:endParaRPr lang="zh-TW" altLang="en-US" sz="18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2740315-4E18-4AA8-BBFB-8E94B62CB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630858"/>
              </p:ext>
            </p:extLst>
          </p:nvPr>
        </p:nvGraphicFramePr>
        <p:xfrm>
          <a:off x="2176379" y="1225342"/>
          <a:ext cx="8128000" cy="11638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80168">
                  <a:extLst>
                    <a:ext uri="{9D8B030D-6E8A-4147-A177-3AD203B41FA5}">
                      <a16:colId xmlns:a16="http://schemas.microsoft.com/office/drawing/2014/main" val="36497964"/>
                    </a:ext>
                  </a:extLst>
                </a:gridCol>
                <a:gridCol w="7047832">
                  <a:extLst>
                    <a:ext uri="{9D8B030D-6E8A-4147-A177-3AD203B41FA5}">
                      <a16:colId xmlns:a16="http://schemas.microsoft.com/office/drawing/2014/main" val="2024475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image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18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gray_image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 err="1"/>
                        <a:t>hsv_image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239967"/>
                  </a:ext>
                </a:extLst>
              </a:tr>
              <a:tr h="422124">
                <a:tc>
                  <a:txBody>
                    <a:bodyPr/>
                    <a:lstStyle/>
                    <a:p>
                      <a:r>
                        <a:rPr lang="zh-TW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cv2.COLOR_BGR2GRAY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cv2.COLOR_BGR2HSV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40612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621787E-8DF7-4D3B-A726-D7675C1BC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640918"/>
              </p:ext>
            </p:extLst>
          </p:nvPr>
        </p:nvGraphicFramePr>
        <p:xfrm>
          <a:off x="2176379" y="2983080"/>
          <a:ext cx="8128000" cy="11638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80168">
                  <a:extLst>
                    <a:ext uri="{9D8B030D-6E8A-4147-A177-3AD203B41FA5}">
                      <a16:colId xmlns:a16="http://schemas.microsoft.com/office/drawing/2014/main" val="36497964"/>
                    </a:ext>
                  </a:extLst>
                </a:gridCol>
                <a:gridCol w="7047832">
                  <a:extLst>
                    <a:ext uri="{9D8B030D-6E8A-4147-A177-3AD203B41FA5}">
                      <a16:colId xmlns:a16="http://schemas.microsoft.com/office/drawing/2014/main" val="2024475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hsv_image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 err="1"/>
                        <a:t>lower_gray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 err="1"/>
                        <a:t>upper_gray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18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road_mask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239967"/>
                  </a:ext>
                </a:extLst>
              </a:tr>
              <a:tr h="422124">
                <a:tc>
                  <a:txBody>
                    <a:bodyPr/>
                    <a:lstStyle/>
                    <a:p>
                      <a:r>
                        <a:rPr lang="zh-TW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cv2.inRange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406126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5E77BA56-4CC5-4963-A8B2-6902038AF815}"/>
              </a:ext>
            </a:extLst>
          </p:cNvPr>
          <p:cNvSpPr txBox="1"/>
          <p:nvPr/>
        </p:nvSpPr>
        <p:spPr>
          <a:xfrm>
            <a:off x="1090863" y="106424"/>
            <a:ext cx="1171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/>
              <a:t>API</a:t>
            </a:r>
            <a:endParaRPr lang="zh-TW" altLang="en-US" sz="4000" b="1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15FC02B-9223-4D30-A12A-5945A6C8C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733848"/>
              </p:ext>
            </p:extLst>
          </p:nvPr>
        </p:nvGraphicFramePr>
        <p:xfrm>
          <a:off x="2176379" y="4916154"/>
          <a:ext cx="8128000" cy="11638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80168">
                  <a:extLst>
                    <a:ext uri="{9D8B030D-6E8A-4147-A177-3AD203B41FA5}">
                      <a16:colId xmlns:a16="http://schemas.microsoft.com/office/drawing/2014/main" val="36497964"/>
                    </a:ext>
                  </a:extLst>
                </a:gridCol>
                <a:gridCol w="7047832">
                  <a:extLst>
                    <a:ext uri="{9D8B030D-6E8A-4147-A177-3AD203B41FA5}">
                      <a16:colId xmlns:a16="http://schemas.microsoft.com/office/drawing/2014/main" val="2024475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gray_image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 err="1"/>
                        <a:t>road_mask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18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lbp_image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239967"/>
                  </a:ext>
                </a:extLst>
              </a:tr>
              <a:tr h="422124">
                <a:tc>
                  <a:txBody>
                    <a:bodyPr/>
                    <a:lstStyle/>
                    <a:p>
                      <a:r>
                        <a:rPr lang="zh-TW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compute_lbp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406126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40FA2A8E-8AB0-4A11-AB44-98FF4230C787}"/>
              </a:ext>
            </a:extLst>
          </p:cNvPr>
          <p:cNvSpPr txBox="1"/>
          <p:nvPr/>
        </p:nvSpPr>
        <p:spPr>
          <a:xfrm>
            <a:off x="673768" y="1358614"/>
            <a:ext cx="1502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讀取圖片</a:t>
            </a:r>
            <a:endParaRPr lang="en-US" altLang="zh-TW" dirty="0"/>
          </a:p>
          <a:p>
            <a:r>
              <a:rPr lang="zh-TW" altLang="en-US" dirty="0"/>
              <a:t>轉灰階</a:t>
            </a:r>
            <a:endParaRPr lang="en-US" altLang="zh-TW" dirty="0"/>
          </a:p>
          <a:p>
            <a:r>
              <a:rPr lang="zh-TW" altLang="en-US" dirty="0"/>
              <a:t>轉</a:t>
            </a:r>
            <a:r>
              <a:rPr lang="en-US" altLang="zh-TW" dirty="0"/>
              <a:t>HSV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94E0AAB-3379-4B84-9BCE-C22074551D60}"/>
              </a:ext>
            </a:extLst>
          </p:cNvPr>
          <p:cNvSpPr txBox="1"/>
          <p:nvPr/>
        </p:nvSpPr>
        <p:spPr>
          <a:xfrm>
            <a:off x="673768" y="3380316"/>
            <a:ext cx="150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設定</a:t>
            </a:r>
            <a:r>
              <a:rPr lang="en-US" altLang="zh-TW" dirty="0"/>
              <a:t>HSV</a:t>
            </a:r>
            <a:r>
              <a:rPr lang="zh-TW" altLang="en-US" dirty="0"/>
              <a:t>範圍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A141FE7-A405-44EE-9FA4-7330665037D7}"/>
              </a:ext>
            </a:extLst>
          </p:cNvPr>
          <p:cNvSpPr txBox="1"/>
          <p:nvPr/>
        </p:nvSpPr>
        <p:spPr>
          <a:xfrm>
            <a:off x="673768" y="5117432"/>
            <a:ext cx="1588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計算道路區域</a:t>
            </a:r>
            <a:endParaRPr lang="en-US" altLang="zh-TW" dirty="0"/>
          </a:p>
          <a:p>
            <a:pPr algn="ctr"/>
            <a:r>
              <a:rPr lang="en-US" altLang="zh-TW" dirty="0"/>
              <a:t>(LBP)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90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1C35A-22EE-4552-8CFF-2BC117438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697"/>
            <a:ext cx="10515600" cy="441341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11/07</a:t>
            </a:r>
            <a:endParaRPr lang="zh-TW" altLang="en-US" sz="18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2740315-4E18-4AA8-BBFB-8E94B62CB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019473"/>
              </p:ext>
            </p:extLst>
          </p:nvPr>
        </p:nvGraphicFramePr>
        <p:xfrm>
          <a:off x="2176379" y="1225342"/>
          <a:ext cx="8128000" cy="11638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80168">
                  <a:extLst>
                    <a:ext uri="{9D8B030D-6E8A-4147-A177-3AD203B41FA5}">
                      <a16:colId xmlns:a16="http://schemas.microsoft.com/office/drawing/2014/main" val="36497964"/>
                    </a:ext>
                  </a:extLst>
                </a:gridCol>
                <a:gridCol w="7047832">
                  <a:extLst>
                    <a:ext uri="{9D8B030D-6E8A-4147-A177-3AD203B41FA5}">
                      <a16:colId xmlns:a16="http://schemas.microsoft.com/office/drawing/2014/main" val="2024475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Image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start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visited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18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component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239967"/>
                  </a:ext>
                </a:extLst>
              </a:tr>
              <a:tr h="422124">
                <a:tc>
                  <a:txBody>
                    <a:bodyPr/>
                    <a:lstStyle/>
                    <a:p>
                      <a:r>
                        <a:rPr lang="zh-TW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deque(</a:t>
                      </a:r>
                      <a:r>
                        <a:rPr lang="zh-TW" altLang="en-US" dirty="0"/>
                        <a:t>［</a:t>
                      </a:r>
                      <a:r>
                        <a:rPr lang="en-US" altLang="zh-TW" dirty="0"/>
                        <a:t>start</a:t>
                      </a:r>
                      <a:r>
                        <a:rPr lang="zh-TW" altLang="en-US" dirty="0"/>
                        <a:t>］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 err="1"/>
                        <a:t>queue.popleft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40612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621787E-8DF7-4D3B-A726-D7675C1BC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690770"/>
              </p:ext>
            </p:extLst>
          </p:nvPr>
        </p:nvGraphicFramePr>
        <p:xfrm>
          <a:off x="2176379" y="2983080"/>
          <a:ext cx="8128000" cy="11638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80168">
                  <a:extLst>
                    <a:ext uri="{9D8B030D-6E8A-4147-A177-3AD203B41FA5}">
                      <a16:colId xmlns:a16="http://schemas.microsoft.com/office/drawing/2014/main" val="36497964"/>
                    </a:ext>
                  </a:extLst>
                </a:gridCol>
                <a:gridCol w="7047832">
                  <a:extLst>
                    <a:ext uri="{9D8B030D-6E8A-4147-A177-3AD203B41FA5}">
                      <a16:colId xmlns:a16="http://schemas.microsoft.com/office/drawing/2014/main" val="2024475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lbp_image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0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255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cv2.THRESH_BINARY + cv2.THRESH_OTSU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18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_(</a:t>
                      </a:r>
                      <a:r>
                        <a:rPr lang="zh-TW" altLang="en-US" dirty="0"/>
                        <a:t>忽略計算的闊值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mask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239967"/>
                  </a:ext>
                </a:extLst>
              </a:tr>
              <a:tr h="422124">
                <a:tc>
                  <a:txBody>
                    <a:bodyPr/>
                    <a:lstStyle/>
                    <a:p>
                      <a:r>
                        <a:rPr lang="zh-TW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cv2.threshold()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406126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5E77BA56-4CC5-4963-A8B2-6902038AF815}"/>
              </a:ext>
            </a:extLst>
          </p:cNvPr>
          <p:cNvSpPr txBox="1"/>
          <p:nvPr/>
        </p:nvSpPr>
        <p:spPr>
          <a:xfrm>
            <a:off x="1090863" y="106424"/>
            <a:ext cx="1171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/>
              <a:t>API</a:t>
            </a:r>
            <a:endParaRPr lang="zh-TW" altLang="en-US" sz="4000" b="1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15FC02B-9223-4D30-A12A-5945A6C8C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263098"/>
              </p:ext>
            </p:extLst>
          </p:nvPr>
        </p:nvGraphicFramePr>
        <p:xfrm>
          <a:off x="2176379" y="4916154"/>
          <a:ext cx="8128000" cy="11638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80168">
                  <a:extLst>
                    <a:ext uri="{9D8B030D-6E8A-4147-A177-3AD203B41FA5}">
                      <a16:colId xmlns:a16="http://schemas.microsoft.com/office/drawing/2014/main" val="36497964"/>
                    </a:ext>
                  </a:extLst>
                </a:gridCol>
                <a:gridCol w="7047832">
                  <a:extLst>
                    <a:ext uri="{9D8B030D-6E8A-4147-A177-3AD203B41FA5}">
                      <a16:colId xmlns:a16="http://schemas.microsoft.com/office/drawing/2014/main" val="2024475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mask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18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visited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239967"/>
                  </a:ext>
                </a:extLst>
              </a:tr>
              <a:tr h="422124">
                <a:tc>
                  <a:txBody>
                    <a:bodyPr/>
                    <a:lstStyle/>
                    <a:p>
                      <a:r>
                        <a:rPr lang="zh-TW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np.zero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mask.shape,dtype</a:t>
                      </a:r>
                      <a:r>
                        <a:rPr lang="en-US" altLang="zh-TW" dirty="0"/>
                        <a:t> = bool)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40612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A4768D4E-3A18-4AD8-B71B-89F4F770D711}"/>
              </a:ext>
            </a:extLst>
          </p:cNvPr>
          <p:cNvSpPr txBox="1"/>
          <p:nvPr/>
        </p:nvSpPr>
        <p:spPr>
          <a:xfrm>
            <a:off x="1058779" y="1609951"/>
            <a:ext cx="105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BFS</a:t>
            </a:r>
            <a:r>
              <a:rPr lang="zh-TW" altLang="en-US" dirty="0"/>
              <a:t>分割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04F8A12-1C49-4B96-AB4A-F01FC2D10584}"/>
              </a:ext>
            </a:extLst>
          </p:cNvPr>
          <p:cNvSpPr txBox="1"/>
          <p:nvPr/>
        </p:nvSpPr>
        <p:spPr>
          <a:xfrm>
            <a:off x="978568" y="3380316"/>
            <a:ext cx="117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建立遮罩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3459078-1503-4A08-B7B9-32684410124F}"/>
              </a:ext>
            </a:extLst>
          </p:cNvPr>
          <p:cNvSpPr txBox="1"/>
          <p:nvPr/>
        </p:nvSpPr>
        <p:spPr>
          <a:xfrm>
            <a:off x="946484" y="5174890"/>
            <a:ext cx="1171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初始化</a:t>
            </a:r>
            <a:endParaRPr lang="en-US" altLang="zh-TW" dirty="0"/>
          </a:p>
          <a:p>
            <a:pPr algn="ctr"/>
            <a:r>
              <a:rPr lang="zh-TW" altLang="en-US" dirty="0"/>
              <a:t>訪問記錄</a:t>
            </a:r>
          </a:p>
        </p:txBody>
      </p:sp>
    </p:spTree>
    <p:extLst>
      <p:ext uri="{BB962C8B-B14F-4D97-AF65-F5344CB8AC3E}">
        <p14:creationId xmlns:p14="http://schemas.microsoft.com/office/powerpoint/2010/main" val="109870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1C35A-22EE-4552-8CFF-2BC117438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697"/>
            <a:ext cx="10515600" cy="441341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11/07</a:t>
            </a:r>
            <a:endParaRPr lang="zh-TW" altLang="en-US" sz="18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2740315-4E18-4AA8-BBFB-8E94B62CB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702534"/>
              </p:ext>
            </p:extLst>
          </p:nvPr>
        </p:nvGraphicFramePr>
        <p:xfrm>
          <a:off x="2176379" y="1225342"/>
          <a:ext cx="8128000" cy="11638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80168">
                  <a:extLst>
                    <a:ext uri="{9D8B030D-6E8A-4147-A177-3AD203B41FA5}">
                      <a16:colId xmlns:a16="http://schemas.microsoft.com/office/drawing/2014/main" val="36497964"/>
                    </a:ext>
                  </a:extLst>
                </a:gridCol>
                <a:gridCol w="7047832">
                  <a:extLst>
                    <a:ext uri="{9D8B030D-6E8A-4147-A177-3AD203B41FA5}">
                      <a16:colId xmlns:a16="http://schemas.microsoft.com/office/drawing/2014/main" val="2024475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mask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I,j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visited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18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component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239967"/>
                  </a:ext>
                </a:extLst>
              </a:tr>
              <a:tr h="422124">
                <a:tc>
                  <a:txBody>
                    <a:bodyPr/>
                    <a:lstStyle/>
                    <a:p>
                      <a:r>
                        <a:rPr lang="zh-TW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bfs_segment</a:t>
                      </a:r>
                      <a:r>
                        <a:rPr lang="en-US" altLang="zh-TW" dirty="0"/>
                        <a:t>()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 err="1"/>
                        <a:t>segment.append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40612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621787E-8DF7-4D3B-A726-D7675C1BC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084085"/>
              </p:ext>
            </p:extLst>
          </p:nvPr>
        </p:nvGraphicFramePr>
        <p:xfrm>
          <a:off x="2176379" y="2983080"/>
          <a:ext cx="8128000" cy="11638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80168">
                  <a:extLst>
                    <a:ext uri="{9D8B030D-6E8A-4147-A177-3AD203B41FA5}">
                      <a16:colId xmlns:a16="http://schemas.microsoft.com/office/drawing/2014/main" val="36497964"/>
                    </a:ext>
                  </a:extLst>
                </a:gridCol>
                <a:gridCol w="7047832">
                  <a:extLst>
                    <a:ext uri="{9D8B030D-6E8A-4147-A177-3AD203B41FA5}">
                      <a16:colId xmlns:a16="http://schemas.microsoft.com/office/drawing/2014/main" val="2024475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overlay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image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segments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alpha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18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image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239967"/>
                  </a:ext>
                </a:extLst>
              </a:tr>
              <a:tr h="422124">
                <a:tc>
                  <a:txBody>
                    <a:bodyPr/>
                    <a:lstStyle/>
                    <a:p>
                      <a:r>
                        <a:rPr lang="zh-TW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overlay=</a:t>
                      </a:r>
                      <a:r>
                        <a:rPr lang="en-US" altLang="zh-TW" dirty="0" err="1"/>
                        <a:t>image.copy</a:t>
                      </a:r>
                      <a:r>
                        <a:rPr lang="en-US" altLang="zh-TW" dirty="0"/>
                        <a:t>()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cv2.addWeighted()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406126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5E77BA56-4CC5-4963-A8B2-6902038AF815}"/>
              </a:ext>
            </a:extLst>
          </p:cNvPr>
          <p:cNvSpPr txBox="1"/>
          <p:nvPr/>
        </p:nvSpPr>
        <p:spPr>
          <a:xfrm>
            <a:off x="1090863" y="106424"/>
            <a:ext cx="1171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/>
              <a:t>API</a:t>
            </a:r>
            <a:endParaRPr lang="zh-TW" altLang="en-US" sz="4000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6BEA693-7258-41E7-80F3-FB54FCF0F546}"/>
              </a:ext>
            </a:extLst>
          </p:cNvPr>
          <p:cNvSpPr txBox="1"/>
          <p:nvPr/>
        </p:nvSpPr>
        <p:spPr>
          <a:xfrm>
            <a:off x="481263" y="1507958"/>
            <a:ext cx="1406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執行</a:t>
            </a:r>
            <a:r>
              <a:rPr lang="en-US" altLang="zh-TW" dirty="0"/>
              <a:t>BFS</a:t>
            </a:r>
          </a:p>
          <a:p>
            <a:pPr algn="ctr"/>
            <a:r>
              <a:rPr lang="en-US" altLang="zh-TW" dirty="0"/>
              <a:t>(</a:t>
            </a:r>
            <a:r>
              <a:rPr lang="zh-TW" altLang="en-US" dirty="0"/>
              <a:t>未訪問部分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E20F558-70A6-4968-A0BA-C3A873E0F878}"/>
              </a:ext>
            </a:extLst>
          </p:cNvPr>
          <p:cNvSpPr txBox="1"/>
          <p:nvPr/>
        </p:nvSpPr>
        <p:spPr>
          <a:xfrm>
            <a:off x="625642" y="3320923"/>
            <a:ext cx="140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覆蓋半透明</a:t>
            </a:r>
          </a:p>
        </p:txBody>
      </p:sp>
    </p:spTree>
    <p:extLst>
      <p:ext uri="{BB962C8B-B14F-4D97-AF65-F5344CB8AC3E}">
        <p14:creationId xmlns:p14="http://schemas.microsoft.com/office/powerpoint/2010/main" val="3325222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380B25-0DFF-42B4-ACD4-8D068FA27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440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249</Words>
  <Application>Microsoft Office PowerPoint</Application>
  <PresentationFormat>寬螢幕</PresentationFormat>
  <Paragraphs>86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新細明體</vt:lpstr>
      <vt:lpstr>Arial</vt:lpstr>
      <vt:lpstr>Office 佈景主題</vt:lpstr>
      <vt:lpstr>HW1</vt:lpstr>
      <vt:lpstr>流程圖</vt:lpstr>
      <vt:lpstr>11/07</vt:lpstr>
      <vt:lpstr>11/07</vt:lpstr>
      <vt:lpstr>11/07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</dc:title>
  <dc:creator>家豪 胡</dc:creator>
  <cp:lastModifiedBy>user</cp:lastModifiedBy>
  <cp:revision>11</cp:revision>
  <dcterms:created xsi:type="dcterms:W3CDTF">2024-10-23T19:16:19Z</dcterms:created>
  <dcterms:modified xsi:type="dcterms:W3CDTF">2024-11-07T07:06:03Z</dcterms:modified>
</cp:coreProperties>
</file>