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6" r:id="rId6"/>
    <p:sldId id="268" r:id="rId7"/>
    <p:sldId id="288" r:id="rId8"/>
    <p:sldId id="279" r:id="rId9"/>
    <p:sldId id="269" r:id="rId10"/>
    <p:sldId id="289" r:id="rId11"/>
    <p:sldId id="294" r:id="rId12"/>
    <p:sldId id="290" r:id="rId13"/>
    <p:sldId id="295" r:id="rId14"/>
    <p:sldId id="292" r:id="rId15"/>
    <p:sldId id="259" r:id="rId16"/>
    <p:sldId id="28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EAEAEA"/>
    <a:srgbClr val="2D353E"/>
    <a:srgbClr val="2D333D"/>
    <a:srgbClr val="242D36"/>
    <a:srgbClr val="202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41" autoAdjust="0"/>
    <p:restoredTop sz="94249" autoAdjust="0"/>
  </p:normalViewPr>
  <p:slideViewPr>
    <p:cSldViewPr snapToGrid="0">
      <p:cViewPr varScale="1">
        <p:scale>
          <a:sx n="60" d="100"/>
          <a:sy n="60" d="100"/>
        </p:scale>
        <p:origin x="62" y="4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1CA3D81-5708-424B-BD81-179CD9DAAC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91B665F-FCC6-4EA3-BB27-3F2C43120DB5}"/>
              </a:ext>
            </a:extLst>
          </p:cNvPr>
          <p:cNvCxnSpPr>
            <a:cxnSpLocks/>
          </p:cNvCxnSpPr>
          <p:nvPr userDrawn="1"/>
        </p:nvCxnSpPr>
        <p:spPr>
          <a:xfrm flipV="1">
            <a:off x="8437718" y="4633844"/>
            <a:ext cx="1991994" cy="25393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CD8D3A9-9004-4765-B261-B290CB1DA8E7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24788" y="3240501"/>
            <a:ext cx="1991994" cy="25393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AF5C898-EE54-45C3-806F-600C02D81B35}"/>
              </a:ext>
            </a:extLst>
          </p:cNvPr>
          <p:cNvCxnSpPr>
            <a:cxnSpLocks/>
          </p:cNvCxnSpPr>
          <p:nvPr userDrawn="1"/>
        </p:nvCxnSpPr>
        <p:spPr>
          <a:xfrm flipV="1">
            <a:off x="-418533" y="1055324"/>
            <a:ext cx="1991994" cy="25393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807A15C-C5D4-4366-A642-F31EDADBAB38}"/>
              </a:ext>
            </a:extLst>
          </p:cNvPr>
          <p:cNvCxnSpPr>
            <a:cxnSpLocks/>
          </p:cNvCxnSpPr>
          <p:nvPr userDrawn="1"/>
        </p:nvCxnSpPr>
        <p:spPr>
          <a:xfrm flipV="1">
            <a:off x="1582597" y="0"/>
            <a:ext cx="1991994" cy="25393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AB1E42F-C6C6-4A36-BAE7-4756F89F5D5E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29712" y="4861497"/>
            <a:ext cx="1991994" cy="25393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EE319D1-4D0C-4975-9B2C-A4F28D834A2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-1079575"/>
            <a:ext cx="1991994" cy="25393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DE6E2-5284-4ED5-8EEC-11112602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D2DCFE-1775-4E50-964B-EAE3C50C7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A5D84E-5ED8-4ECE-89F2-FDFAB476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F1B797-0CA6-4870-B366-88BA72A8D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4A5D42-104C-4AFF-A6DB-6774120C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03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B0A450-5AF9-40CB-998F-68FEE335BA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344ABB-BC69-4179-9161-8A928B355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E620D3-18ED-4DF9-A100-AE9707E2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A195BF-3596-4E0C-948D-3EF3A66E2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48EB7B-C84F-46CD-94E1-8CB8DF2F2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48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2021/4/19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39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2021/4/19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316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8686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2302D-0150-49F9-AD32-3C673CC49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495D86-B8DE-4E05-B9DA-FC9FE762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FB239C-EA14-4454-8A29-E262A7F6C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094398-E579-42E6-9BA8-1B00CF251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E9CE28-3A22-4F48-97FB-8D608C6F5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10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9E53A4E-4755-4C81-87AB-3EEB46D31FF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B19B8AD-4ACF-4499-8867-680C43A902F9}"/>
              </a:ext>
            </a:extLst>
          </p:cNvPr>
          <p:cNvCxnSpPr/>
          <p:nvPr userDrawn="1"/>
        </p:nvCxnSpPr>
        <p:spPr>
          <a:xfrm>
            <a:off x="341811" y="783771"/>
            <a:ext cx="11508377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20014F0-151C-427F-AFD7-4F49339205AB}"/>
              </a:ext>
            </a:extLst>
          </p:cNvPr>
          <p:cNvSpPr/>
          <p:nvPr userDrawn="1"/>
        </p:nvSpPr>
        <p:spPr>
          <a:xfrm>
            <a:off x="496389" y="235131"/>
            <a:ext cx="457200" cy="4572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  <a:effectLst>
            <a:outerShdw blurRad="190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D9C1086-8973-4183-ADCF-4CCB42BBD31B}"/>
              </a:ext>
            </a:extLst>
          </p:cNvPr>
          <p:cNvSpPr/>
          <p:nvPr userDrawn="1"/>
        </p:nvSpPr>
        <p:spPr>
          <a:xfrm>
            <a:off x="727167" y="413657"/>
            <a:ext cx="304800" cy="304800"/>
          </a:xfrm>
          <a:prstGeom prst="roundRect">
            <a:avLst/>
          </a:prstGeom>
          <a:solidFill>
            <a:srgbClr val="0070C0"/>
          </a:solidFill>
          <a:ln w="38100">
            <a:solidFill>
              <a:srgbClr val="0070C0"/>
            </a:solidFill>
          </a:ln>
          <a:effectLst>
            <a:outerShdw blurRad="190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65327040-AD97-404B-BFFF-AE793CB9F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367" y="293914"/>
            <a:ext cx="4737462" cy="457200"/>
          </a:xfrm>
        </p:spPr>
        <p:txBody>
          <a:bodyPr>
            <a:noAutofit/>
          </a:bodyPr>
          <a:lstStyle>
            <a:lvl1pPr>
              <a:defRPr sz="28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986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6ECA6-F6F7-4861-BB6B-E9A7808C2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53DF93-8D2D-4C32-BA20-305D90179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2FF5D6-C18A-4533-A6C8-21BCABF3D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FFD784-78F2-46C3-AA6B-F1E5F945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1387C0-72F4-4E48-95BB-7DA60BF8A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04B034-D28F-4C19-9E04-6CFDCF286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91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A5D93-DFF3-4480-A6AB-8B5E7DD4F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3F343C-3763-4E7E-8001-6528BEE0B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91C07C-20A1-4214-B54D-4C4B4FFEA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9C3ABF-003C-479F-87DD-9B154B37EA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050E0F-7D4B-4A90-BB94-B36AEE6C17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33836A-C19A-420E-95D6-F87B0C96C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4C34C2-5774-4614-854D-78E5CD18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6A099A-8494-4A6B-938D-796B8E109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283262" y="685800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436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31CB6-11AB-4D59-A9E4-FE51412EA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D6B329-B836-4681-937A-A448BE052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326462-E467-4890-A28D-4746809E3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D40214-6257-4B6A-B808-BD9544888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5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3B0DA2-A559-47A1-B6CD-C9687531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B42C73-13E1-4646-8F7C-9A3D95C7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486D83-26E7-400A-BE0C-E52D30805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95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34413-B201-49A4-BEE3-5B9D9033C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80519-DEEC-43C5-9742-86D785184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144B68-C843-46D5-A4E9-C3D3B87F9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C7CCF4-105B-41AA-BC0E-661B902D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C9B7DA-C55A-449C-99AC-290213478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6681AE-006D-4572-913C-7DE8A701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80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0A525-F547-4630-A23D-20D8EC341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AE9BF8-86B9-4C84-93E7-B0A74F4EA9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30543A-D215-459D-AFE7-FD2F48E18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A12AB-E5ED-4872-A42F-E7B9E0D4C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9E6E28-8872-4D95-8CF0-13FC8FD8D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63D4A3-1AFC-4839-9288-8AFC02CC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31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6063D1-340A-4DC9-ABBE-D50E37E9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830B03-6423-4968-9D06-41886C601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322981-8E74-4DE8-804A-1D11082532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7B598-0A54-44D8-A998-C82D12D838CD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1F9DEC-7387-4D66-B7AB-D2491B372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B1FD39-E954-4AD0-8F65-1FC96D627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DF8BB-3426-49E0-9D36-69DE378B8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269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203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21408045-FBCC-45D8-8F3E-6A970189461C}"/>
              </a:ext>
            </a:extLst>
          </p:cNvPr>
          <p:cNvSpPr/>
          <p:nvPr/>
        </p:nvSpPr>
        <p:spPr>
          <a:xfrm>
            <a:off x="2325160" y="1418351"/>
            <a:ext cx="7541680" cy="2119091"/>
          </a:xfrm>
          <a:prstGeom prst="roundRect">
            <a:avLst/>
          </a:prstGeom>
          <a:noFill/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ea typeface="方正正黑简体" panose="02000000000000000000" pitchFamily="2" charset="-122"/>
                <a:cs typeface="+mn-ea"/>
                <a:sym typeface="+mn-lt"/>
              </a:rPr>
              <a:t>i </a:t>
            </a:r>
            <a:r>
              <a:rPr lang="zh-CN" altLang="en-US" sz="600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ea typeface="方正正黑简体" panose="02000000000000000000" pitchFamily="2" charset="-122"/>
                <a:cs typeface="+mn-ea"/>
                <a:sym typeface="+mn-lt"/>
              </a:rPr>
              <a:t>打 卡</a:t>
            </a:r>
            <a:endParaRPr lang="en-US" altLang="zh-CN" sz="6000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pic>
        <p:nvPicPr>
          <p:cNvPr id="13" name="图形 12" descr="讲师">
            <a:extLst>
              <a:ext uri="{FF2B5EF4-FFF2-40B4-BE49-F238E27FC236}">
                <a16:creationId xmlns:a16="http://schemas.microsoft.com/office/drawing/2014/main" id="{F26CBB10-C103-44A7-BA09-70E83DA443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36984" y="4992540"/>
            <a:ext cx="560419" cy="560419"/>
          </a:xfrm>
          <a:prstGeom prst="rect">
            <a:avLst/>
          </a:prstGeom>
        </p:spPr>
      </p:pic>
      <p:pic>
        <p:nvPicPr>
          <p:cNvPr id="15" name="图形 14" descr="教师">
            <a:extLst>
              <a:ext uri="{FF2B5EF4-FFF2-40B4-BE49-F238E27FC236}">
                <a16:creationId xmlns:a16="http://schemas.microsoft.com/office/drawing/2014/main" id="{172C7AF8-F0F5-463E-BF13-2BB5FCD162C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0583" y="5027255"/>
            <a:ext cx="560419" cy="560419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F9CD2F2E-C54E-455B-93AA-84E5F1BD0DCA}"/>
              </a:ext>
            </a:extLst>
          </p:cNvPr>
          <p:cNvSpPr/>
          <p:nvPr/>
        </p:nvSpPr>
        <p:spPr>
          <a:xfrm>
            <a:off x="4074802" y="5122798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小组：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525C1EF-1ED3-4F01-BB12-A6193999568D}"/>
              </a:ext>
            </a:extLst>
          </p:cNvPr>
          <p:cNvSpPr/>
          <p:nvPr/>
        </p:nvSpPr>
        <p:spPr>
          <a:xfrm>
            <a:off x="7096867" y="5088083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演讲人： 随机</a:t>
            </a:r>
          </a:p>
        </p:txBody>
      </p:sp>
    </p:spTree>
    <p:extLst>
      <p:ext uri="{BB962C8B-B14F-4D97-AF65-F5344CB8AC3E}">
        <p14:creationId xmlns:p14="http://schemas.microsoft.com/office/powerpoint/2010/main" val="339043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F88DEAE-C5FD-4397-9763-9F027B3B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</a:t>
            </a: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4A082C91-47C6-4C2B-9CB5-91F7792E7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346433"/>
              </p:ext>
            </p:extLst>
          </p:nvPr>
        </p:nvGraphicFramePr>
        <p:xfrm>
          <a:off x="1335314" y="1955799"/>
          <a:ext cx="9521372" cy="2946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2550">
                  <a:extLst>
                    <a:ext uri="{9D8B030D-6E8A-4147-A177-3AD203B41FA5}">
                      <a16:colId xmlns:a16="http://schemas.microsoft.com/office/drawing/2014/main" val="2383276997"/>
                    </a:ext>
                  </a:extLst>
                </a:gridCol>
                <a:gridCol w="6038822">
                  <a:extLst>
                    <a:ext uri="{9D8B030D-6E8A-4147-A177-3AD203B41FA5}">
                      <a16:colId xmlns:a16="http://schemas.microsoft.com/office/drawing/2014/main" val="39143138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使用场景预测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291022"/>
                  </a:ext>
                </a:extLst>
              </a:tr>
              <a:tr h="430107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学生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记录自己的学习打卡次数</a:t>
                      </a:r>
                      <a:r>
                        <a:rPr lang="en-US" altLang="zh-CN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CN" altLang="en-US" dirty="0"/>
                        <a:t>充满仪式感</a:t>
                      </a:r>
                      <a:r>
                        <a:rPr lang="en-US" altLang="zh-CN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更加勤奋学习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505755"/>
                  </a:ext>
                </a:extLst>
              </a:tr>
              <a:tr h="430107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图书馆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不定期举行活动，如打卡大赛，排名前</a:t>
                      </a:r>
                      <a:r>
                        <a:rPr lang="en-US" altLang="zh-CN" dirty="0"/>
                        <a:t>XX</a:t>
                      </a:r>
                      <a:r>
                        <a:rPr lang="zh-CN" altLang="en-US" dirty="0"/>
                        <a:t>的获得</a:t>
                      </a:r>
                      <a:r>
                        <a:rPr lang="en-US" altLang="zh-CN" dirty="0"/>
                        <a:t>XX</a:t>
                      </a:r>
                      <a:r>
                        <a:rPr lang="zh-CN" altLang="en-US" dirty="0"/>
                        <a:t>奖励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790073"/>
                  </a:ext>
                </a:extLst>
              </a:tr>
              <a:tr h="430107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教务处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通过小程序的记录数据功能可以出台相关的学习政策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643863"/>
                  </a:ext>
                </a:extLst>
              </a:tr>
              <a:tr h="430107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等待发现</a:t>
                      </a:r>
                      <a:r>
                        <a:rPr lang="en-US" altLang="zh-CN" b="1" dirty="0"/>
                        <a:t>…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529912"/>
                  </a:ext>
                </a:extLst>
              </a:tr>
              <a:tr h="430107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等待发现</a:t>
                      </a:r>
                      <a:r>
                        <a:rPr lang="en-US" altLang="zh-CN" b="1" dirty="0"/>
                        <a:t>…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972173"/>
                  </a:ext>
                </a:extLst>
              </a:tr>
              <a:tr h="430107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等待发现</a:t>
                      </a:r>
                      <a:r>
                        <a:rPr lang="en-US" altLang="zh-CN" b="1" dirty="0"/>
                        <a:t>…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458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C9AB731-9BC6-46A8-A555-04CBD97264EF}"/>
              </a:ext>
            </a:extLst>
          </p:cNvPr>
          <p:cNvSpPr/>
          <p:nvPr/>
        </p:nvSpPr>
        <p:spPr>
          <a:xfrm>
            <a:off x="1989898" y="4098923"/>
            <a:ext cx="1885415" cy="188541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  <a:p>
            <a:pPr algn="ctr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FOUR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5FE000-E024-4702-AE60-AFFBE107E7EF}"/>
              </a:ext>
            </a:extLst>
          </p:cNvPr>
          <p:cNvSpPr txBox="1"/>
          <p:nvPr/>
        </p:nvSpPr>
        <p:spPr>
          <a:xfrm>
            <a:off x="4529185" y="4579965"/>
            <a:ext cx="4184286" cy="923330"/>
          </a:xfrm>
          <a:prstGeom prst="rect">
            <a:avLst/>
          </a:prstGeom>
          <a:noFill/>
          <a:effectLst>
            <a:outerShdw blurRad="1778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0070C0"/>
                </a:solidFill>
                <a:cs typeface="+mn-ea"/>
                <a:sym typeface="+mn-lt"/>
              </a:rPr>
              <a:t>程序设计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01C2EF1-C8BF-42E2-8D90-6B27B9DC4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CC56788-E9BC-401E-9B6F-83CD504C6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C67165-60E5-4FC7-A1DF-B8C5A06D3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84" y="1272353"/>
            <a:ext cx="2446232" cy="431329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DA1BCC3-DCDE-4A4D-86F0-88211AA93E48}"/>
              </a:ext>
            </a:extLst>
          </p:cNvPr>
          <p:cNvSpPr/>
          <p:nvPr/>
        </p:nvSpPr>
        <p:spPr>
          <a:xfrm>
            <a:off x="3192154" y="2644170"/>
            <a:ext cx="90441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+</a:t>
            </a:r>
            <a:endParaRPr lang="zh-CN" altLang="en-US" sz="9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C2DEEFB-05CD-4671-95B4-CB9D51738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194" y="1034817"/>
            <a:ext cx="7643522" cy="537256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A755AB5-E8B0-433C-8EB5-CB10F99BC4AC}"/>
              </a:ext>
            </a:extLst>
          </p:cNvPr>
          <p:cNvSpPr txBox="1"/>
          <p:nvPr/>
        </p:nvSpPr>
        <p:spPr>
          <a:xfrm>
            <a:off x="1061191" y="5854184"/>
            <a:ext cx="183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小程序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141C71-1992-4499-9A24-8C2F733C81BA}"/>
              </a:ext>
            </a:extLst>
          </p:cNvPr>
          <p:cNvSpPr txBox="1"/>
          <p:nvPr/>
        </p:nvSpPr>
        <p:spPr>
          <a:xfrm>
            <a:off x="7486649" y="6466676"/>
            <a:ext cx="595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后台管理</a:t>
            </a:r>
          </a:p>
        </p:txBody>
      </p:sp>
    </p:spTree>
    <p:extLst>
      <p:ext uri="{BB962C8B-B14F-4D97-AF65-F5344CB8AC3E}">
        <p14:creationId xmlns:p14="http://schemas.microsoft.com/office/powerpoint/2010/main" val="293584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C9AB731-9BC6-46A8-A555-04CBD97264EF}"/>
              </a:ext>
            </a:extLst>
          </p:cNvPr>
          <p:cNvSpPr/>
          <p:nvPr/>
        </p:nvSpPr>
        <p:spPr>
          <a:xfrm>
            <a:off x="1989898" y="4098923"/>
            <a:ext cx="1885415" cy="188541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PART</a:t>
            </a:r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</a:p>
          <a:p>
            <a:pPr algn="ctr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FIVE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9E4EBC-B8EB-4FCE-814E-C0F14FFEF929}"/>
              </a:ext>
            </a:extLst>
          </p:cNvPr>
          <p:cNvSpPr txBox="1"/>
          <p:nvPr/>
        </p:nvSpPr>
        <p:spPr>
          <a:xfrm>
            <a:off x="4672059" y="4579965"/>
            <a:ext cx="4384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0070C0"/>
                </a:solidFill>
                <a:cs typeface="+mn-ea"/>
                <a:sym typeface="+mn-lt"/>
              </a:rPr>
              <a:t>结尾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F908B11-4398-4467-8D46-B885E08F0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6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4C02904-69A8-44BE-98D2-ECEEC17AE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为什么做这个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79640A-4D68-4212-9E0E-6F70A3AFEB41}"/>
              </a:ext>
            </a:extLst>
          </p:cNvPr>
          <p:cNvSpPr txBox="1"/>
          <p:nvPr/>
        </p:nvSpPr>
        <p:spPr>
          <a:xfrm>
            <a:off x="876299" y="1219199"/>
            <a:ext cx="10868025" cy="3904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我们团队积极响应张栋老师上的软件工程课设要求，原本想做一个具有嵌入式专业特色的课设：一款软硬件结合的产品，用来监测进入自习室的同学，并分析目前可能还剩余的座位数量，同学可以通过这个判断是否还能前往自习室学习。当我们考察了图书馆的自习环境后发现，存在着难判断同学是借书还是自习，不同的自习室的进入口不同，有的入口十分巨大，不利于传感器的布置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结合种种情况，我们团队决定转换功能，做一个相对来说比较简单的，我们团队一起努力有可能实现的“打卡功能” 。</a:t>
            </a:r>
          </a:p>
        </p:txBody>
      </p:sp>
    </p:spTree>
    <p:extLst>
      <p:ext uri="{BB962C8B-B14F-4D97-AF65-F5344CB8AC3E}">
        <p14:creationId xmlns:p14="http://schemas.microsoft.com/office/powerpoint/2010/main" val="36578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FDF2DB5-B030-4141-8F8C-5AF6C97B5AF5}"/>
              </a:ext>
            </a:extLst>
          </p:cNvPr>
          <p:cNvSpPr/>
          <p:nvPr/>
        </p:nvSpPr>
        <p:spPr>
          <a:xfrm>
            <a:off x="2444474" y="1189745"/>
            <a:ext cx="7541680" cy="2119091"/>
          </a:xfrm>
          <a:prstGeom prst="roundRect">
            <a:avLst/>
          </a:prstGeom>
          <a:noFill/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dirty="0">
                <a:solidFill>
                  <a:srgbClr val="0070C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  <a:cs typeface="+mn-ea"/>
                <a:sym typeface="+mn-lt"/>
              </a:rPr>
              <a:t>TANKYOU</a:t>
            </a:r>
          </a:p>
        </p:txBody>
      </p:sp>
      <p:pic>
        <p:nvPicPr>
          <p:cNvPr id="11" name="图形 10" descr="讲师">
            <a:extLst>
              <a:ext uri="{FF2B5EF4-FFF2-40B4-BE49-F238E27FC236}">
                <a16:creationId xmlns:a16="http://schemas.microsoft.com/office/drawing/2014/main" id="{0D3461E6-E798-4F16-A783-01A4D876BCF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36984" y="4992540"/>
            <a:ext cx="560419" cy="560419"/>
          </a:xfrm>
          <a:prstGeom prst="rect">
            <a:avLst/>
          </a:prstGeom>
        </p:spPr>
      </p:pic>
      <p:pic>
        <p:nvPicPr>
          <p:cNvPr id="12" name="图形 11" descr="教师">
            <a:extLst>
              <a:ext uri="{FF2B5EF4-FFF2-40B4-BE49-F238E27FC236}">
                <a16:creationId xmlns:a16="http://schemas.microsoft.com/office/drawing/2014/main" id="{D031F74A-45B8-456E-98B4-8BA2F977F38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0583" y="5027255"/>
            <a:ext cx="560419" cy="560419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0B80A3E-BDFE-4485-8B20-2E469B8A5DB6}"/>
              </a:ext>
            </a:extLst>
          </p:cNvPr>
          <p:cNvSpPr/>
          <p:nvPr/>
        </p:nvSpPr>
        <p:spPr>
          <a:xfrm>
            <a:off x="4074802" y="5122798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部门：组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8247600-60E0-46A8-8D27-D0405E39D287}"/>
              </a:ext>
            </a:extLst>
          </p:cNvPr>
          <p:cNvSpPr/>
          <p:nvPr/>
        </p:nvSpPr>
        <p:spPr>
          <a:xfrm>
            <a:off x="7096867" y="508808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演讲人：随机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11991FA-2EFF-4275-AC55-9825443D3DDA}"/>
              </a:ext>
            </a:extLst>
          </p:cNvPr>
          <p:cNvSpPr txBox="1"/>
          <p:nvPr/>
        </p:nvSpPr>
        <p:spPr>
          <a:xfrm>
            <a:off x="3599162" y="3452011"/>
            <a:ext cx="4993676" cy="1200329"/>
          </a:xfrm>
          <a:prstGeom prst="rect">
            <a:avLst/>
          </a:prstGeom>
          <a:noFill/>
          <a:effectLst>
            <a:outerShdw blurRad="63500" dist="254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zh-CN" altLang="en-US" sz="7200" spc="3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谢谢观看！</a:t>
            </a:r>
          </a:p>
        </p:txBody>
      </p:sp>
    </p:spTree>
    <p:extLst>
      <p:ext uri="{BB962C8B-B14F-4D97-AF65-F5344CB8AC3E}">
        <p14:creationId xmlns:p14="http://schemas.microsoft.com/office/powerpoint/2010/main" val="273011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CCFF3163-6411-4E72-80BE-6DA15799316C}"/>
              </a:ext>
            </a:extLst>
          </p:cNvPr>
          <p:cNvSpPr txBox="1"/>
          <p:nvPr/>
        </p:nvSpPr>
        <p:spPr>
          <a:xfrm>
            <a:off x="4986795" y="970172"/>
            <a:ext cx="5389657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项目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LOGO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4FEC30F-B0F3-40BC-934D-C76F61789D7C}"/>
              </a:ext>
            </a:extLst>
          </p:cNvPr>
          <p:cNvSpPr txBox="1"/>
          <p:nvPr/>
        </p:nvSpPr>
        <p:spPr>
          <a:xfrm>
            <a:off x="5318168" y="1893435"/>
            <a:ext cx="4384675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功能展示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17E56E2-BBE8-4710-8B07-CCC776EE77F4}"/>
              </a:ext>
            </a:extLst>
          </p:cNvPr>
          <p:cNvSpPr txBox="1"/>
          <p:nvPr/>
        </p:nvSpPr>
        <p:spPr>
          <a:xfrm>
            <a:off x="5504990" y="2912713"/>
            <a:ext cx="4384675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3.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用户场景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392B873-1FB4-41D7-96E2-DC0CF3EDA4AF}"/>
              </a:ext>
            </a:extLst>
          </p:cNvPr>
          <p:cNvSpPr txBox="1"/>
          <p:nvPr/>
        </p:nvSpPr>
        <p:spPr>
          <a:xfrm>
            <a:off x="5318168" y="3943484"/>
            <a:ext cx="4384675" cy="588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4.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程序设计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41E2B21-F567-43EA-BD19-BF8C0D75164C}"/>
              </a:ext>
            </a:extLst>
          </p:cNvPr>
          <p:cNvSpPr txBox="1"/>
          <p:nvPr/>
        </p:nvSpPr>
        <p:spPr>
          <a:xfrm>
            <a:off x="4986795" y="4833866"/>
            <a:ext cx="4384675" cy="588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5.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结尾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EE8C9C9-F407-4440-B867-5C0621AB9FD0}"/>
              </a:ext>
            </a:extLst>
          </p:cNvPr>
          <p:cNvSpPr/>
          <p:nvPr/>
        </p:nvSpPr>
        <p:spPr>
          <a:xfrm>
            <a:off x="1440125" y="2146064"/>
            <a:ext cx="2254803" cy="2254803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  <a:endParaRPr lang="en-US" altLang="zh-CN" sz="40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新月形 20">
            <a:extLst>
              <a:ext uri="{FF2B5EF4-FFF2-40B4-BE49-F238E27FC236}">
                <a16:creationId xmlns:a16="http://schemas.microsoft.com/office/drawing/2014/main" id="{93B72F51-81DA-4170-946B-AC1B0C425716}"/>
              </a:ext>
            </a:extLst>
          </p:cNvPr>
          <p:cNvSpPr/>
          <p:nvPr/>
        </p:nvSpPr>
        <p:spPr>
          <a:xfrm rot="10800000">
            <a:off x="2731993" y="1018784"/>
            <a:ext cx="2167879" cy="4335757"/>
          </a:xfrm>
          <a:prstGeom prst="moon">
            <a:avLst>
              <a:gd name="adj" fmla="val 211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0664C580-631D-4563-AB29-41E618B2EECE}"/>
              </a:ext>
            </a:extLst>
          </p:cNvPr>
          <p:cNvSpPr/>
          <p:nvPr/>
        </p:nvSpPr>
        <p:spPr>
          <a:xfrm>
            <a:off x="3612087" y="1203510"/>
            <a:ext cx="407690" cy="407690"/>
          </a:xfrm>
          <a:prstGeom prst="ellipse">
            <a:avLst/>
          </a:prstGeom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6F5B0D39-6865-4069-B853-342652A0DEF1}"/>
              </a:ext>
            </a:extLst>
          </p:cNvPr>
          <p:cNvSpPr/>
          <p:nvPr/>
        </p:nvSpPr>
        <p:spPr>
          <a:xfrm>
            <a:off x="4414800" y="2026459"/>
            <a:ext cx="407690" cy="407690"/>
          </a:xfrm>
          <a:prstGeom prst="ellipse">
            <a:avLst/>
          </a:prstGeom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D47D87C-876F-4A41-9D70-9FCEA2706995}"/>
              </a:ext>
            </a:extLst>
          </p:cNvPr>
          <p:cNvSpPr/>
          <p:nvPr/>
        </p:nvSpPr>
        <p:spPr>
          <a:xfrm>
            <a:off x="4608201" y="3044613"/>
            <a:ext cx="407690" cy="407690"/>
          </a:xfrm>
          <a:prstGeom prst="ellipse">
            <a:avLst/>
          </a:prstGeom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52F951E6-8F5C-4F0E-BADA-8A610EA8D7A8}"/>
              </a:ext>
            </a:extLst>
          </p:cNvPr>
          <p:cNvSpPr/>
          <p:nvPr/>
        </p:nvSpPr>
        <p:spPr>
          <a:xfrm>
            <a:off x="4390303" y="4062767"/>
            <a:ext cx="407690" cy="407690"/>
          </a:xfrm>
          <a:prstGeom prst="ellipse">
            <a:avLst/>
          </a:prstGeom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F230E8A9-55E6-4DB0-83DC-2AA7426368DC}"/>
              </a:ext>
            </a:extLst>
          </p:cNvPr>
          <p:cNvSpPr/>
          <p:nvPr/>
        </p:nvSpPr>
        <p:spPr>
          <a:xfrm>
            <a:off x="3621575" y="4858198"/>
            <a:ext cx="407690" cy="407690"/>
          </a:xfrm>
          <a:prstGeom prst="ellipse">
            <a:avLst/>
          </a:prstGeom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0" b="1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1159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C9AB731-9BC6-46A8-A555-04CBD97264EF}"/>
              </a:ext>
            </a:extLst>
          </p:cNvPr>
          <p:cNvSpPr/>
          <p:nvPr/>
        </p:nvSpPr>
        <p:spPr>
          <a:xfrm>
            <a:off x="1989898" y="4098923"/>
            <a:ext cx="1885415" cy="188541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PART ONE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9E4EBC-B8EB-4FCE-814E-C0F14FFEF929}"/>
              </a:ext>
            </a:extLst>
          </p:cNvPr>
          <p:cNvSpPr txBox="1"/>
          <p:nvPr/>
        </p:nvSpPr>
        <p:spPr>
          <a:xfrm>
            <a:off x="4370435" y="4579965"/>
            <a:ext cx="4184286" cy="923330"/>
          </a:xfrm>
          <a:prstGeom prst="rect">
            <a:avLst/>
          </a:prstGeom>
          <a:noFill/>
          <a:effectLst>
            <a:outerShdw blurRad="1778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0070C0"/>
                </a:solidFill>
                <a:cs typeface="+mn-ea"/>
                <a:sym typeface="+mn-lt"/>
              </a:rPr>
              <a:t>项目</a:t>
            </a:r>
            <a:r>
              <a:rPr lang="en-US" altLang="zh-CN" sz="5400" b="1" dirty="0">
                <a:solidFill>
                  <a:srgbClr val="0070C0"/>
                </a:solidFill>
                <a:cs typeface="+mn-ea"/>
                <a:sym typeface="+mn-lt"/>
              </a:rPr>
              <a:t>LOGO</a:t>
            </a:r>
            <a:endParaRPr lang="zh-CN" altLang="en-US" sz="5400" b="1" dirty="0">
              <a:solidFill>
                <a:srgbClr val="0070C0"/>
              </a:solidFill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D3DBC86-72BF-4BB0-83A6-1F355389D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3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CB46856-4475-47FF-AF79-669CE97F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</a:t>
            </a:r>
            <a:r>
              <a:rPr lang="en-US" altLang="zh-CN" dirty="0"/>
              <a:t>LOGO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6AD89D-5B0A-4B58-918C-1A100A808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1114"/>
            <a:ext cx="12192000" cy="610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4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038C4-B947-4097-9E1F-E952A2FC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关于项目名称及</a:t>
            </a:r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66C57AD-D37A-44E9-A97F-FC14C42B3399}"/>
              </a:ext>
            </a:extLst>
          </p:cNvPr>
          <p:cNvSpPr txBox="1"/>
          <p:nvPr/>
        </p:nvSpPr>
        <p:spPr>
          <a:xfrm>
            <a:off x="981075" y="2439338"/>
            <a:ext cx="10772775" cy="1134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LOGO</a:t>
            </a:r>
            <a:r>
              <a:rPr lang="zh-CN" altLang="en-US" sz="2400" dirty="0"/>
              <a:t>以极简风格树立我们小程序的形象，简单快捷的使用是我们的理念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名称则是借鉴了 </a:t>
            </a:r>
            <a:r>
              <a:rPr lang="en-US" altLang="zh-CN" sz="2400" dirty="0"/>
              <a:t>i</a:t>
            </a:r>
            <a:r>
              <a:rPr lang="zh-CN" altLang="en-US" sz="2400" dirty="0"/>
              <a:t>至诚</a:t>
            </a:r>
            <a:r>
              <a:rPr lang="en-US" altLang="zh-CN" sz="2400" dirty="0"/>
              <a:t>app</a:t>
            </a:r>
            <a:r>
              <a:rPr lang="zh-CN" altLang="en-US" sz="2400" dirty="0"/>
              <a:t>的名称，让大家</a:t>
            </a:r>
            <a:r>
              <a:rPr lang="en-US" altLang="zh-CN" sz="2400" dirty="0"/>
              <a:t>i</a:t>
            </a:r>
            <a:r>
              <a:rPr lang="zh-CN" altLang="en-US" sz="2400" dirty="0"/>
              <a:t>上打卡，爱上学习</a:t>
            </a:r>
          </a:p>
        </p:txBody>
      </p:sp>
    </p:spTree>
    <p:extLst>
      <p:ext uri="{BB962C8B-B14F-4D97-AF65-F5344CB8AC3E}">
        <p14:creationId xmlns:p14="http://schemas.microsoft.com/office/powerpoint/2010/main" val="87139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C9AB731-9BC6-46A8-A555-04CBD97264EF}"/>
              </a:ext>
            </a:extLst>
          </p:cNvPr>
          <p:cNvSpPr/>
          <p:nvPr/>
        </p:nvSpPr>
        <p:spPr>
          <a:xfrm>
            <a:off x="1989898" y="4098923"/>
            <a:ext cx="1885415" cy="188541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TWO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7843A53-B1A6-4731-B240-531467EEA875}"/>
              </a:ext>
            </a:extLst>
          </p:cNvPr>
          <p:cNvSpPr txBox="1"/>
          <p:nvPr/>
        </p:nvSpPr>
        <p:spPr>
          <a:xfrm>
            <a:off x="4624435" y="4579965"/>
            <a:ext cx="4184286" cy="923330"/>
          </a:xfrm>
          <a:prstGeom prst="rect">
            <a:avLst/>
          </a:prstGeom>
          <a:noFill/>
          <a:effectLst>
            <a:outerShdw blurRad="1778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0070C0"/>
                </a:solidFill>
                <a:cs typeface="+mn-ea"/>
                <a:sym typeface="+mn-lt"/>
              </a:rPr>
              <a:t>功能展示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D8CAB1-47DD-44E2-865C-0A46C382D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2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23">
            <a:extLst>
              <a:ext uri="{FF2B5EF4-FFF2-40B4-BE49-F238E27FC236}">
                <a16:creationId xmlns:a16="http://schemas.microsoft.com/office/drawing/2014/main" id="{790A44B7-A58D-4CB2-9CFF-C5072CB8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打卡功能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690028-DB23-41BB-8E54-C7D6298B2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484" y="1268543"/>
            <a:ext cx="2446232" cy="432091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9CE9A26-27FA-4F40-9AC8-1B5360AB2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263" y="1253301"/>
            <a:ext cx="2461473" cy="433615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3C9E914-DC74-4869-AB1E-F7C2FE1FA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494" y="1291405"/>
            <a:ext cx="2438611" cy="4298052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65EF900-A476-4C24-B893-07582E3F27C0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356716" y="3421379"/>
            <a:ext cx="1127547" cy="7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73560E1-961E-4FB7-BF44-63F553E129FA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951450" y="3440431"/>
            <a:ext cx="1659044" cy="76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7AC19D4-1D0D-4F12-8CE1-B2F663EAB35D}"/>
              </a:ext>
            </a:extLst>
          </p:cNvPr>
          <p:cNvSpPr txBox="1"/>
          <p:nvPr/>
        </p:nvSpPr>
        <p:spPr>
          <a:xfrm>
            <a:off x="819150" y="5886450"/>
            <a:ext cx="10391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一键打卡，除去各种令人厌烦的其他操作，让用户真心的爱上打卡（能让用户爱上打卡也许是里程碑的建设）</a:t>
            </a:r>
          </a:p>
        </p:txBody>
      </p:sp>
    </p:spTree>
    <p:extLst>
      <p:ext uri="{BB962C8B-B14F-4D97-AF65-F5344CB8AC3E}">
        <p14:creationId xmlns:p14="http://schemas.microsoft.com/office/powerpoint/2010/main" val="292683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CA1280B0-2049-4CDE-99B0-7A966143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其他功能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0E3047D-5019-451B-B31E-0F5B8263C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53" y="1146622"/>
            <a:ext cx="2469094" cy="433615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D9B744D-43B9-404D-80F6-B2074D9BA8BC}"/>
              </a:ext>
            </a:extLst>
          </p:cNvPr>
          <p:cNvSpPr txBox="1"/>
          <p:nvPr/>
        </p:nvSpPr>
        <p:spPr>
          <a:xfrm>
            <a:off x="643729" y="5711378"/>
            <a:ext cx="2469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生活需要点仪式感，</a:t>
            </a:r>
            <a:endParaRPr lang="en-US" altLang="zh-CN" dirty="0"/>
          </a:p>
          <a:p>
            <a:r>
              <a:rPr lang="zh-CN" altLang="en-US" dirty="0"/>
              <a:t>打卡也是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49BBFA-B4ED-4BE2-9BE6-456CCF566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642" y="1154243"/>
            <a:ext cx="2476715" cy="432853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EC42C3B-0266-4E08-9E00-9919651ADCB1}"/>
              </a:ext>
            </a:extLst>
          </p:cNvPr>
          <p:cNvSpPr txBox="1"/>
          <p:nvPr/>
        </p:nvSpPr>
        <p:spPr>
          <a:xfrm>
            <a:off x="4857642" y="5711378"/>
            <a:ext cx="2469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是兄弟就来</a:t>
            </a:r>
            <a:r>
              <a:rPr lang="en-US" altLang="zh-CN" dirty="0"/>
              <a:t>PK</a:t>
            </a:r>
            <a:r>
              <a:rPr lang="zh-CN" altLang="en-US" dirty="0"/>
              <a:t>学习打卡数据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02BD77F-5C98-4EBB-8A10-B2A7D68A0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935" y="1154243"/>
            <a:ext cx="2415749" cy="441997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8D9E8A3-0309-4F87-9CD9-D25DD945DE96}"/>
              </a:ext>
            </a:extLst>
          </p:cNvPr>
          <p:cNvSpPr txBox="1"/>
          <p:nvPr/>
        </p:nvSpPr>
        <p:spPr>
          <a:xfrm>
            <a:off x="9722906" y="5711378"/>
            <a:ext cx="2469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小小一页</a:t>
            </a:r>
            <a:endParaRPr lang="en-US" altLang="zh-CN" dirty="0"/>
          </a:p>
          <a:p>
            <a:r>
              <a:rPr lang="zh-CN" altLang="en-US" dirty="0"/>
              <a:t>尽览所有</a:t>
            </a:r>
          </a:p>
        </p:txBody>
      </p:sp>
    </p:spTree>
    <p:extLst>
      <p:ext uri="{BB962C8B-B14F-4D97-AF65-F5344CB8AC3E}">
        <p14:creationId xmlns:p14="http://schemas.microsoft.com/office/powerpoint/2010/main" val="412172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C9AB731-9BC6-46A8-A555-04CBD97264EF}"/>
              </a:ext>
            </a:extLst>
          </p:cNvPr>
          <p:cNvSpPr/>
          <p:nvPr/>
        </p:nvSpPr>
        <p:spPr>
          <a:xfrm>
            <a:off x="1989898" y="4098923"/>
            <a:ext cx="1885415" cy="188541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  <a:p>
            <a:pPr algn="ctr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THREE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CB35A80-1F34-459D-BC8A-46B9AA8E6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429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4F35E43-8927-4FEF-A47A-9068D6B4218D}"/>
              </a:ext>
            </a:extLst>
          </p:cNvPr>
          <p:cNvSpPr txBox="1"/>
          <p:nvPr/>
        </p:nvSpPr>
        <p:spPr>
          <a:xfrm>
            <a:off x="4529185" y="4579965"/>
            <a:ext cx="4184286" cy="923330"/>
          </a:xfrm>
          <a:prstGeom prst="rect">
            <a:avLst/>
          </a:prstGeom>
          <a:noFill/>
          <a:effectLst>
            <a:outerShdw blurRad="1778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0070C0"/>
                </a:solidFill>
                <a:cs typeface="+mn-ea"/>
                <a:sym typeface="+mn-lt"/>
              </a:rPr>
              <a:t>用户场景</a:t>
            </a:r>
          </a:p>
        </p:txBody>
      </p:sp>
    </p:spTree>
    <p:extLst>
      <p:ext uri="{BB962C8B-B14F-4D97-AF65-F5344CB8AC3E}">
        <p14:creationId xmlns:p14="http://schemas.microsoft.com/office/powerpoint/2010/main" val="86501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hnfxcok">
      <a:majorFont>
        <a:latin typeface="Arial" panose="020F0302020204030204"/>
        <a:ea typeface="Microsoft YaHei"/>
        <a:cs typeface=""/>
      </a:majorFont>
      <a:minorFont>
        <a:latin typeface="Arial" panose="020F0502020204030204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</TotalTime>
  <Words>366</Words>
  <Application>Microsoft Office PowerPoint</Application>
  <PresentationFormat>宽屏</PresentationFormat>
  <Paragraphs>58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方正正黑简体</vt:lpstr>
      <vt:lpstr>微软雅黑</vt:lpstr>
      <vt:lpstr>Agency FB</vt:lpstr>
      <vt:lpstr>Arial</vt:lpstr>
      <vt:lpstr>Calibri</vt:lpstr>
      <vt:lpstr>Wingdings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项目LOGO</vt:lpstr>
      <vt:lpstr>关于项目名称及LOGO</vt:lpstr>
      <vt:lpstr>PowerPoint 演示文稿</vt:lpstr>
      <vt:lpstr>打卡功能</vt:lpstr>
      <vt:lpstr>其他功能</vt:lpstr>
      <vt:lpstr>PowerPoint 演示文稿</vt:lpstr>
      <vt:lpstr>场景</vt:lpstr>
      <vt:lpstr>PowerPoint 演示文稿</vt:lpstr>
      <vt:lpstr>设计</vt:lpstr>
      <vt:lpstr>PowerPoint 演示文稿</vt:lpstr>
      <vt:lpstr>为什么做这个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蓝色简洁</dc:title>
  <dc:creator>第一PPT</dc:creator>
  <cp:keywords>www.1ppt.com</cp:keywords>
  <dc:description>www.1ppt.com</dc:description>
  <cp:lastModifiedBy>林 朝玮</cp:lastModifiedBy>
  <cp:revision>96</cp:revision>
  <dcterms:created xsi:type="dcterms:W3CDTF">2018-05-22T14:19:35Z</dcterms:created>
  <dcterms:modified xsi:type="dcterms:W3CDTF">2021-04-19T05:18:37Z</dcterms:modified>
</cp:coreProperties>
</file>