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7" r:id="rId9"/>
    <p:sldId id="274" r:id="rId10"/>
    <p:sldId id="275" r:id="rId11"/>
    <p:sldId id="272" r:id="rId12"/>
    <p:sldId id="27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0637be0f5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0637be0f5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0637be0f5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0637be0f5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637be0f5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0637be0f5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0637be0f5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0637be0f5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analyticsvidhya.com/courses/naive-bayes?utm_source=blog&amp;utm_medium=naive-bayes-explain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922475" y="1193875"/>
            <a:ext cx="72120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Naive Bayes</a:t>
            </a:r>
            <a:br>
              <a:rPr lang="en-IN" dirty="0"/>
            </a:br>
            <a:r>
              <a:rPr lang="en-IN" dirty="0"/>
              <a:t>(Classification </a:t>
            </a:r>
            <a:r>
              <a:rPr lang="en-IN" dirty="0" err="1"/>
              <a:t>algo</a:t>
            </a:r>
            <a:r>
              <a:rPr lang="en-IN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FEB9-6206-493F-A14D-F4397446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704775"/>
            <a:ext cx="7505700" cy="663160"/>
          </a:xfrm>
        </p:spPr>
        <p:txBody>
          <a:bodyPr/>
          <a:lstStyle/>
          <a:p>
            <a:r>
              <a:rPr lang="en-IN" dirty="0"/>
              <a:t>Multinomial Naive Bayes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4BBC2-C71D-487B-93A9-0D7377DF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25"/>
          </a:xfrm>
        </p:spPr>
        <p:txBody>
          <a:bodyPr/>
          <a:lstStyle/>
          <a:p>
            <a:r>
              <a:rPr lang="en-US" sz="2400" dirty="0"/>
              <a:t>Feature vectors represent the frequencies with which certain events have been generated by a </a:t>
            </a:r>
            <a:r>
              <a:rPr lang="en-US" sz="2400" b="1" dirty="0"/>
              <a:t>multinomial distribution</a:t>
            </a:r>
            <a:r>
              <a:rPr lang="en-US" sz="2400" dirty="0"/>
              <a:t>. This is the event model typically used for document classification.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705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27F-F505-4B98-A4F9-36036B63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72220"/>
            <a:ext cx="7273290" cy="602200"/>
          </a:xfrm>
        </p:spPr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: Multinomial Naive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74AB5-FB20-4BA2-BAFE-2F572886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1487780"/>
            <a:ext cx="7094220" cy="29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5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7ADE-49DD-4841-B155-F2AD262C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704775"/>
            <a:ext cx="7505700" cy="678400"/>
          </a:xfrm>
        </p:spPr>
        <p:txBody>
          <a:bodyPr/>
          <a:lstStyle/>
          <a:p>
            <a:r>
              <a:rPr lang="en-IN" dirty="0"/>
              <a:t>Bernoulli Naive Bayes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38431-5937-4D08-A3A6-9F3333A5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668780"/>
            <a:ext cx="7505700" cy="2769945"/>
          </a:xfrm>
        </p:spPr>
        <p:txBody>
          <a:bodyPr/>
          <a:lstStyle/>
          <a:p>
            <a:r>
              <a:rPr lang="en-US" sz="2000" dirty="0"/>
              <a:t>In the multivariate Bernoulli event model, features are independent </a:t>
            </a:r>
            <a:r>
              <a:rPr lang="en-US" sz="2000" dirty="0" err="1"/>
              <a:t>booleans</a:t>
            </a:r>
            <a:r>
              <a:rPr lang="en-US" sz="2000" dirty="0"/>
              <a:t> (binary variables) describing inputs. Like the multinomial model, this model is popular for document classification tasks, where binary term occurrence(i.e. a word occurs in a document or not) features are used rather than term frequencies(i.e. frequency of a word in the document).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6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819150" y="568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819150" y="1523475"/>
            <a:ext cx="7505700" cy="29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Naive Bayes Algorithm is a Machine learning algorithm for classification problems. It is primarily used for text classification, which involves high-dimensional training data sets. A few examples are spam filtration, sentimental analysis and classifying news articles.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511650" y="300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 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614975" y="1188025"/>
            <a:ext cx="3957000" cy="3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just" rtl="0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750"/>
              <a:buFont typeface="Roboto"/>
              <a:buChar char="●"/>
            </a:pP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c|x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the posterior probability of 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(c, 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given 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predictor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(x, 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attributes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7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9725" algn="just" rtl="0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750"/>
              <a:buFont typeface="Roboto"/>
              <a:buChar char="●"/>
            </a:pP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the prior probability of 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9725" algn="just" rtl="0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750"/>
              <a:buFont typeface="Roboto"/>
              <a:buChar char="●"/>
            </a:pP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x|c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the likelihood which is the probability of 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predictor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given 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9725" algn="just" rtl="0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750"/>
              <a:buFont typeface="Roboto"/>
              <a:buChar char="●"/>
            </a:pP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the prior probability of </a:t>
            </a:r>
            <a:r>
              <a:rPr lang="en" sz="1750" i="1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predictor</a:t>
            </a:r>
            <a:r>
              <a:rPr lang="en" sz="17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900" y="1758646"/>
            <a:ext cx="3957000" cy="2074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455750" y="300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Naive Bayes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614975" y="978375"/>
            <a:ext cx="7710000" cy="3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1: Convert the data set into a frequency table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2: Create Likelihood table by finding the probabilities like Overcast probability = 0.29 and probability of playing is 0.64.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3: Now, use </a:t>
            </a:r>
            <a:r>
              <a:rPr lang="en" sz="1150" u="sng">
                <a:solidFill>
                  <a:srgbClr val="0037E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Naive Bayesian</a:t>
            </a: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equation to calculate the posterior probability for each class. The class with the highest posterior probability is the outcome of prediction.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393" y="2571750"/>
            <a:ext cx="6240307" cy="23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19150" y="412300"/>
            <a:ext cx="75057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Naive Bayes!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19150" y="1160200"/>
            <a:ext cx="7505700" cy="3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Problem: </a:t>
            </a:r>
            <a:r>
              <a:rPr lang="en" sz="16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Players will play if weather is sunny. Is this statement is correct?</a:t>
            </a:r>
            <a:endParaRPr sz="16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solve it using above discussed method of posterior probability.</a:t>
            </a:r>
            <a:endParaRPr sz="16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 | Sunny) = P( Sunny | Yes) * P(Yes) / P (Sunny)</a:t>
            </a:r>
            <a:endParaRPr sz="16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we have P (Sunny |Yes) = 3/9 = 0.33, P(Sunny) = 5/14 = 0.36, P( Yes)= 9/14 = 0.64</a:t>
            </a:r>
            <a:endParaRPr sz="16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Now, P (Yes | Sunny) = 0.33 * 0.64 / 0.36 = 0.60 (0.6 is closer to 1, hence the class of the above mentioned situation will be “Yes” i:e the player would play)</a:t>
            </a:r>
            <a:endParaRPr sz="16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B04E-F757-4487-85EF-2B7E7D34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04A8-8F6A-48D5-B580-D537B4A3F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fontAlgn="base">
              <a:buNone/>
            </a:pPr>
            <a:r>
              <a:rPr lang="en-US" sz="1800" dirty="0"/>
              <a:t>The fundamental Naive Bayes assumption is that each feature makes an:</a:t>
            </a:r>
          </a:p>
          <a:p>
            <a:pPr fontAlgn="base"/>
            <a:r>
              <a:rPr lang="en-US" sz="1800" dirty="0"/>
              <a:t>independent</a:t>
            </a:r>
          </a:p>
          <a:p>
            <a:pPr fontAlgn="base"/>
            <a:r>
              <a:rPr lang="en-US" sz="1800" dirty="0"/>
              <a:t>equal</a:t>
            </a:r>
          </a:p>
          <a:p>
            <a:pPr marL="146050" indent="0" fontAlgn="base">
              <a:buNone/>
            </a:pPr>
            <a:r>
              <a:rPr lang="en-US" sz="1800" dirty="0"/>
              <a:t>contribution to the outcome.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22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AD37-CFF5-4301-A8C9-E5AC0A31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1683800"/>
            <a:ext cx="5273040" cy="954600"/>
          </a:xfrm>
        </p:spPr>
        <p:txBody>
          <a:bodyPr/>
          <a:lstStyle/>
          <a:p>
            <a:r>
              <a:rPr lang="en-IN" sz="4000" dirty="0"/>
              <a:t>Types of Naive Bayes</a:t>
            </a:r>
          </a:p>
        </p:txBody>
      </p:sp>
    </p:spTree>
    <p:extLst>
      <p:ext uri="{BB962C8B-B14F-4D97-AF65-F5344CB8AC3E}">
        <p14:creationId xmlns:p14="http://schemas.microsoft.com/office/powerpoint/2010/main" val="279111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5053-5B9C-4F15-AAB1-FE5E0FE9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02480"/>
            <a:ext cx="7505700" cy="571720"/>
          </a:xfrm>
        </p:spPr>
        <p:txBody>
          <a:bodyPr/>
          <a:lstStyle/>
          <a:p>
            <a:r>
              <a:rPr lang="en-IN" dirty="0"/>
              <a:t>Gaussian NB(uses Gaussian Distribution)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7C1E-ED23-4DA9-9927-54479867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18260"/>
            <a:ext cx="3752850" cy="3124420"/>
          </a:xfrm>
        </p:spPr>
        <p:txBody>
          <a:bodyPr/>
          <a:lstStyle/>
          <a:p>
            <a:r>
              <a:rPr lang="en-US" sz="1600" dirty="0"/>
              <a:t>When working with continuous data, an assumption often taken is that the continuous values associated with each class are distributed according to a normal (or Gaussian) distribution.</a:t>
            </a:r>
          </a:p>
          <a:p>
            <a:pPr fontAlgn="base"/>
            <a:r>
              <a:rPr lang="en-US" sz="1600" dirty="0"/>
              <a:t>The likelihood of the features is assumed to be-</a:t>
            </a:r>
          </a:p>
          <a:p>
            <a:pPr marL="14605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49D46-9E9A-43E8-BCCA-0F4895AF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90" y="3755928"/>
            <a:ext cx="3496971" cy="770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155F6-99F9-492E-A5EB-925B7139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23029"/>
            <a:ext cx="4171887" cy="21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CC1A-0D1B-46D6-AB41-162966DD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80761"/>
            <a:ext cx="7505700" cy="541240"/>
          </a:xfrm>
        </p:spPr>
        <p:txBody>
          <a:bodyPr/>
          <a:lstStyle/>
          <a:p>
            <a:r>
              <a:rPr lang="en-IN" dirty="0"/>
              <a:t>Gaussian Distribution Explanation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C99D4-2AA6-44F5-B7E5-6A78543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1210681"/>
            <a:ext cx="5341620" cy="33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5284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479</Words>
  <Application>Microsoft Office PowerPoint</Application>
  <PresentationFormat>On-screen Show (16:9)</PresentationFormat>
  <Paragraphs>34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</vt:lpstr>
      <vt:lpstr>Calibri</vt:lpstr>
      <vt:lpstr>Arial</vt:lpstr>
      <vt:lpstr>Roboto</vt:lpstr>
      <vt:lpstr>Shift</vt:lpstr>
      <vt:lpstr>Naive Bayes (Classification algo)</vt:lpstr>
      <vt:lpstr>Naive Bayes</vt:lpstr>
      <vt:lpstr>Bayes Theorem </vt:lpstr>
      <vt:lpstr>Working of Naive Bayes</vt:lpstr>
      <vt:lpstr>Example of Naive Bayes!</vt:lpstr>
      <vt:lpstr>Assumption </vt:lpstr>
      <vt:lpstr>Types of Naive Bayes</vt:lpstr>
      <vt:lpstr>Gaussian NB(uses Gaussian Distribution) </vt:lpstr>
      <vt:lpstr>Gaussian Distribution Explanation </vt:lpstr>
      <vt:lpstr>Multinomial Naive Bayes</vt:lpstr>
      <vt:lpstr>Eg: Multinomial Naive Bayes</vt:lpstr>
      <vt:lpstr>Bernoulli Naive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cp:lastModifiedBy>Astika Nehra</cp:lastModifiedBy>
  <cp:revision>16</cp:revision>
  <dcterms:modified xsi:type="dcterms:W3CDTF">2021-03-26T16:32:54Z</dcterms:modified>
</cp:coreProperties>
</file>