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9"/>
  </p:notesMasterIdLst>
  <p:sldIdLst>
    <p:sldId id="267" r:id="rId2"/>
    <p:sldId id="264" r:id="rId3"/>
    <p:sldId id="265" r:id="rId4"/>
    <p:sldId id="266" r:id="rId5"/>
    <p:sldId id="271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3AB42-B825-4167-94DA-23046AE869D0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1906D-5095-4D82-BB77-16A1EA831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1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0637be0f5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0637be0f5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0637be0f5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0637be0f5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0637be0f5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0637be0f5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D94E-A507-42C6-93C7-3F139CACA5D8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FFE-69EE-4D83-96FA-810B75FEC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37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D94E-A507-42C6-93C7-3F139CACA5D8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FFE-69EE-4D83-96FA-810B75FEC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89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D94E-A507-42C6-93C7-3F139CACA5D8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FFE-69EE-4D83-96FA-810B75FECD3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845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D94E-A507-42C6-93C7-3F139CACA5D8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FFE-69EE-4D83-96FA-810B75FEC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88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D94E-A507-42C6-93C7-3F139CACA5D8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FFE-69EE-4D83-96FA-810B75FECD3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527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D94E-A507-42C6-93C7-3F139CACA5D8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FFE-69EE-4D83-96FA-810B75FEC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12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D94E-A507-42C6-93C7-3F139CACA5D8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FFE-69EE-4D83-96FA-810B75FEC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863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D94E-A507-42C6-93C7-3F139CACA5D8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FFE-69EE-4D83-96FA-810B75FEC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36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6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280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D94E-A507-42C6-93C7-3F139CACA5D8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FFE-69EE-4D83-96FA-810B75FEC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31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D94E-A507-42C6-93C7-3F139CACA5D8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FFE-69EE-4D83-96FA-810B75FEC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2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D94E-A507-42C6-93C7-3F139CACA5D8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FFE-69EE-4D83-96FA-810B75FEC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10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D94E-A507-42C6-93C7-3F139CACA5D8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FFE-69EE-4D83-96FA-810B75FEC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64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D94E-A507-42C6-93C7-3F139CACA5D8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FFE-69EE-4D83-96FA-810B75FEC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00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D94E-A507-42C6-93C7-3F139CACA5D8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FFE-69EE-4D83-96FA-810B75FEC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3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D94E-A507-42C6-93C7-3F139CACA5D8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FFE-69EE-4D83-96FA-810B75FEC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6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D94E-A507-42C6-93C7-3F139CACA5D8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FFE-69EE-4D83-96FA-810B75FEC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08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D94E-A507-42C6-93C7-3F139CACA5D8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BDF6FFE-69EE-4D83-96FA-810B75FEC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8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1B35-AD89-492D-B61E-C61429E0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66" y="2503780"/>
            <a:ext cx="6986571" cy="241701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KNN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(K-nearest </a:t>
            </a:r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neighbors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r>
              <a:rPr lang="en-IN" i="1" dirty="0">
                <a:solidFill>
                  <a:schemeClr val="bg1"/>
                </a:solidFill>
              </a:rPr>
              <a:t>Classification Algorithm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7603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726944" y="448287"/>
            <a:ext cx="10007600" cy="9416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Intuition </a:t>
            </a:r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592433" y="1480007"/>
            <a:ext cx="5616800" cy="49297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8722">
              <a:buSzPts val="1700"/>
              <a:buChar char="➔"/>
            </a:pPr>
            <a:r>
              <a:rPr lang="en" sz="2267" dirty="0">
                <a:solidFill>
                  <a:schemeClr val="bg1"/>
                </a:solidFill>
              </a:rPr>
              <a:t>K- nearest algorithm, often abbreviated as KNN, is an approach to data classiﬁcation that estimates how likely a data point is to be a member of one group or another depending on what group the data points nearest to it are in.</a:t>
            </a:r>
            <a:endParaRPr sz="2267" dirty="0">
              <a:solidFill>
                <a:schemeClr val="bg1"/>
              </a:solidFill>
            </a:endParaRPr>
          </a:p>
          <a:p>
            <a:pPr indent="-448722">
              <a:buSzPts val="1700"/>
              <a:buChar char="➔"/>
            </a:pPr>
            <a:r>
              <a:rPr lang="en" sz="2267" dirty="0">
                <a:solidFill>
                  <a:schemeClr val="bg1"/>
                </a:solidFill>
              </a:rPr>
              <a:t>K in KNN refers to the number of nearest neighbour to include in the majority voting process.</a:t>
            </a:r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734" y="2318300"/>
            <a:ext cx="4983833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559067" y="549733"/>
            <a:ext cx="11051200" cy="127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CLASSIFICATION APPROACH</a:t>
            </a:r>
            <a:endParaRPr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782700" y="1695867"/>
            <a:ext cx="10734400" cy="42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267" dirty="0">
                <a:solidFill>
                  <a:schemeClr val="bg1"/>
                </a:solidFill>
              </a:rPr>
              <a:t>➤ An object (a new instance) is classified by a majority votes for its neighbour classes.</a:t>
            </a:r>
            <a:endParaRPr sz="2267" dirty="0">
              <a:solidFill>
                <a:schemeClr val="bg1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2267" dirty="0">
                <a:solidFill>
                  <a:schemeClr val="bg1"/>
                </a:solidFill>
              </a:rPr>
              <a:t>➤ The object is assigned to the most common class amongst its K nearest neighbours (measured by a distance function)</a:t>
            </a:r>
            <a:endParaRPr sz="2267" dirty="0">
              <a:solidFill>
                <a:schemeClr val="bg1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00" y="3578101"/>
            <a:ext cx="5955667" cy="26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577700" y="400667"/>
            <a:ext cx="10522000" cy="7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DOES KNN ALGORITHM WORK?</a:t>
            </a:r>
            <a:endParaRPr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577700" y="1341767"/>
            <a:ext cx="7361200" cy="52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133" dirty="0">
                <a:solidFill>
                  <a:schemeClr val="bg1"/>
                </a:solidFill>
              </a:rPr>
              <a:t>Step-1: Select the number K of the neighbors</a:t>
            </a:r>
            <a:endParaRPr sz="2133" dirty="0">
              <a:solidFill>
                <a:schemeClr val="bg1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2133" dirty="0">
                <a:solidFill>
                  <a:schemeClr val="bg1"/>
                </a:solidFill>
              </a:rPr>
              <a:t>Step-2: Calculate the Euclidean distance of K number of neighbors</a:t>
            </a:r>
            <a:endParaRPr sz="2133" dirty="0">
              <a:solidFill>
                <a:schemeClr val="bg1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2133" dirty="0">
                <a:solidFill>
                  <a:schemeClr val="bg1"/>
                </a:solidFill>
              </a:rPr>
              <a:t>Step-3: Take the K nearest neighbors as per the calculated Euclidean distance.</a:t>
            </a:r>
            <a:endParaRPr sz="2133" dirty="0">
              <a:solidFill>
                <a:schemeClr val="bg1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2133" dirty="0">
                <a:solidFill>
                  <a:schemeClr val="bg1"/>
                </a:solidFill>
              </a:rPr>
              <a:t>Step-4: Among these K neighbors, count the number of the data points in each category.</a:t>
            </a:r>
            <a:endParaRPr sz="2133" dirty="0">
              <a:solidFill>
                <a:schemeClr val="bg1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2133" dirty="0">
                <a:solidFill>
                  <a:schemeClr val="bg1"/>
                </a:solidFill>
              </a:rPr>
              <a:t>Step-5: Assign the new data points to that category for which the number of the neighbor is maximum.</a:t>
            </a:r>
            <a:endParaRPr sz="2133" dirty="0">
              <a:solidFill>
                <a:schemeClr val="bg1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2133" dirty="0">
                <a:solidFill>
                  <a:schemeClr val="bg1"/>
                </a:solidFill>
              </a:rPr>
              <a:t>Step-6: Our model is ready.</a:t>
            </a:r>
            <a:endParaRPr sz="2133" dirty="0">
              <a:solidFill>
                <a:schemeClr val="bg1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196" name="Google Shape;196;p23"/>
          <p:cNvSpPr txBox="1"/>
          <p:nvPr/>
        </p:nvSpPr>
        <p:spPr>
          <a:xfrm>
            <a:off x="8125233" y="1509500"/>
            <a:ext cx="3428800" cy="3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The euclidean distance between X and Y is defined as:</a:t>
            </a:r>
            <a:endParaRPr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34" y="2882507"/>
            <a:ext cx="3024025" cy="73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73358-F2D0-4CA7-BC72-5C7739B4C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785" y="2413263"/>
            <a:ext cx="8428872" cy="1555422"/>
          </a:xfrm>
        </p:spPr>
        <p:txBody>
          <a:bodyPr/>
          <a:lstStyle/>
          <a:p>
            <a:pPr marL="194729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Through many observations it has been found that the most optimal value of “K” is found to be sqrt(N), N – number of data points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73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6319-518C-46E1-A731-BF496913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87" y="303300"/>
            <a:ext cx="10007600" cy="127280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and testing data in a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FF31B-0979-4498-94E6-309898BB3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190" y="1576099"/>
            <a:ext cx="4742991" cy="4249667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The data we use is usually split into training data and test data. The training set contains a known output and the model learns on this data in order to be generalized to other data later on. </a:t>
            </a:r>
          </a:p>
          <a:p>
            <a:pPr marL="194729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We have the test dataset (or subset) in order to test our model’s prediction on this subset.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194729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A295F-42D2-40E3-BFB9-84C0A047A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97" y="1548254"/>
            <a:ext cx="6077017" cy="42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6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6D851A-FEA3-4FE9-ACA3-F94F17A2F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21" y="1147713"/>
            <a:ext cx="9532519" cy="45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001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304</Words>
  <Application>Microsoft Office PowerPoint</Application>
  <PresentationFormat>Widescreen</PresentationFormat>
  <Paragraphs>22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KNN (K-nearest neighbors)  Classification Algorithm</vt:lpstr>
      <vt:lpstr>Intuition </vt:lpstr>
      <vt:lpstr>CLASSIFICATION APPROACH</vt:lpstr>
      <vt:lpstr>HOW DOES KNN ALGORITHM WORK?</vt:lpstr>
      <vt:lpstr>PowerPoint Presentation</vt:lpstr>
      <vt:lpstr>Training and testing data in a 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(K-nearest neighbors)</dc:title>
  <dc:creator>Astika Nehra</dc:creator>
  <cp:lastModifiedBy>Astika Nehra</cp:lastModifiedBy>
  <cp:revision>8</cp:revision>
  <dcterms:created xsi:type="dcterms:W3CDTF">2021-03-18T17:37:03Z</dcterms:created>
  <dcterms:modified xsi:type="dcterms:W3CDTF">2021-03-19T13:01:59Z</dcterms:modified>
</cp:coreProperties>
</file>