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22574" r="4134" b="5512"/>
          <a:stretch>
            <a:fillRect/>
          </a:stretch>
        </p:blipFill>
        <p:spPr>
          <a:xfrm>
            <a:off x="5027031" y="1679575"/>
            <a:ext cx="7167137" cy="517842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94450"/>
            <a:ext cx="27432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94450"/>
            <a:ext cx="41148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94450"/>
            <a:ext cx="2743200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5074" y="2303779"/>
            <a:ext cx="7523136" cy="1044673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400" b="1">
                <a:ln w="3175">
                  <a:noFill/>
                </a:ln>
                <a:solidFill>
                  <a:schemeClr val="accent1"/>
                </a:solidFill>
                <a:effectLst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82943" y="3507570"/>
            <a:ext cx="6027399" cy="73463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235074" y="3390174"/>
            <a:ext cx="7523136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" t="3924" r="41404" b="51676"/>
          <a:stretch>
            <a:fillRect/>
          </a:stretch>
        </p:blipFill>
        <p:spPr>
          <a:xfrm>
            <a:off x="0" y="0"/>
            <a:ext cx="5524500" cy="31971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838800" y="914400"/>
            <a:ext cx="10515600" cy="5313388"/>
          </a:xfrm>
        </p:spPr>
        <p:txBody>
          <a:bodyPr/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819150"/>
            <a:ext cx="9808988" cy="892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191507" y="2071906"/>
            <a:ext cx="9808987" cy="3791012"/>
          </a:xfrm>
        </p:spPr>
        <p:txBody>
          <a:bodyPr anchor="ctr" anchorCtr="0">
            <a:normAutofit/>
          </a:bodyPr>
          <a:lstStyle>
            <a:lvl1pPr marL="342900" indent="-342900" algn="just">
              <a:buFont typeface="Wingdings" panose="05000000000000000000" pitchFamily="2" charset="2"/>
              <a:buChar char="Ø"/>
              <a:defRPr sz="2400"/>
            </a:lvl1pPr>
            <a:lvl2pPr marL="685800" indent="-228600">
              <a:buFont typeface="Wingdings" panose="05000000000000000000" pitchFamily="2" charset="2"/>
              <a:buChar char="Ø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 marL="2057400" indent="-228600">
              <a:buFont typeface="Wingdings" panose="05000000000000000000" pitchFamily="2" charset="2"/>
              <a:buChar char="Ø"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7104" y="4292989"/>
            <a:ext cx="6468168" cy="641910"/>
          </a:xfrm>
          <a:noFill/>
        </p:spPr>
        <p:txBody>
          <a:bodyPr anchor="ctr"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7105" y="2188606"/>
            <a:ext cx="6468167" cy="2063645"/>
          </a:xfrm>
          <a:noFill/>
        </p:spPr>
        <p:txBody>
          <a:bodyPr lIns="0" anchor="ctr">
            <a:normAutofit/>
          </a:bodyPr>
          <a:lstStyle>
            <a:lvl1pPr algn="ctr">
              <a:lnSpc>
                <a:spcPct val="15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38200" y="2308077"/>
            <a:ext cx="2543694" cy="2543694"/>
            <a:chOff x="9370073" y="936433"/>
            <a:chExt cx="2543694" cy="2543694"/>
          </a:xfrm>
        </p:grpSpPr>
        <p:sp>
          <p:nvSpPr>
            <p:cNvPr id="17" name="任意多边形 16"/>
            <p:cNvSpPr/>
            <p:nvPr userDrawn="1"/>
          </p:nvSpPr>
          <p:spPr>
            <a:xfrm>
              <a:off x="9370073" y="936433"/>
              <a:ext cx="2543694" cy="2543694"/>
            </a:xfrm>
            <a:custGeom>
              <a:avLst/>
              <a:gdLst>
                <a:gd name="connsiteX0" fmla="*/ 1271847 w 2543694"/>
                <a:gd name="connsiteY0" fmla="*/ 197634 h 2543694"/>
                <a:gd name="connsiteX1" fmla="*/ 2346061 w 2543694"/>
                <a:gd name="connsiteY1" fmla="*/ 1271848 h 2543694"/>
                <a:gd name="connsiteX2" fmla="*/ 1271847 w 2543694"/>
                <a:gd name="connsiteY2" fmla="*/ 2346062 h 2543694"/>
                <a:gd name="connsiteX3" fmla="*/ 197633 w 2543694"/>
                <a:gd name="connsiteY3" fmla="*/ 1271848 h 2543694"/>
                <a:gd name="connsiteX4" fmla="*/ 1271847 w 2543694"/>
                <a:gd name="connsiteY4" fmla="*/ 197634 h 2543694"/>
                <a:gd name="connsiteX5" fmla="*/ 1271848 w 2543694"/>
                <a:gd name="connsiteY5" fmla="*/ 111112 h 2543694"/>
                <a:gd name="connsiteX6" fmla="*/ 111112 w 2543694"/>
                <a:gd name="connsiteY6" fmla="*/ 1271848 h 2543694"/>
                <a:gd name="connsiteX7" fmla="*/ 1271848 w 2543694"/>
                <a:gd name="connsiteY7" fmla="*/ 2432584 h 2543694"/>
                <a:gd name="connsiteX8" fmla="*/ 2432584 w 2543694"/>
                <a:gd name="connsiteY8" fmla="*/ 1271848 h 2543694"/>
                <a:gd name="connsiteX9" fmla="*/ 1271848 w 2543694"/>
                <a:gd name="connsiteY9" fmla="*/ 111112 h 2543694"/>
                <a:gd name="connsiteX10" fmla="*/ 1271847 w 2543694"/>
                <a:gd name="connsiteY10" fmla="*/ 0 h 2543694"/>
                <a:gd name="connsiteX11" fmla="*/ 2543694 w 2543694"/>
                <a:gd name="connsiteY11" fmla="*/ 1271847 h 2543694"/>
                <a:gd name="connsiteX12" fmla="*/ 1271847 w 2543694"/>
                <a:gd name="connsiteY12" fmla="*/ 2543694 h 2543694"/>
                <a:gd name="connsiteX13" fmla="*/ 0 w 2543694"/>
                <a:gd name="connsiteY13" fmla="*/ 1271847 h 2543694"/>
                <a:gd name="connsiteX14" fmla="*/ 1271847 w 2543694"/>
                <a:gd name="connsiteY14" fmla="*/ 0 h 254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3694" h="2543694">
                  <a:moveTo>
                    <a:pt x="1271847" y="197634"/>
                  </a:moveTo>
                  <a:cubicBezTo>
                    <a:pt x="1865119" y="197634"/>
                    <a:pt x="2346061" y="678576"/>
                    <a:pt x="2346061" y="1271848"/>
                  </a:cubicBezTo>
                  <a:cubicBezTo>
                    <a:pt x="2346061" y="1865120"/>
                    <a:pt x="1865119" y="2346062"/>
                    <a:pt x="1271847" y="2346062"/>
                  </a:cubicBezTo>
                  <a:cubicBezTo>
                    <a:pt x="678575" y="2346062"/>
                    <a:pt x="197633" y="1865120"/>
                    <a:pt x="197633" y="1271848"/>
                  </a:cubicBezTo>
                  <a:cubicBezTo>
                    <a:pt x="197633" y="678576"/>
                    <a:pt x="678575" y="197634"/>
                    <a:pt x="1271847" y="197634"/>
                  </a:cubicBezTo>
                  <a:close/>
                  <a:moveTo>
                    <a:pt x="1271848" y="111112"/>
                  </a:moveTo>
                  <a:cubicBezTo>
                    <a:pt x="630791" y="111112"/>
                    <a:pt x="111112" y="630791"/>
                    <a:pt x="111112" y="1271848"/>
                  </a:cubicBezTo>
                  <a:cubicBezTo>
                    <a:pt x="111112" y="1912905"/>
                    <a:pt x="630791" y="2432584"/>
                    <a:pt x="1271848" y="2432584"/>
                  </a:cubicBezTo>
                  <a:cubicBezTo>
                    <a:pt x="1912905" y="2432584"/>
                    <a:pt x="2432584" y="1912905"/>
                    <a:pt x="2432584" y="1271848"/>
                  </a:cubicBezTo>
                  <a:cubicBezTo>
                    <a:pt x="2432584" y="630791"/>
                    <a:pt x="1912905" y="111112"/>
                    <a:pt x="1271848" y="111112"/>
                  </a:cubicBezTo>
                  <a:close/>
                  <a:moveTo>
                    <a:pt x="1271847" y="0"/>
                  </a:moveTo>
                  <a:cubicBezTo>
                    <a:pt x="1974269" y="0"/>
                    <a:pt x="2543694" y="569425"/>
                    <a:pt x="2543694" y="1271847"/>
                  </a:cubicBezTo>
                  <a:cubicBezTo>
                    <a:pt x="2543694" y="1974269"/>
                    <a:pt x="1974269" y="2543694"/>
                    <a:pt x="1271847" y="2543694"/>
                  </a:cubicBezTo>
                  <a:cubicBezTo>
                    <a:pt x="569425" y="2543694"/>
                    <a:pt x="0" y="1974269"/>
                    <a:pt x="0" y="1271847"/>
                  </a:cubicBezTo>
                  <a:cubicBezTo>
                    <a:pt x="0" y="569425"/>
                    <a:pt x="569425" y="0"/>
                    <a:pt x="127184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KSO_Shape"/>
            <p:cNvSpPr/>
            <p:nvPr userDrawn="1"/>
          </p:nvSpPr>
          <p:spPr bwMode="auto">
            <a:xfrm>
              <a:off x="9922683" y="1740776"/>
              <a:ext cx="1438474" cy="935008"/>
            </a:xfrm>
            <a:custGeom>
              <a:avLst/>
              <a:gdLst>
                <a:gd name="T0" fmla="*/ 2147483646 w 2758"/>
                <a:gd name="T1" fmla="*/ 2147483646 h 1666"/>
                <a:gd name="T2" fmla="*/ 2147483646 w 2758"/>
                <a:gd name="T3" fmla="*/ 2147483646 h 1666"/>
                <a:gd name="T4" fmla="*/ 2147483646 w 2758"/>
                <a:gd name="T5" fmla="*/ 2147483646 h 1666"/>
                <a:gd name="T6" fmla="*/ 2147483646 w 2758"/>
                <a:gd name="T7" fmla="*/ 2147483646 h 1666"/>
                <a:gd name="T8" fmla="*/ 2147483646 w 2758"/>
                <a:gd name="T9" fmla="*/ 2147483646 h 1666"/>
                <a:gd name="T10" fmla="*/ 2147483646 w 2758"/>
                <a:gd name="T11" fmla="*/ 2147483646 h 1666"/>
                <a:gd name="T12" fmla="*/ 2147483646 w 2758"/>
                <a:gd name="T13" fmla="*/ 2147483646 h 1666"/>
                <a:gd name="T14" fmla="*/ 2147483646 w 2758"/>
                <a:gd name="T15" fmla="*/ 2147483646 h 1666"/>
                <a:gd name="T16" fmla="*/ 2147483646 w 2758"/>
                <a:gd name="T17" fmla="*/ 2147483646 h 1666"/>
                <a:gd name="T18" fmla="*/ 2147483646 w 2758"/>
                <a:gd name="T19" fmla="*/ 2147483646 h 1666"/>
                <a:gd name="T20" fmla="*/ 2147483646 w 2758"/>
                <a:gd name="T21" fmla="*/ 2147483646 h 1666"/>
                <a:gd name="T22" fmla="*/ 2147483646 w 2758"/>
                <a:gd name="T23" fmla="*/ 2147483646 h 1666"/>
                <a:gd name="T24" fmla="*/ 2147483646 w 2758"/>
                <a:gd name="T25" fmla="*/ 2147483646 h 1666"/>
                <a:gd name="T26" fmla="*/ 2147483646 w 2758"/>
                <a:gd name="T27" fmla="*/ 2147483646 h 1666"/>
                <a:gd name="T28" fmla="*/ 2147483646 w 2758"/>
                <a:gd name="T29" fmla="*/ 2147483646 h 1666"/>
                <a:gd name="T30" fmla="*/ 2147483646 w 2758"/>
                <a:gd name="T31" fmla="*/ 2147483646 h 1666"/>
                <a:gd name="T32" fmla="*/ 2147483646 w 2758"/>
                <a:gd name="T33" fmla="*/ 2147483646 h 1666"/>
                <a:gd name="T34" fmla="*/ 2147483646 w 2758"/>
                <a:gd name="T35" fmla="*/ 2147483646 h 1666"/>
                <a:gd name="T36" fmla="*/ 2147483646 w 2758"/>
                <a:gd name="T37" fmla="*/ 2147483646 h 1666"/>
                <a:gd name="T38" fmla="*/ 2147483646 w 2758"/>
                <a:gd name="T39" fmla="*/ 2147483646 h 1666"/>
                <a:gd name="T40" fmla="*/ 2147483646 w 2758"/>
                <a:gd name="T41" fmla="*/ 2147483646 h 1666"/>
                <a:gd name="T42" fmla="*/ 2147483646 w 2758"/>
                <a:gd name="T43" fmla="*/ 2147483646 h 1666"/>
                <a:gd name="T44" fmla="*/ 2147483646 w 2758"/>
                <a:gd name="T45" fmla="*/ 2147483646 h 1666"/>
                <a:gd name="T46" fmla="*/ 2147483646 w 2758"/>
                <a:gd name="T47" fmla="*/ 2147483646 h 1666"/>
                <a:gd name="T48" fmla="*/ 2147483646 w 2758"/>
                <a:gd name="T49" fmla="*/ 2147483646 h 1666"/>
                <a:gd name="T50" fmla="*/ 2147483646 w 2758"/>
                <a:gd name="T51" fmla="*/ 2147483646 h 1666"/>
                <a:gd name="T52" fmla="*/ 2147483646 w 2758"/>
                <a:gd name="T53" fmla="*/ 2147483646 h 1666"/>
                <a:gd name="T54" fmla="*/ 2147483646 w 2758"/>
                <a:gd name="T55" fmla="*/ 2147483646 h 1666"/>
                <a:gd name="T56" fmla="*/ 2147483646 w 2758"/>
                <a:gd name="T57" fmla="*/ 2147483646 h 1666"/>
                <a:gd name="T58" fmla="*/ 2147483646 w 2758"/>
                <a:gd name="T59" fmla="*/ 2147483646 h 1666"/>
                <a:gd name="T60" fmla="*/ 2147483646 w 2758"/>
                <a:gd name="T61" fmla="*/ 2147483646 h 1666"/>
                <a:gd name="T62" fmla="*/ 2147483646 w 2758"/>
                <a:gd name="T63" fmla="*/ 2147483646 h 1666"/>
                <a:gd name="T64" fmla="*/ 2147483646 w 2758"/>
                <a:gd name="T65" fmla="*/ 2147483646 h 1666"/>
                <a:gd name="T66" fmla="*/ 2147483646 w 2758"/>
                <a:gd name="T67" fmla="*/ 2147483646 h 1666"/>
                <a:gd name="T68" fmla="*/ 2147483646 w 2758"/>
                <a:gd name="T69" fmla="*/ 2147483646 h 1666"/>
                <a:gd name="T70" fmla="*/ 2147483646 w 2758"/>
                <a:gd name="T71" fmla="*/ 2147483646 h 1666"/>
                <a:gd name="T72" fmla="*/ 2147483646 w 2758"/>
                <a:gd name="T73" fmla="*/ 2147483646 h 1666"/>
                <a:gd name="T74" fmla="*/ 2147483646 w 2758"/>
                <a:gd name="T75" fmla="*/ 2147483646 h 1666"/>
                <a:gd name="T76" fmla="*/ 2147483646 w 2758"/>
                <a:gd name="T77" fmla="*/ 2147483646 h 1666"/>
                <a:gd name="T78" fmla="*/ 2147483646 w 2758"/>
                <a:gd name="T79" fmla="*/ 2147483646 h 1666"/>
                <a:gd name="T80" fmla="*/ 2147483646 w 2758"/>
                <a:gd name="T81" fmla="*/ 2147483646 h 1666"/>
                <a:gd name="T82" fmla="*/ 2147483646 w 2758"/>
                <a:gd name="T83" fmla="*/ 2147483646 h 1666"/>
                <a:gd name="T84" fmla="*/ 2147483646 w 2758"/>
                <a:gd name="T85" fmla="*/ 2147483646 h 1666"/>
                <a:gd name="T86" fmla="*/ 2147483646 w 2758"/>
                <a:gd name="T87" fmla="*/ 2147483646 h 1666"/>
                <a:gd name="T88" fmla="*/ 2147483646 w 2758"/>
                <a:gd name="T89" fmla="*/ 2147483646 h 1666"/>
                <a:gd name="T90" fmla="*/ 2147483646 w 2758"/>
                <a:gd name="T91" fmla="*/ 2147483646 h 1666"/>
                <a:gd name="T92" fmla="*/ 2147483646 w 2758"/>
                <a:gd name="T93" fmla="*/ 2147483646 h 1666"/>
                <a:gd name="T94" fmla="*/ 2147483646 w 2758"/>
                <a:gd name="T95" fmla="*/ 2147483646 h 1666"/>
                <a:gd name="T96" fmla="*/ 2147483646 w 2758"/>
                <a:gd name="T97" fmla="*/ 2147483646 h 1666"/>
                <a:gd name="T98" fmla="*/ 2147483646 w 2758"/>
                <a:gd name="T99" fmla="*/ 2147483646 h 1666"/>
                <a:gd name="T100" fmla="*/ 2147483646 w 2758"/>
                <a:gd name="T101" fmla="*/ 2147483646 h 1666"/>
                <a:gd name="T102" fmla="*/ 2147483646 w 2758"/>
                <a:gd name="T103" fmla="*/ 2147483646 h 1666"/>
                <a:gd name="T104" fmla="*/ 2147483646 w 2758"/>
                <a:gd name="T105" fmla="*/ 2147483646 h 1666"/>
                <a:gd name="T106" fmla="*/ 2147483646 w 2758"/>
                <a:gd name="T107" fmla="*/ 2147483646 h 1666"/>
                <a:gd name="T108" fmla="*/ 2147483646 w 2758"/>
                <a:gd name="T109" fmla="*/ 2147483646 h 1666"/>
                <a:gd name="T110" fmla="*/ 2147483646 w 2758"/>
                <a:gd name="T111" fmla="*/ 2147483646 h 1666"/>
                <a:gd name="T112" fmla="*/ 2147483646 w 2758"/>
                <a:gd name="T113" fmla="*/ 2147483646 h 1666"/>
                <a:gd name="T114" fmla="*/ 2147483646 w 2758"/>
                <a:gd name="T115" fmla="*/ 2147483646 h 1666"/>
                <a:gd name="T116" fmla="*/ 2147483646 w 2758"/>
                <a:gd name="T117" fmla="*/ 2147483646 h 1666"/>
                <a:gd name="T118" fmla="*/ 2147483646 w 2758"/>
                <a:gd name="T119" fmla="*/ 2147483646 h 1666"/>
                <a:gd name="T120" fmla="*/ 2147483646 w 2758"/>
                <a:gd name="T121" fmla="*/ 2147483646 h 1666"/>
                <a:gd name="T122" fmla="*/ 2147483646 w 2758"/>
                <a:gd name="T123" fmla="*/ 2147483646 h 166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758" h="1666">
                  <a:moveTo>
                    <a:pt x="931" y="1269"/>
                  </a:moveTo>
                  <a:lnTo>
                    <a:pt x="895" y="1297"/>
                  </a:lnTo>
                  <a:lnTo>
                    <a:pt x="864" y="1328"/>
                  </a:lnTo>
                  <a:lnTo>
                    <a:pt x="839" y="1359"/>
                  </a:lnTo>
                  <a:lnTo>
                    <a:pt x="816" y="1392"/>
                  </a:lnTo>
                  <a:lnTo>
                    <a:pt x="1102" y="1555"/>
                  </a:lnTo>
                  <a:lnTo>
                    <a:pt x="1172" y="1557"/>
                  </a:lnTo>
                  <a:lnTo>
                    <a:pt x="1210" y="1555"/>
                  </a:lnTo>
                  <a:lnTo>
                    <a:pt x="1243" y="1547"/>
                  </a:lnTo>
                  <a:lnTo>
                    <a:pt x="1269" y="1535"/>
                  </a:lnTo>
                  <a:lnTo>
                    <a:pt x="1293" y="1518"/>
                  </a:lnTo>
                  <a:lnTo>
                    <a:pt x="1310" y="1495"/>
                  </a:lnTo>
                  <a:lnTo>
                    <a:pt x="1323" y="1466"/>
                  </a:lnTo>
                  <a:lnTo>
                    <a:pt x="1331" y="1434"/>
                  </a:lnTo>
                  <a:lnTo>
                    <a:pt x="1333" y="1397"/>
                  </a:lnTo>
                  <a:lnTo>
                    <a:pt x="1164" y="1397"/>
                  </a:lnTo>
                  <a:lnTo>
                    <a:pt x="931" y="1269"/>
                  </a:lnTo>
                  <a:close/>
                  <a:moveTo>
                    <a:pt x="1060" y="975"/>
                  </a:moveTo>
                  <a:lnTo>
                    <a:pt x="1026" y="983"/>
                  </a:lnTo>
                  <a:lnTo>
                    <a:pt x="993" y="992"/>
                  </a:lnTo>
                  <a:lnTo>
                    <a:pt x="964" y="1006"/>
                  </a:lnTo>
                  <a:lnTo>
                    <a:pt x="937" y="1021"/>
                  </a:lnTo>
                  <a:lnTo>
                    <a:pt x="912" y="1040"/>
                  </a:lnTo>
                  <a:lnTo>
                    <a:pt x="891" y="1061"/>
                  </a:lnTo>
                  <a:lnTo>
                    <a:pt x="872" y="1084"/>
                  </a:lnTo>
                  <a:lnTo>
                    <a:pt x="855" y="1111"/>
                  </a:lnTo>
                  <a:lnTo>
                    <a:pt x="1195" y="1292"/>
                  </a:lnTo>
                  <a:lnTo>
                    <a:pt x="1352" y="1296"/>
                  </a:lnTo>
                  <a:lnTo>
                    <a:pt x="1392" y="1294"/>
                  </a:lnTo>
                  <a:lnTo>
                    <a:pt x="1427" y="1288"/>
                  </a:lnTo>
                  <a:lnTo>
                    <a:pt x="1456" y="1276"/>
                  </a:lnTo>
                  <a:lnTo>
                    <a:pt x="1481" y="1263"/>
                  </a:lnTo>
                  <a:lnTo>
                    <a:pt x="1500" y="1244"/>
                  </a:lnTo>
                  <a:lnTo>
                    <a:pt x="1513" y="1221"/>
                  </a:lnTo>
                  <a:lnTo>
                    <a:pt x="1521" y="1192"/>
                  </a:lnTo>
                  <a:lnTo>
                    <a:pt x="1523" y="1161"/>
                  </a:lnTo>
                  <a:lnTo>
                    <a:pt x="1521" y="1142"/>
                  </a:lnTo>
                  <a:lnTo>
                    <a:pt x="1517" y="1121"/>
                  </a:lnTo>
                  <a:lnTo>
                    <a:pt x="1510" y="1096"/>
                  </a:lnTo>
                  <a:lnTo>
                    <a:pt x="1498" y="1071"/>
                  </a:lnTo>
                  <a:lnTo>
                    <a:pt x="1241" y="1075"/>
                  </a:lnTo>
                  <a:lnTo>
                    <a:pt x="1060" y="975"/>
                  </a:lnTo>
                  <a:close/>
                  <a:moveTo>
                    <a:pt x="1137" y="668"/>
                  </a:moveTo>
                  <a:lnTo>
                    <a:pt x="1104" y="670"/>
                  </a:lnTo>
                  <a:lnTo>
                    <a:pt x="1074" y="676"/>
                  </a:lnTo>
                  <a:lnTo>
                    <a:pt x="1047" y="687"/>
                  </a:lnTo>
                  <a:lnTo>
                    <a:pt x="1020" y="702"/>
                  </a:lnTo>
                  <a:lnTo>
                    <a:pt x="997" y="722"/>
                  </a:lnTo>
                  <a:lnTo>
                    <a:pt x="976" y="745"/>
                  </a:lnTo>
                  <a:lnTo>
                    <a:pt x="954" y="772"/>
                  </a:lnTo>
                  <a:lnTo>
                    <a:pt x="937" y="804"/>
                  </a:lnTo>
                  <a:lnTo>
                    <a:pt x="1269" y="969"/>
                  </a:lnTo>
                  <a:lnTo>
                    <a:pt x="1454" y="971"/>
                  </a:lnTo>
                  <a:lnTo>
                    <a:pt x="1502" y="969"/>
                  </a:lnTo>
                  <a:lnTo>
                    <a:pt x="1542" y="962"/>
                  </a:lnTo>
                  <a:lnTo>
                    <a:pt x="1579" y="952"/>
                  </a:lnTo>
                  <a:lnTo>
                    <a:pt x="1608" y="937"/>
                  </a:lnTo>
                  <a:lnTo>
                    <a:pt x="1631" y="916"/>
                  </a:lnTo>
                  <a:lnTo>
                    <a:pt x="1646" y="893"/>
                  </a:lnTo>
                  <a:lnTo>
                    <a:pt x="1656" y="864"/>
                  </a:lnTo>
                  <a:lnTo>
                    <a:pt x="1659" y="833"/>
                  </a:lnTo>
                  <a:lnTo>
                    <a:pt x="1657" y="810"/>
                  </a:lnTo>
                  <a:lnTo>
                    <a:pt x="1650" y="789"/>
                  </a:lnTo>
                  <a:lnTo>
                    <a:pt x="1640" y="772"/>
                  </a:lnTo>
                  <a:lnTo>
                    <a:pt x="1625" y="758"/>
                  </a:lnTo>
                  <a:lnTo>
                    <a:pt x="1604" y="749"/>
                  </a:lnTo>
                  <a:lnTo>
                    <a:pt x="1579" y="741"/>
                  </a:lnTo>
                  <a:lnTo>
                    <a:pt x="1550" y="735"/>
                  </a:lnTo>
                  <a:lnTo>
                    <a:pt x="1517" y="733"/>
                  </a:lnTo>
                  <a:lnTo>
                    <a:pt x="1293" y="733"/>
                  </a:lnTo>
                  <a:lnTo>
                    <a:pt x="1273" y="718"/>
                  </a:lnTo>
                  <a:lnTo>
                    <a:pt x="1254" y="704"/>
                  </a:lnTo>
                  <a:lnTo>
                    <a:pt x="1233" y="693"/>
                  </a:lnTo>
                  <a:lnTo>
                    <a:pt x="1214" y="683"/>
                  </a:lnTo>
                  <a:lnTo>
                    <a:pt x="1195" y="678"/>
                  </a:lnTo>
                  <a:lnTo>
                    <a:pt x="1175" y="672"/>
                  </a:lnTo>
                  <a:lnTo>
                    <a:pt x="1156" y="668"/>
                  </a:lnTo>
                  <a:lnTo>
                    <a:pt x="1137" y="668"/>
                  </a:lnTo>
                  <a:close/>
                  <a:moveTo>
                    <a:pt x="1694" y="240"/>
                  </a:moveTo>
                  <a:lnTo>
                    <a:pt x="1898" y="466"/>
                  </a:lnTo>
                  <a:lnTo>
                    <a:pt x="1874" y="497"/>
                  </a:lnTo>
                  <a:lnTo>
                    <a:pt x="1855" y="520"/>
                  </a:lnTo>
                  <a:lnTo>
                    <a:pt x="2251" y="518"/>
                  </a:lnTo>
                  <a:lnTo>
                    <a:pt x="2303" y="516"/>
                  </a:lnTo>
                  <a:lnTo>
                    <a:pt x="2351" y="516"/>
                  </a:lnTo>
                  <a:lnTo>
                    <a:pt x="2395" y="512"/>
                  </a:lnTo>
                  <a:lnTo>
                    <a:pt x="2435" y="511"/>
                  </a:lnTo>
                  <a:lnTo>
                    <a:pt x="2474" y="505"/>
                  </a:lnTo>
                  <a:lnTo>
                    <a:pt x="2508" y="501"/>
                  </a:lnTo>
                  <a:lnTo>
                    <a:pt x="2539" y="493"/>
                  </a:lnTo>
                  <a:lnTo>
                    <a:pt x="2568" y="488"/>
                  </a:lnTo>
                  <a:lnTo>
                    <a:pt x="2593" y="478"/>
                  </a:lnTo>
                  <a:lnTo>
                    <a:pt x="2614" y="470"/>
                  </a:lnTo>
                  <a:lnTo>
                    <a:pt x="2631" y="459"/>
                  </a:lnTo>
                  <a:lnTo>
                    <a:pt x="2647" y="449"/>
                  </a:lnTo>
                  <a:lnTo>
                    <a:pt x="2658" y="436"/>
                  </a:lnTo>
                  <a:lnTo>
                    <a:pt x="2666" y="424"/>
                  </a:lnTo>
                  <a:lnTo>
                    <a:pt x="2672" y="411"/>
                  </a:lnTo>
                  <a:lnTo>
                    <a:pt x="2673" y="395"/>
                  </a:lnTo>
                  <a:lnTo>
                    <a:pt x="2672" y="380"/>
                  </a:lnTo>
                  <a:lnTo>
                    <a:pt x="2668" y="363"/>
                  </a:lnTo>
                  <a:lnTo>
                    <a:pt x="2662" y="349"/>
                  </a:lnTo>
                  <a:lnTo>
                    <a:pt x="2652" y="336"/>
                  </a:lnTo>
                  <a:lnTo>
                    <a:pt x="2639" y="324"/>
                  </a:lnTo>
                  <a:lnTo>
                    <a:pt x="2625" y="313"/>
                  </a:lnTo>
                  <a:lnTo>
                    <a:pt x="2608" y="301"/>
                  </a:lnTo>
                  <a:lnTo>
                    <a:pt x="2587" y="294"/>
                  </a:lnTo>
                  <a:lnTo>
                    <a:pt x="2566" y="284"/>
                  </a:lnTo>
                  <a:lnTo>
                    <a:pt x="2541" y="278"/>
                  </a:lnTo>
                  <a:lnTo>
                    <a:pt x="2512" y="273"/>
                  </a:lnTo>
                  <a:lnTo>
                    <a:pt x="2481" y="267"/>
                  </a:lnTo>
                  <a:lnTo>
                    <a:pt x="2449" y="263"/>
                  </a:lnTo>
                  <a:lnTo>
                    <a:pt x="2412" y="261"/>
                  </a:lnTo>
                  <a:lnTo>
                    <a:pt x="2374" y="259"/>
                  </a:lnTo>
                  <a:lnTo>
                    <a:pt x="2334" y="259"/>
                  </a:lnTo>
                  <a:lnTo>
                    <a:pt x="1694" y="240"/>
                  </a:lnTo>
                  <a:close/>
                  <a:moveTo>
                    <a:pt x="1060" y="109"/>
                  </a:moveTo>
                  <a:lnTo>
                    <a:pt x="1039" y="117"/>
                  </a:lnTo>
                  <a:lnTo>
                    <a:pt x="1018" y="125"/>
                  </a:lnTo>
                  <a:lnTo>
                    <a:pt x="993" y="134"/>
                  </a:lnTo>
                  <a:lnTo>
                    <a:pt x="966" y="146"/>
                  </a:lnTo>
                  <a:lnTo>
                    <a:pt x="937" y="159"/>
                  </a:lnTo>
                  <a:lnTo>
                    <a:pt x="906" y="173"/>
                  </a:lnTo>
                  <a:lnTo>
                    <a:pt x="872" y="188"/>
                  </a:lnTo>
                  <a:lnTo>
                    <a:pt x="835" y="203"/>
                  </a:lnTo>
                  <a:lnTo>
                    <a:pt x="799" y="221"/>
                  </a:lnTo>
                  <a:lnTo>
                    <a:pt x="757" y="240"/>
                  </a:lnTo>
                  <a:lnTo>
                    <a:pt x="714" y="261"/>
                  </a:lnTo>
                  <a:lnTo>
                    <a:pt x="670" y="282"/>
                  </a:lnTo>
                  <a:lnTo>
                    <a:pt x="622" y="305"/>
                  </a:lnTo>
                  <a:lnTo>
                    <a:pt x="572" y="328"/>
                  </a:lnTo>
                  <a:lnTo>
                    <a:pt x="520" y="353"/>
                  </a:lnTo>
                  <a:lnTo>
                    <a:pt x="467" y="380"/>
                  </a:lnTo>
                  <a:lnTo>
                    <a:pt x="150" y="380"/>
                  </a:lnTo>
                  <a:lnTo>
                    <a:pt x="123" y="480"/>
                  </a:lnTo>
                  <a:lnTo>
                    <a:pt x="104" y="580"/>
                  </a:lnTo>
                  <a:lnTo>
                    <a:pt x="92" y="679"/>
                  </a:lnTo>
                  <a:lnTo>
                    <a:pt x="88" y="779"/>
                  </a:lnTo>
                  <a:lnTo>
                    <a:pt x="92" y="875"/>
                  </a:lnTo>
                  <a:lnTo>
                    <a:pt x="102" y="971"/>
                  </a:lnTo>
                  <a:lnTo>
                    <a:pt x="119" y="1069"/>
                  </a:lnTo>
                  <a:lnTo>
                    <a:pt x="142" y="1169"/>
                  </a:lnTo>
                  <a:lnTo>
                    <a:pt x="378" y="1169"/>
                  </a:lnTo>
                  <a:lnTo>
                    <a:pt x="417" y="1228"/>
                  </a:lnTo>
                  <a:lnTo>
                    <a:pt x="459" y="1286"/>
                  </a:lnTo>
                  <a:lnTo>
                    <a:pt x="501" y="1340"/>
                  </a:lnTo>
                  <a:lnTo>
                    <a:pt x="545" y="1390"/>
                  </a:lnTo>
                  <a:lnTo>
                    <a:pt x="591" y="1438"/>
                  </a:lnTo>
                  <a:lnTo>
                    <a:pt x="640" y="1482"/>
                  </a:lnTo>
                  <a:lnTo>
                    <a:pt x="688" y="1524"/>
                  </a:lnTo>
                  <a:lnTo>
                    <a:pt x="737" y="1562"/>
                  </a:lnTo>
                  <a:lnTo>
                    <a:pt x="757" y="1566"/>
                  </a:lnTo>
                  <a:lnTo>
                    <a:pt x="774" y="1568"/>
                  </a:lnTo>
                  <a:lnTo>
                    <a:pt x="787" y="1570"/>
                  </a:lnTo>
                  <a:lnTo>
                    <a:pt x="797" y="1570"/>
                  </a:lnTo>
                  <a:lnTo>
                    <a:pt x="805" y="1570"/>
                  </a:lnTo>
                  <a:lnTo>
                    <a:pt x="814" y="1570"/>
                  </a:lnTo>
                  <a:lnTo>
                    <a:pt x="826" y="1568"/>
                  </a:lnTo>
                  <a:lnTo>
                    <a:pt x="839" y="1566"/>
                  </a:lnTo>
                  <a:lnTo>
                    <a:pt x="855" y="1564"/>
                  </a:lnTo>
                  <a:lnTo>
                    <a:pt x="872" y="1562"/>
                  </a:lnTo>
                  <a:lnTo>
                    <a:pt x="891" y="1559"/>
                  </a:lnTo>
                  <a:lnTo>
                    <a:pt x="912" y="1555"/>
                  </a:lnTo>
                  <a:lnTo>
                    <a:pt x="695" y="1441"/>
                  </a:lnTo>
                  <a:lnTo>
                    <a:pt x="720" y="1380"/>
                  </a:lnTo>
                  <a:lnTo>
                    <a:pt x="753" y="1322"/>
                  </a:lnTo>
                  <a:lnTo>
                    <a:pt x="791" y="1267"/>
                  </a:lnTo>
                  <a:lnTo>
                    <a:pt x="835" y="1215"/>
                  </a:lnTo>
                  <a:lnTo>
                    <a:pt x="728" y="1155"/>
                  </a:lnTo>
                  <a:lnTo>
                    <a:pt x="753" y="1107"/>
                  </a:lnTo>
                  <a:lnTo>
                    <a:pt x="778" y="1065"/>
                  </a:lnTo>
                  <a:lnTo>
                    <a:pt x="803" y="1027"/>
                  </a:lnTo>
                  <a:lnTo>
                    <a:pt x="830" y="994"/>
                  </a:lnTo>
                  <a:lnTo>
                    <a:pt x="855" y="967"/>
                  </a:lnTo>
                  <a:lnTo>
                    <a:pt x="883" y="942"/>
                  </a:lnTo>
                  <a:lnTo>
                    <a:pt x="910" y="925"/>
                  </a:lnTo>
                  <a:lnTo>
                    <a:pt x="939" y="912"/>
                  </a:lnTo>
                  <a:lnTo>
                    <a:pt x="816" y="846"/>
                  </a:lnTo>
                  <a:lnTo>
                    <a:pt x="832" y="812"/>
                  </a:lnTo>
                  <a:lnTo>
                    <a:pt x="849" y="781"/>
                  </a:lnTo>
                  <a:lnTo>
                    <a:pt x="864" y="750"/>
                  </a:lnTo>
                  <a:lnTo>
                    <a:pt x="882" y="724"/>
                  </a:lnTo>
                  <a:lnTo>
                    <a:pt x="899" y="697"/>
                  </a:lnTo>
                  <a:lnTo>
                    <a:pt x="918" y="674"/>
                  </a:lnTo>
                  <a:lnTo>
                    <a:pt x="937" y="653"/>
                  </a:lnTo>
                  <a:lnTo>
                    <a:pt x="956" y="633"/>
                  </a:lnTo>
                  <a:lnTo>
                    <a:pt x="976" y="616"/>
                  </a:lnTo>
                  <a:lnTo>
                    <a:pt x="997" y="603"/>
                  </a:lnTo>
                  <a:lnTo>
                    <a:pt x="1020" y="591"/>
                  </a:lnTo>
                  <a:lnTo>
                    <a:pt x="1041" y="580"/>
                  </a:lnTo>
                  <a:lnTo>
                    <a:pt x="1064" y="572"/>
                  </a:lnTo>
                  <a:lnTo>
                    <a:pt x="1087" y="566"/>
                  </a:lnTo>
                  <a:lnTo>
                    <a:pt x="1112" y="564"/>
                  </a:lnTo>
                  <a:lnTo>
                    <a:pt x="1137" y="562"/>
                  </a:lnTo>
                  <a:lnTo>
                    <a:pt x="1181" y="566"/>
                  </a:lnTo>
                  <a:lnTo>
                    <a:pt x="1225" y="578"/>
                  </a:lnTo>
                  <a:lnTo>
                    <a:pt x="1248" y="585"/>
                  </a:lnTo>
                  <a:lnTo>
                    <a:pt x="1271" y="597"/>
                  </a:lnTo>
                  <a:lnTo>
                    <a:pt x="1294" y="610"/>
                  </a:lnTo>
                  <a:lnTo>
                    <a:pt x="1317" y="624"/>
                  </a:lnTo>
                  <a:lnTo>
                    <a:pt x="1477" y="622"/>
                  </a:lnTo>
                  <a:lnTo>
                    <a:pt x="1431" y="599"/>
                  </a:lnTo>
                  <a:lnTo>
                    <a:pt x="1385" y="568"/>
                  </a:lnTo>
                  <a:lnTo>
                    <a:pt x="1335" y="530"/>
                  </a:lnTo>
                  <a:lnTo>
                    <a:pt x="1285" y="484"/>
                  </a:lnTo>
                  <a:lnTo>
                    <a:pt x="1248" y="505"/>
                  </a:lnTo>
                  <a:lnTo>
                    <a:pt x="1214" y="524"/>
                  </a:lnTo>
                  <a:lnTo>
                    <a:pt x="1177" y="539"/>
                  </a:lnTo>
                  <a:lnTo>
                    <a:pt x="1139" y="553"/>
                  </a:lnTo>
                  <a:lnTo>
                    <a:pt x="1102" y="562"/>
                  </a:lnTo>
                  <a:lnTo>
                    <a:pt x="1064" y="570"/>
                  </a:lnTo>
                  <a:lnTo>
                    <a:pt x="1026" y="574"/>
                  </a:lnTo>
                  <a:lnTo>
                    <a:pt x="987" y="576"/>
                  </a:lnTo>
                  <a:lnTo>
                    <a:pt x="947" y="572"/>
                  </a:lnTo>
                  <a:lnTo>
                    <a:pt x="943" y="466"/>
                  </a:lnTo>
                  <a:lnTo>
                    <a:pt x="972" y="468"/>
                  </a:lnTo>
                  <a:lnTo>
                    <a:pt x="1014" y="466"/>
                  </a:lnTo>
                  <a:lnTo>
                    <a:pt x="1056" y="461"/>
                  </a:lnTo>
                  <a:lnTo>
                    <a:pt x="1099" y="453"/>
                  </a:lnTo>
                  <a:lnTo>
                    <a:pt x="1141" y="441"/>
                  </a:lnTo>
                  <a:lnTo>
                    <a:pt x="1181" y="424"/>
                  </a:lnTo>
                  <a:lnTo>
                    <a:pt x="1221" y="405"/>
                  </a:lnTo>
                  <a:lnTo>
                    <a:pt x="1262" y="384"/>
                  </a:lnTo>
                  <a:lnTo>
                    <a:pt x="1302" y="357"/>
                  </a:lnTo>
                  <a:lnTo>
                    <a:pt x="1339" y="401"/>
                  </a:lnTo>
                  <a:lnTo>
                    <a:pt x="1375" y="440"/>
                  </a:lnTo>
                  <a:lnTo>
                    <a:pt x="1414" y="474"/>
                  </a:lnTo>
                  <a:lnTo>
                    <a:pt x="1450" y="499"/>
                  </a:lnTo>
                  <a:lnTo>
                    <a:pt x="1487" y="520"/>
                  </a:lnTo>
                  <a:lnTo>
                    <a:pt x="1525" y="536"/>
                  </a:lnTo>
                  <a:lnTo>
                    <a:pt x="1561" y="545"/>
                  </a:lnTo>
                  <a:lnTo>
                    <a:pt x="1600" y="547"/>
                  </a:lnTo>
                  <a:lnTo>
                    <a:pt x="1623" y="547"/>
                  </a:lnTo>
                  <a:lnTo>
                    <a:pt x="1646" y="543"/>
                  </a:lnTo>
                  <a:lnTo>
                    <a:pt x="1669" y="536"/>
                  </a:lnTo>
                  <a:lnTo>
                    <a:pt x="1692" y="526"/>
                  </a:lnTo>
                  <a:lnTo>
                    <a:pt x="1713" y="514"/>
                  </a:lnTo>
                  <a:lnTo>
                    <a:pt x="1734" y="501"/>
                  </a:lnTo>
                  <a:lnTo>
                    <a:pt x="1753" y="484"/>
                  </a:lnTo>
                  <a:lnTo>
                    <a:pt x="1773" y="464"/>
                  </a:lnTo>
                  <a:lnTo>
                    <a:pt x="1502" y="155"/>
                  </a:lnTo>
                  <a:lnTo>
                    <a:pt x="1060" y="109"/>
                  </a:lnTo>
                  <a:close/>
                  <a:moveTo>
                    <a:pt x="1054" y="0"/>
                  </a:moveTo>
                  <a:lnTo>
                    <a:pt x="1536" y="54"/>
                  </a:lnTo>
                  <a:lnTo>
                    <a:pt x="1608" y="134"/>
                  </a:lnTo>
                  <a:lnTo>
                    <a:pt x="2318" y="154"/>
                  </a:lnTo>
                  <a:lnTo>
                    <a:pt x="2378" y="155"/>
                  </a:lnTo>
                  <a:lnTo>
                    <a:pt x="2431" y="157"/>
                  </a:lnTo>
                  <a:lnTo>
                    <a:pt x="2481" y="161"/>
                  </a:lnTo>
                  <a:lnTo>
                    <a:pt x="2528" y="167"/>
                  </a:lnTo>
                  <a:lnTo>
                    <a:pt x="2568" y="175"/>
                  </a:lnTo>
                  <a:lnTo>
                    <a:pt x="2602" y="184"/>
                  </a:lnTo>
                  <a:lnTo>
                    <a:pt x="2635" y="196"/>
                  </a:lnTo>
                  <a:lnTo>
                    <a:pt x="2662" y="207"/>
                  </a:lnTo>
                  <a:lnTo>
                    <a:pt x="2683" y="223"/>
                  </a:lnTo>
                  <a:lnTo>
                    <a:pt x="2704" y="240"/>
                  </a:lnTo>
                  <a:lnTo>
                    <a:pt x="2720" y="259"/>
                  </a:lnTo>
                  <a:lnTo>
                    <a:pt x="2735" y="280"/>
                  </a:lnTo>
                  <a:lnTo>
                    <a:pt x="2745" y="305"/>
                  </a:lnTo>
                  <a:lnTo>
                    <a:pt x="2752" y="332"/>
                  </a:lnTo>
                  <a:lnTo>
                    <a:pt x="2756" y="361"/>
                  </a:lnTo>
                  <a:lnTo>
                    <a:pt x="2758" y="393"/>
                  </a:lnTo>
                  <a:lnTo>
                    <a:pt x="2756" y="420"/>
                  </a:lnTo>
                  <a:lnTo>
                    <a:pt x="2752" y="447"/>
                  </a:lnTo>
                  <a:lnTo>
                    <a:pt x="2745" y="470"/>
                  </a:lnTo>
                  <a:lnTo>
                    <a:pt x="2733" y="493"/>
                  </a:lnTo>
                  <a:lnTo>
                    <a:pt x="2720" y="514"/>
                  </a:lnTo>
                  <a:lnTo>
                    <a:pt x="2700" y="532"/>
                  </a:lnTo>
                  <a:lnTo>
                    <a:pt x="2681" y="549"/>
                  </a:lnTo>
                  <a:lnTo>
                    <a:pt x="2656" y="564"/>
                  </a:lnTo>
                  <a:lnTo>
                    <a:pt x="2629" y="578"/>
                  </a:lnTo>
                  <a:lnTo>
                    <a:pt x="2599" y="589"/>
                  </a:lnTo>
                  <a:lnTo>
                    <a:pt x="2566" y="601"/>
                  </a:lnTo>
                  <a:lnTo>
                    <a:pt x="2529" y="608"/>
                  </a:lnTo>
                  <a:lnTo>
                    <a:pt x="2489" y="614"/>
                  </a:lnTo>
                  <a:lnTo>
                    <a:pt x="2447" y="618"/>
                  </a:lnTo>
                  <a:lnTo>
                    <a:pt x="2401" y="622"/>
                  </a:lnTo>
                  <a:lnTo>
                    <a:pt x="2353" y="622"/>
                  </a:lnTo>
                  <a:lnTo>
                    <a:pt x="1725" y="631"/>
                  </a:lnTo>
                  <a:lnTo>
                    <a:pt x="1661" y="649"/>
                  </a:lnTo>
                  <a:lnTo>
                    <a:pt x="1682" y="666"/>
                  </a:lnTo>
                  <a:lnTo>
                    <a:pt x="1700" y="685"/>
                  </a:lnTo>
                  <a:lnTo>
                    <a:pt x="1715" y="704"/>
                  </a:lnTo>
                  <a:lnTo>
                    <a:pt x="1727" y="727"/>
                  </a:lnTo>
                  <a:lnTo>
                    <a:pt x="1736" y="750"/>
                  </a:lnTo>
                  <a:lnTo>
                    <a:pt x="1744" y="777"/>
                  </a:lnTo>
                  <a:lnTo>
                    <a:pt x="1748" y="804"/>
                  </a:lnTo>
                  <a:lnTo>
                    <a:pt x="1748" y="835"/>
                  </a:lnTo>
                  <a:lnTo>
                    <a:pt x="1746" y="875"/>
                  </a:lnTo>
                  <a:lnTo>
                    <a:pt x="1738" y="912"/>
                  </a:lnTo>
                  <a:lnTo>
                    <a:pt x="1727" y="944"/>
                  </a:lnTo>
                  <a:lnTo>
                    <a:pt x="1709" y="973"/>
                  </a:lnTo>
                  <a:lnTo>
                    <a:pt x="1688" y="1000"/>
                  </a:lnTo>
                  <a:lnTo>
                    <a:pt x="1661" y="1021"/>
                  </a:lnTo>
                  <a:lnTo>
                    <a:pt x="1631" y="1040"/>
                  </a:lnTo>
                  <a:lnTo>
                    <a:pt x="1596" y="1056"/>
                  </a:lnTo>
                  <a:lnTo>
                    <a:pt x="1604" y="1084"/>
                  </a:lnTo>
                  <a:lnTo>
                    <a:pt x="1609" y="1111"/>
                  </a:lnTo>
                  <a:lnTo>
                    <a:pt x="1613" y="1136"/>
                  </a:lnTo>
                  <a:lnTo>
                    <a:pt x="1615" y="1159"/>
                  </a:lnTo>
                  <a:lnTo>
                    <a:pt x="1611" y="1207"/>
                  </a:lnTo>
                  <a:lnTo>
                    <a:pt x="1602" y="1251"/>
                  </a:lnTo>
                  <a:lnTo>
                    <a:pt x="1586" y="1290"/>
                  </a:lnTo>
                  <a:lnTo>
                    <a:pt x="1565" y="1321"/>
                  </a:lnTo>
                  <a:lnTo>
                    <a:pt x="1538" y="1347"/>
                  </a:lnTo>
                  <a:lnTo>
                    <a:pt x="1504" y="1370"/>
                  </a:lnTo>
                  <a:lnTo>
                    <a:pt x="1463" y="1386"/>
                  </a:lnTo>
                  <a:lnTo>
                    <a:pt x="1417" y="1397"/>
                  </a:lnTo>
                  <a:lnTo>
                    <a:pt x="1419" y="1416"/>
                  </a:lnTo>
                  <a:lnTo>
                    <a:pt x="1419" y="1432"/>
                  </a:lnTo>
                  <a:lnTo>
                    <a:pt x="1417" y="1459"/>
                  </a:lnTo>
                  <a:lnTo>
                    <a:pt x="1415" y="1486"/>
                  </a:lnTo>
                  <a:lnTo>
                    <a:pt x="1410" y="1511"/>
                  </a:lnTo>
                  <a:lnTo>
                    <a:pt x="1402" y="1532"/>
                  </a:lnTo>
                  <a:lnTo>
                    <a:pt x="1394" y="1553"/>
                  </a:lnTo>
                  <a:lnTo>
                    <a:pt x="1383" y="1572"/>
                  </a:lnTo>
                  <a:lnTo>
                    <a:pt x="1369" y="1589"/>
                  </a:lnTo>
                  <a:lnTo>
                    <a:pt x="1354" y="1605"/>
                  </a:lnTo>
                  <a:lnTo>
                    <a:pt x="1337" y="1618"/>
                  </a:lnTo>
                  <a:lnTo>
                    <a:pt x="1317" y="1630"/>
                  </a:lnTo>
                  <a:lnTo>
                    <a:pt x="1296" y="1639"/>
                  </a:lnTo>
                  <a:lnTo>
                    <a:pt x="1273" y="1649"/>
                  </a:lnTo>
                  <a:lnTo>
                    <a:pt x="1246" y="1654"/>
                  </a:lnTo>
                  <a:lnTo>
                    <a:pt x="1220" y="1658"/>
                  </a:lnTo>
                  <a:lnTo>
                    <a:pt x="1191" y="1662"/>
                  </a:lnTo>
                  <a:lnTo>
                    <a:pt x="1158" y="1662"/>
                  </a:lnTo>
                  <a:lnTo>
                    <a:pt x="1099" y="1658"/>
                  </a:lnTo>
                  <a:lnTo>
                    <a:pt x="1033" y="1624"/>
                  </a:lnTo>
                  <a:lnTo>
                    <a:pt x="979" y="1643"/>
                  </a:lnTo>
                  <a:lnTo>
                    <a:pt x="928" y="1656"/>
                  </a:lnTo>
                  <a:lnTo>
                    <a:pt x="876" y="1664"/>
                  </a:lnTo>
                  <a:lnTo>
                    <a:pt x="828" y="1666"/>
                  </a:lnTo>
                  <a:lnTo>
                    <a:pt x="809" y="1666"/>
                  </a:lnTo>
                  <a:lnTo>
                    <a:pt x="785" y="1664"/>
                  </a:lnTo>
                  <a:lnTo>
                    <a:pt x="757" y="1660"/>
                  </a:lnTo>
                  <a:lnTo>
                    <a:pt x="722" y="1656"/>
                  </a:lnTo>
                  <a:lnTo>
                    <a:pt x="676" y="1626"/>
                  </a:lnTo>
                  <a:lnTo>
                    <a:pt x="628" y="1591"/>
                  </a:lnTo>
                  <a:lnTo>
                    <a:pt x="578" y="1553"/>
                  </a:lnTo>
                  <a:lnTo>
                    <a:pt x="530" y="1509"/>
                  </a:lnTo>
                  <a:lnTo>
                    <a:pt x="482" y="1459"/>
                  </a:lnTo>
                  <a:lnTo>
                    <a:pt x="432" y="1403"/>
                  </a:lnTo>
                  <a:lnTo>
                    <a:pt x="382" y="1344"/>
                  </a:lnTo>
                  <a:lnTo>
                    <a:pt x="332" y="1280"/>
                  </a:lnTo>
                  <a:lnTo>
                    <a:pt x="83" y="1280"/>
                  </a:lnTo>
                  <a:lnTo>
                    <a:pt x="63" y="1219"/>
                  </a:lnTo>
                  <a:lnTo>
                    <a:pt x="46" y="1157"/>
                  </a:lnTo>
                  <a:lnTo>
                    <a:pt x="33" y="1096"/>
                  </a:lnTo>
                  <a:lnTo>
                    <a:pt x="19" y="1036"/>
                  </a:lnTo>
                  <a:lnTo>
                    <a:pt x="11" y="975"/>
                  </a:lnTo>
                  <a:lnTo>
                    <a:pt x="4" y="914"/>
                  </a:lnTo>
                  <a:lnTo>
                    <a:pt x="0" y="854"/>
                  </a:lnTo>
                  <a:lnTo>
                    <a:pt x="0" y="793"/>
                  </a:lnTo>
                  <a:lnTo>
                    <a:pt x="0" y="724"/>
                  </a:lnTo>
                  <a:lnTo>
                    <a:pt x="6" y="656"/>
                  </a:lnTo>
                  <a:lnTo>
                    <a:pt x="11" y="591"/>
                  </a:lnTo>
                  <a:lnTo>
                    <a:pt x="23" y="526"/>
                  </a:lnTo>
                  <a:lnTo>
                    <a:pt x="34" y="463"/>
                  </a:lnTo>
                  <a:lnTo>
                    <a:pt x="52" y="399"/>
                  </a:lnTo>
                  <a:lnTo>
                    <a:pt x="69" y="336"/>
                  </a:lnTo>
                  <a:lnTo>
                    <a:pt x="92" y="276"/>
                  </a:lnTo>
                  <a:lnTo>
                    <a:pt x="465" y="276"/>
                  </a:lnTo>
                  <a:lnTo>
                    <a:pt x="530" y="236"/>
                  </a:lnTo>
                  <a:lnTo>
                    <a:pt x="599" y="200"/>
                  </a:lnTo>
                  <a:lnTo>
                    <a:pt x="668" y="163"/>
                  </a:lnTo>
                  <a:lnTo>
                    <a:pt x="741" y="129"/>
                  </a:lnTo>
                  <a:lnTo>
                    <a:pt x="816" y="94"/>
                  </a:lnTo>
                  <a:lnTo>
                    <a:pt x="893" y="61"/>
                  </a:lnTo>
                  <a:lnTo>
                    <a:pt x="972" y="31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norm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336" y="819150"/>
            <a:ext cx="9601328" cy="8921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95700" y="2098800"/>
            <a:ext cx="9600600" cy="1990800"/>
          </a:xfrm>
        </p:spPr>
        <p:txBody>
          <a:bodyPr anchor="ctr" anchorCtr="0">
            <a:normAutofit/>
          </a:bodyPr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95700" y="4374000"/>
            <a:ext cx="9600600" cy="1990800"/>
          </a:xfrm>
        </p:spPr>
        <p:txBody>
          <a:bodyPr anchor="ctr" anchorCtr="0">
            <a:normAutofit/>
          </a:bodyPr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401740"/>
            <a:ext cx="2743200" cy="365125"/>
          </a:xfrm>
        </p:spPr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01740"/>
            <a:ext cx="4114800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01740"/>
            <a:ext cx="2743200" cy="365125"/>
          </a:xfrm>
        </p:spPr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549" y="365125"/>
            <a:ext cx="9055014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4000" y="2556000"/>
            <a:ext cx="7466400" cy="1800000"/>
          </a:xfrm>
          <a:noFill/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800" y="457200"/>
            <a:ext cx="4165200" cy="16020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3" t="3924" r="41404" b="51676"/>
          <a:stretch>
            <a:fillRect/>
          </a:stretch>
        </p:blipFill>
        <p:spPr>
          <a:xfrm>
            <a:off x="0" y="0"/>
            <a:ext cx="4247804" cy="2458279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03400"/>
            <a:ext cx="10515600" cy="398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20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204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204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52601" y="819150"/>
            <a:ext cx="96012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5" t="22574" r="4134" b="5512"/>
          <a:stretch>
            <a:fillRect/>
          </a:stretch>
        </p:blipFill>
        <p:spPr>
          <a:xfrm>
            <a:off x="10471594" y="5613400"/>
            <a:ext cx="1722574" cy="1244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562610" y="2303780"/>
            <a:ext cx="9554210" cy="1044575"/>
          </a:xfrm>
        </p:spPr>
        <p:txBody>
          <a:bodyPr>
            <a:normAutofit fontScale="90000"/>
          </a:bodyPr>
          <a:p>
            <a:r>
              <a:rPr lang="zh-CN" altLang="en-US" sz="3200">
                <a:latin typeface="Times New Roman" panose="02020603050405020304" charset="0"/>
              </a:rPr>
              <a:t>ReadingWikipedia to Answer Open-Domain Questions</a:t>
            </a:r>
            <a:endParaRPr lang="zh-CN" altLang="en-US" sz="3200">
              <a:latin typeface="Times New Roman" panose="02020603050405020304" charset="0"/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5382260" y="3535680"/>
            <a:ext cx="3727450" cy="1736090"/>
          </a:xfrm>
        </p:spPr>
        <p:txBody>
          <a:bodyPr>
            <a:noAutofit/>
          </a:bodyPr>
          <a:p>
            <a:pPr algn="l"/>
            <a:r>
              <a:rPr lang="zh-CN" altLang="en-US" sz="2400">
                <a:latin typeface="Times New Roman" panose="02020603050405020304" charset="0"/>
              </a:rPr>
              <a:t>Danqi Chen</a:t>
            </a:r>
            <a:endParaRPr lang="zh-CN" altLang="en-US" sz="2400">
              <a:latin typeface="Times New Roman" panose="02020603050405020304" charset="0"/>
            </a:endParaRPr>
          </a:p>
          <a:p>
            <a:pPr algn="l"/>
            <a:r>
              <a:rPr lang="zh-CN" altLang="en-US" sz="2400">
                <a:latin typeface="Times New Roman" panose="02020603050405020304" charset="0"/>
              </a:rPr>
              <a:t>Adam Fisch, Jason Weston </a:t>
            </a:r>
            <a:endParaRPr lang="zh-CN" altLang="en-US" sz="2400">
              <a:latin typeface="Times New Roman" panose="02020603050405020304" charset="0"/>
            </a:endParaRPr>
          </a:p>
          <a:p>
            <a:pPr algn="l"/>
            <a:r>
              <a:rPr lang="zh-CN" altLang="en-US" sz="2400">
                <a:latin typeface="Times New Roman" panose="02020603050405020304" charset="0"/>
              </a:rPr>
              <a:t>Antoine Bordes</a:t>
            </a:r>
            <a:endParaRPr lang="zh-CN" altLang="en-US" sz="2400"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712470"/>
            <a:ext cx="9808988" cy="892175"/>
          </a:xfrm>
        </p:spPr>
        <p:txBody>
          <a:bodyPr/>
          <a:p>
            <a:r>
              <a:rPr lang="en-US" altLang="zh-CN">
                <a:latin typeface="Times New Roman" panose="02020603050405020304" charset="0"/>
              </a:rPr>
              <a:t>Document Retriever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604645"/>
            <a:ext cx="9808845" cy="4885690"/>
          </a:xfrm>
        </p:spPr>
        <p:txBody>
          <a:bodyPr anchor="t" anchorCtr="0"/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A simple inverted index lookup followed by term vector model scoring performs quite well.</a:t>
            </a: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Articiles and questions are compared as TF-IDF weighted bag-of-word vectors.(add bigram feature)</a:t>
            </a: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200">
              <a:latin typeface="Times New Roman" panose="0202060305040502030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4930" y="4866005"/>
            <a:ext cx="2385695" cy="367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</a:rPr>
              <a:t>query BOW vector</a:t>
            </a:r>
            <a:endParaRPr lang="en-US" altLang="zh-CN">
              <a:latin typeface="Times New Roman" panose="02020603050405020304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4933950" y="3975100"/>
          <a:ext cx="3074035" cy="2195195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3074035"/>
              </a:tblGrid>
              <a:tr h="4394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</a:rPr>
                        <a:t>d1 BOW vector</a:t>
                      </a:r>
                      <a:endParaRPr lang="en-US" altLang="zh-CN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438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</a:rPr>
                        <a:t>d2 BOW vector</a:t>
                      </a:r>
                      <a:endParaRPr lang="en-US" altLang="zh-CN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438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</a:rPr>
                        <a:t>d3 BOW vector</a:t>
                      </a:r>
                      <a:endParaRPr lang="en-US" altLang="zh-CN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4387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</a:rPr>
                        <a:t>...</a:t>
                      </a:r>
                      <a:endParaRPr lang="en-US" altLang="zh-CN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4394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</a:rPr>
                        <a:t>dn BOW vector</a:t>
                      </a:r>
                      <a:endParaRPr lang="en-US" altLang="zh-CN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箭头连接符 7"/>
          <p:cNvCxnSpPr>
            <a:stCxn id="4" idx="3"/>
          </p:cNvCxnSpPr>
          <p:nvPr/>
        </p:nvCxnSpPr>
        <p:spPr>
          <a:xfrm flipV="1">
            <a:off x="3730625" y="4238625"/>
            <a:ext cx="1133475" cy="810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747135" y="4667250"/>
            <a:ext cx="1116965" cy="382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747135" y="5049520"/>
            <a:ext cx="10706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747135" y="5034280"/>
            <a:ext cx="1055370" cy="45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762375" y="5034280"/>
            <a:ext cx="1101725" cy="902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8122285" y="4881245"/>
            <a:ext cx="627380" cy="26035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流程图: 多文档 13"/>
          <p:cNvSpPr/>
          <p:nvPr/>
        </p:nvSpPr>
        <p:spPr>
          <a:xfrm>
            <a:off x="9147810" y="4039870"/>
            <a:ext cx="1988820" cy="163703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TOP5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803910"/>
            <a:ext cx="9808988" cy="892175"/>
          </a:xfrm>
        </p:spPr>
        <p:txBody>
          <a:bodyPr/>
          <a:p>
            <a:r>
              <a:rPr lang="en-US" altLang="zh-CN">
                <a:latin typeface="Times New Roman" panose="02020603050405020304" charset="0"/>
              </a:rPr>
              <a:t>Document Reader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696085"/>
            <a:ext cx="9808845" cy="4502785"/>
          </a:xfrm>
        </p:spPr>
        <p:txBody>
          <a:bodyPr/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A question </a:t>
            </a:r>
            <a:r>
              <a:rPr lang="en-US" altLang="zh-CN" sz="3200" b="1">
                <a:latin typeface="Times New Roman" panose="02020603050405020304" charset="0"/>
              </a:rPr>
              <a:t>q</a:t>
            </a:r>
            <a:r>
              <a:rPr lang="en-US" altLang="zh-CN" sz="3200">
                <a:latin typeface="Times New Roman" panose="02020603050405020304" charset="0"/>
              </a:rPr>
              <a:t> consisting of l tokens</a:t>
            </a: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 A document or a small set of documents of </a:t>
            </a:r>
            <a:r>
              <a:rPr lang="en-US" altLang="zh-CN" sz="3200" b="1">
                <a:latin typeface="Times New Roman" panose="02020603050405020304" charset="0"/>
              </a:rPr>
              <a:t>n</a:t>
            </a:r>
            <a:r>
              <a:rPr lang="en-US" altLang="zh-CN" sz="3200">
                <a:latin typeface="Times New Roman" panose="02020603050405020304" charset="0"/>
              </a:rPr>
              <a:t> paragraphs where paragraph       consists of       tokens                     for</a:t>
            </a: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               .</a:t>
            </a: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45325" y="2118995"/>
          <a:ext cx="14382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09600" imgH="228600" progId="Equation.KSEE3">
                  <p:embed/>
                </p:oleObj>
              </mc:Choice>
              <mc:Fallback>
                <p:oleObj name="" r:id="rId1" imgW="609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45325" y="2118995"/>
                        <a:ext cx="1438275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9405" y="3650615"/>
          <a:ext cx="49403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03200" imgH="228600" progId="Equation.KSEE3">
                  <p:embed/>
                </p:oleObj>
              </mc:Choice>
              <mc:Fallback>
                <p:oleObj name="" r:id="rId3" imgW="2032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9405" y="3650615"/>
                        <a:ext cx="494030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51625" y="3624580"/>
          <a:ext cx="393700" cy="64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39700" imgH="228600" progId="Equation.KSEE3">
                  <p:embed/>
                </p:oleObj>
              </mc:Choice>
              <mc:Fallback>
                <p:oleObj name="" r:id="rId5" imgW="1397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1625" y="3624580"/>
                        <a:ext cx="393700" cy="646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19135" y="3669665"/>
          <a:ext cx="185928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850900" imgH="254000" progId="Equation.KSEE3">
                  <p:embed/>
                </p:oleObj>
              </mc:Choice>
              <mc:Fallback>
                <p:oleObj name="" r:id="rId7" imgW="850900" imgH="2540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19135" y="3669665"/>
                        <a:ext cx="1859280" cy="55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4295" y="4271010"/>
          <a:ext cx="1423670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558800" imgH="177165" progId="Equation.KSEE3">
                  <p:embed/>
                </p:oleObj>
              </mc:Choice>
              <mc:Fallback>
                <p:oleObj name="" r:id="rId9" imgW="558800" imgH="1771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44295" y="4271010"/>
                        <a:ext cx="1423670" cy="4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05155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latin typeface="Times New Roman" panose="02020603050405020304" charset="0"/>
                <a:sym typeface="+mn-ea"/>
              </a:rPr>
              <a:t>Document Reader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613535"/>
            <a:ext cx="9808845" cy="4463415"/>
          </a:xfrm>
        </p:spPr>
        <p:txBody>
          <a:bodyPr anchor="ctr" anchorCtr="0"/>
          <a:p>
            <a:pPr marL="0" indent="0" algn="l">
              <a:buNone/>
            </a:pPr>
            <a:r>
              <a:rPr lang="en-US" altLang="zh-CN" sz="3200">
                <a:latin typeface="Times New Roman" panose="02020603050405020304" charset="0"/>
              </a:rPr>
              <a:t>It develops an RNN model that applied to each paragraph in turn and then finally aggregate the predicted answers.</a:t>
            </a: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200"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</a:rPr>
              <a:t>Paragraph Encoding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711325"/>
            <a:ext cx="9808845" cy="4681855"/>
          </a:xfrm>
        </p:spPr>
        <p:txBody>
          <a:bodyPr anchor="t" anchorCtr="0"/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Input:                    ,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Output: 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Here,     is expected to encode useful context information around token      .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RNN: three-layer bidirectional LSTM.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 </a:t>
            </a:r>
            <a:endParaRPr lang="en-US" altLang="zh-CN" sz="2800">
              <a:latin typeface="Times New Roman" panose="02020603050405020304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27830" y="1433830"/>
          <a:ext cx="1259205" cy="80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495300" imgH="316865" progId="Equation.KSEE3">
                  <p:embed/>
                </p:oleObj>
              </mc:Choice>
              <mc:Fallback>
                <p:oleObj name="" r:id="rId1" imgW="495300" imgH="3168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27830" y="1433830"/>
                        <a:ext cx="1259205" cy="805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42820" y="1433830"/>
          <a:ext cx="1603375" cy="80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3" imgW="609600" imgH="304800" progId="Equation.KSEE3">
                  <p:embed/>
                </p:oleObj>
              </mc:Choice>
              <mc:Fallback>
                <p:oleObj name="" r:id="rId3" imgW="609600" imgH="3048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42820" y="1433830"/>
                        <a:ext cx="1603375" cy="802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下箭头 6"/>
          <p:cNvSpPr/>
          <p:nvPr/>
        </p:nvSpPr>
        <p:spPr>
          <a:xfrm>
            <a:off x="2922270" y="2239010"/>
            <a:ext cx="244475" cy="35179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409190" y="2682240"/>
            <a:ext cx="1270635" cy="6127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RNN</a:t>
            </a:r>
            <a:endParaRPr lang="en-US" altLang="zh-CN"/>
          </a:p>
        </p:txBody>
      </p:sp>
      <p:sp>
        <p:nvSpPr>
          <p:cNvPr id="9" name="下箭头 8"/>
          <p:cNvSpPr/>
          <p:nvPr/>
        </p:nvSpPr>
        <p:spPr>
          <a:xfrm>
            <a:off x="2922270" y="3390900"/>
            <a:ext cx="244475" cy="35179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09190" y="3742690"/>
          <a:ext cx="165608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5" imgW="647700" imgH="215900" progId="Equation.KSEE3">
                  <p:embed/>
                </p:oleObj>
              </mc:Choice>
              <mc:Fallback>
                <p:oleObj name="" r:id="rId5" imgW="647700" imgH="2159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09190" y="3742690"/>
                        <a:ext cx="165608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51380" y="4187825"/>
          <a:ext cx="394970" cy="54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7" imgW="165100" imgH="228600" progId="Equation.KSEE3">
                  <p:embed/>
                </p:oleObj>
              </mc:Choice>
              <mc:Fallback>
                <p:oleObj name="" r:id="rId7" imgW="165100" imgH="2286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51380" y="4187825"/>
                        <a:ext cx="394970" cy="546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51380" y="4569460"/>
          <a:ext cx="40576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9" imgW="177165" imgH="228600" progId="Equation.KSEE3">
                  <p:embed/>
                </p:oleObj>
              </mc:Choice>
              <mc:Fallback>
                <p:oleObj name="" r:id="rId9" imgW="177165" imgH="2286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51380" y="4569460"/>
                        <a:ext cx="405765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727710"/>
            <a:ext cx="9808988" cy="892175"/>
          </a:xfrm>
        </p:spPr>
        <p:txBody>
          <a:bodyPr/>
          <a:p>
            <a:r>
              <a:rPr lang="en-US" altLang="zh-CN">
                <a:latin typeface="Times New Roman" panose="02020603050405020304" charset="0"/>
              </a:rPr>
              <a:t>Paragraph Encoding Feature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818640"/>
            <a:ext cx="9808845" cy="4044315"/>
          </a:xfrm>
        </p:spPr>
        <p:txBody>
          <a:bodyPr anchor="t" anchorCtr="0"/>
          <a:p>
            <a:r>
              <a:rPr lang="en-US" altLang="zh-CN" sz="2800">
                <a:latin typeface="Times New Roman" panose="02020603050405020304" charset="0"/>
              </a:rPr>
              <a:t>Word embeddings:                            . Use the 300-dimensional Glove word embedding. and only fine-tune the 1,000 most frequent words.</a:t>
            </a:r>
            <a:endParaRPr lang="en-US" altLang="zh-CN" sz="2800">
              <a:latin typeface="Times New Roman" panose="02020603050405020304" charset="0"/>
            </a:endParaRPr>
          </a:p>
          <a:p>
            <a:endParaRPr lang="en-US" altLang="zh-CN" sz="2800">
              <a:latin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</a:rPr>
              <a:t>Exact match:                                            . Use three simple binary features, indicating whether pi can be exactly matched to one question word in q, either in its original, lowercased or lemma form.</a:t>
            </a:r>
            <a:endParaRPr lang="en-US" altLang="zh-CN" sz="2800">
              <a:latin typeface="Times New Roman" panose="02020603050405020304" charset="0"/>
            </a:endParaRPr>
          </a:p>
          <a:p>
            <a:endParaRPr lang="en-US" altLang="zh-CN" sz="2800">
              <a:latin typeface="Times New Roman" panose="0202060305040502030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35170" y="1818640"/>
          <a:ext cx="2423160" cy="53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041400" imgH="228600" progId="Equation.KSEE3">
                  <p:embed/>
                </p:oleObj>
              </mc:Choice>
              <mc:Fallback>
                <p:oleObj name="" r:id="rId1" imgW="10414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35170" y="1818640"/>
                        <a:ext cx="2423160" cy="532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57625" y="3546475"/>
          <a:ext cx="3778250" cy="58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548765" imgH="241300" progId="Equation.KSEE3">
                  <p:embed/>
                </p:oleObj>
              </mc:Choice>
              <mc:Fallback>
                <p:oleObj name="" r:id="rId3" imgW="1548765" imgH="2413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7625" y="3546475"/>
                        <a:ext cx="3778250" cy="588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" panose="02020603050405020304" charset="0"/>
                <a:sym typeface="+mn-ea"/>
              </a:rPr>
              <a:t>Paragraph Encoding Feature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873250"/>
            <a:ext cx="9808845" cy="3989705"/>
          </a:xfrm>
        </p:spPr>
        <p:txBody>
          <a:bodyPr anchor="t" anchorCtr="0"/>
          <a:p>
            <a:r>
              <a:rPr lang="en-US" altLang="zh-CN" sz="2800">
                <a:latin typeface="Times New Roman" panose="02020603050405020304" charset="0"/>
              </a:rPr>
              <a:t>Token features:                                                             . Add a few manual features, which include part-of-speech(POS) and named entity recognition(NER) tags and term frequency(TF).</a:t>
            </a:r>
            <a:endParaRPr lang="en-US" altLang="zh-CN" sz="2800">
              <a:latin typeface="Times New Roman" panose="02020603050405020304" charset="0"/>
            </a:endParaRPr>
          </a:p>
          <a:p>
            <a:endParaRPr lang="zh-CN" altLang="en-US" sz="2800">
              <a:latin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</a:rPr>
              <a:t>Aligned question embedding:                                                        .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    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    where  </a:t>
            </a:r>
            <a:endParaRPr lang="en-US" altLang="zh-CN" sz="2800">
              <a:latin typeface="Times New Roman" panose="0202060305040502030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77005" y="1873250"/>
          <a:ext cx="5089525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2463165" imgH="228600" progId="Equation.KSEE3">
                  <p:embed/>
                </p:oleObj>
              </mc:Choice>
              <mc:Fallback>
                <p:oleObj name="" r:id="rId1" imgW="2463165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77005" y="1873250"/>
                        <a:ext cx="5089525" cy="47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0740" y="3613785"/>
          <a:ext cx="4944745" cy="61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2247900" imgH="279400" progId="Equation.KSEE3">
                  <p:embed/>
                </p:oleObj>
              </mc:Choice>
              <mc:Fallback>
                <p:oleObj name="" r:id="rId3" imgW="2247900" imgH="2794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0740" y="3613785"/>
                        <a:ext cx="4944745" cy="614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1140" y="4384040"/>
          <a:ext cx="3272155" cy="1138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1459865" imgH="508000" progId="Equation.KSEE3">
                  <p:embed/>
                </p:oleObj>
              </mc:Choice>
              <mc:Fallback>
                <p:oleObj name="" r:id="rId5" imgW="1459865" imgH="5080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140" y="4384040"/>
                        <a:ext cx="3272155" cy="1138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</a:rPr>
              <a:t>Question Encoding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711325"/>
            <a:ext cx="9808845" cy="4427220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The question encoding is simpler, only apply another RNN on top of the word embedding s of qi and combine the resulting hidden units into  one single vector:                        .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Then compute                           , where       is a normalized weighting function which learns the importance of each question word.</a:t>
            </a:r>
            <a:endParaRPr lang="en-US" altLang="zh-CN" sz="2800">
              <a:latin typeface="Times New Roman" panose="0202060305040502030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18455" y="3399155"/>
          <a:ext cx="202755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914400" imgH="228600" progId="Equation.KSEE3">
                  <p:embed/>
                </p:oleObj>
              </mc:Choice>
              <mc:Fallback>
                <p:oleObj name="" r:id="rId1" imgW="914400" imgH="2286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18455" y="3399155"/>
                        <a:ext cx="202755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2220" y="3842385"/>
          <a:ext cx="2321560" cy="63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927100" imgH="254000" progId="Equation.KSEE3">
                  <p:embed/>
                </p:oleObj>
              </mc:Choice>
              <mc:Fallback>
                <p:oleObj name="" r:id="rId3" imgW="927100" imgH="2540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2220" y="3842385"/>
                        <a:ext cx="2321560" cy="636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35570" y="3905885"/>
          <a:ext cx="636270" cy="50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254000" imgH="203200" progId="Equation.KSEE3">
                  <p:embed/>
                </p:oleObj>
              </mc:Choice>
              <mc:Fallback>
                <p:oleObj name="" r:id="rId5" imgW="254000" imgH="2032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5570" y="3905885"/>
                        <a:ext cx="636270" cy="509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</a:rPr>
              <a:t>Prediction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710690"/>
            <a:ext cx="9808845" cy="4381500"/>
          </a:xfrm>
        </p:spPr>
        <p:txBody>
          <a:bodyPr anchor="t" anchorCtr="0">
            <a:normAutofit lnSpcReduction="10000"/>
          </a:bodyPr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Train two classifiers independently for predicting the two ends of the span.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Choose the best span from token i to token i' such that 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and                          is maximized.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8740" y="2886075"/>
          <a:ext cx="426593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600200" imgH="228600" progId="Equation.KSEE3">
                  <p:embed/>
                </p:oleObj>
              </mc:Choice>
              <mc:Fallback>
                <p:oleObj name="" r:id="rId1" imgW="1600200" imgH="228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8740" y="2886075"/>
                        <a:ext cx="426593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8905" y="3991610"/>
          <a:ext cx="4165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562100" imgH="228600" progId="Equation.KSEE3">
                  <p:embed/>
                </p:oleObj>
              </mc:Choice>
              <mc:Fallback>
                <p:oleObj name="" r:id="rId3" imgW="1562100" imgH="2286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8905" y="3991610"/>
                        <a:ext cx="41656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27185" y="4791075"/>
          <a:ext cx="1908810" cy="45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5" imgW="749300" imgH="177165" progId="Equation.KSEE3">
                  <p:embed/>
                </p:oleObj>
              </mc:Choice>
              <mc:Fallback>
                <p:oleObj name="" r:id="rId5" imgW="749300" imgH="177165" progId="Equation.KSEE3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27185" y="4791075"/>
                        <a:ext cx="1908810" cy="45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08175" y="5242560"/>
          <a:ext cx="2141220" cy="488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r:id="rId7" imgW="1002665" imgH="228600" progId="Equation.KSEE3">
                  <p:embed/>
                </p:oleObj>
              </mc:Choice>
              <mc:Fallback>
                <p:oleObj name="" r:id="rId7" imgW="1002665" imgH="228600" progId="Equation.KSEE3">
                  <p:embed/>
                  <p:pic>
                    <p:nvPicPr>
                      <p:cNvPr id="0" name="图片 61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8175" y="5242560"/>
                        <a:ext cx="2141220" cy="488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</a:rPr>
              <a:t>Data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812290"/>
            <a:ext cx="9808845" cy="4279900"/>
          </a:xfrm>
        </p:spPr>
        <p:txBody>
          <a:bodyPr/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This work relies on three types of data: </a:t>
            </a: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(1) Wikipedia (Knowledge source)</a:t>
            </a: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(2) the SQuAD dataset (training Document Reader)</a:t>
            </a: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(3) three more QA datasets CuratedTREC, WebQuestions and WikiMovies (evaluating and testing)</a:t>
            </a:r>
            <a:endParaRPr lang="en-US" altLang="zh-CN" sz="3200"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</a:rPr>
              <a:t>Distantly Supervised Data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811655"/>
            <a:ext cx="9808845" cy="4403090"/>
          </a:xfrm>
        </p:spPr>
        <p:txBody>
          <a:bodyPr anchor="t" anchorCtr="0"/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CuratedTREC, WebQuestions and WikiMovies only contain question-answer pairs, and not an associated document or paragraph as in SQuAD.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314450" y="3856990"/>
            <a:ext cx="1865630" cy="7950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Times New Roman" panose="02020603050405020304" charset="0"/>
              </a:rPr>
              <a:t>q from the three datasets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46500" y="3729990"/>
            <a:ext cx="2111375" cy="1063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Document Retriver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565515" y="4039870"/>
            <a:ext cx="1270635" cy="4286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rules filter</a:t>
            </a:r>
            <a:endParaRPr lang="en-US" altLang="zh-CN"/>
          </a:p>
        </p:txBody>
      </p:sp>
      <p:sp>
        <p:nvSpPr>
          <p:cNvPr id="8" name="流程图: 多文档 7"/>
          <p:cNvSpPr/>
          <p:nvPr/>
        </p:nvSpPr>
        <p:spPr>
          <a:xfrm>
            <a:off x="6546850" y="3856990"/>
            <a:ext cx="1407160" cy="81026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top5</a:t>
            </a:r>
            <a:endParaRPr lang="en-US" altLang="zh-CN"/>
          </a:p>
        </p:txBody>
      </p:sp>
      <p:sp>
        <p:nvSpPr>
          <p:cNvPr id="9" name="流程图: 可选过程 8"/>
          <p:cNvSpPr/>
          <p:nvPr/>
        </p:nvSpPr>
        <p:spPr>
          <a:xfrm>
            <a:off x="10447655" y="3672840"/>
            <a:ext cx="1361440" cy="116268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Related paragraph</a:t>
            </a:r>
            <a:endParaRPr lang="en-US" altLang="zh-CN"/>
          </a:p>
        </p:txBody>
      </p:sp>
      <p:sp>
        <p:nvSpPr>
          <p:cNvPr id="10" name="右箭头 9"/>
          <p:cNvSpPr/>
          <p:nvPr/>
        </p:nvSpPr>
        <p:spPr>
          <a:xfrm>
            <a:off x="3288030" y="4223385"/>
            <a:ext cx="351790" cy="1835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6026785" y="4223385"/>
            <a:ext cx="351790" cy="1835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8084185" y="4170680"/>
            <a:ext cx="351790" cy="1835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9965690" y="4170045"/>
            <a:ext cx="351790" cy="18351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09600"/>
            <a:ext cx="9808988" cy="892175"/>
          </a:xfrm>
        </p:spPr>
        <p:txBody>
          <a:bodyPr/>
          <a:p>
            <a:r>
              <a:rPr lang="en-US" altLang="zh-CN">
                <a:latin typeface="Times New Roman" panose="02020603050405020304" charset="0"/>
              </a:rPr>
              <a:t>Main Contribution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684020"/>
            <a:ext cx="9808845" cy="4178935"/>
          </a:xfrm>
        </p:spPr>
        <p:txBody>
          <a:bodyPr/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This paper proposes to tackle open-domain question answering using Wikipedia as the unique knowledge source.</a:t>
            </a:r>
            <a:endParaRPr lang="en-US" altLang="zh-CN" sz="3200"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81355"/>
            <a:ext cx="9808988" cy="892175"/>
          </a:xfrm>
        </p:spPr>
        <p:txBody>
          <a:bodyPr>
            <a:normAutofit/>
          </a:bodyPr>
          <a:p>
            <a:r>
              <a:rPr lang="en-US" altLang="zh-CN">
                <a:latin typeface="Times New Roman" panose="02020603050405020304" charset="0"/>
                <a:sym typeface="+mn-ea"/>
              </a:rPr>
              <a:t>Distantly Supervised Data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74165"/>
            <a:ext cx="9808845" cy="4778375"/>
          </a:xfrm>
        </p:spPr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840" y="1573530"/>
            <a:ext cx="8898890" cy="489140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</a:rPr>
              <a:t>Experiments-find relevant articles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711325"/>
            <a:ext cx="9808845" cy="4625340"/>
          </a:xfrm>
        </p:spPr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1935" y="2566035"/>
            <a:ext cx="5737225" cy="249047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" panose="02020603050405020304" charset="0"/>
              </a:rPr>
              <a:t>Experiments-Reader Evaluation on SQuAD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711325"/>
            <a:ext cx="9808845" cy="4610100"/>
          </a:xfrm>
        </p:spPr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0" y="2379980"/>
            <a:ext cx="8950960" cy="26339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sym typeface="+mn-ea"/>
              </a:rPr>
              <a:t>Experiments-Feature Ablation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0" y="2710180"/>
            <a:ext cx="5929630" cy="251523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50875"/>
            <a:ext cx="9808988" cy="892175"/>
          </a:xfrm>
        </p:spPr>
        <p:txBody>
          <a:bodyPr>
            <a:normAutofit fontScale="90000"/>
          </a:bodyPr>
          <a:p>
            <a:r>
              <a:rPr lang="en-US" altLang="zh-CN">
                <a:latin typeface="Times New Roman" panose="02020603050405020304" charset="0"/>
              </a:rPr>
              <a:t>Experiments-Full Wikipedia Question Answering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2072005"/>
            <a:ext cx="9808845" cy="4662170"/>
          </a:xfrm>
        </p:spPr>
        <p:txBody>
          <a:bodyPr>
            <a:normAutofit lnSpcReduction="20000"/>
          </a:bodyPr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 sz="2800">
              <a:latin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</a:rPr>
              <a:t>SQuAD: Document Reader model is pre-trained on SQuAD training set only.</a:t>
            </a:r>
            <a:endParaRPr lang="en-US" altLang="zh-CN" sz="2800">
              <a:latin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</a:rPr>
              <a:t>Fine-tune(DS): Document Reader model is pre-trained on SQuAD and then fine-tuned for each dataset independently.</a:t>
            </a:r>
            <a:endParaRPr lang="en-US" altLang="zh-CN" sz="2800">
              <a:latin typeface="Times New Roman" panose="02020603050405020304" charset="0"/>
            </a:endParaRPr>
          </a:p>
          <a:p>
            <a:r>
              <a:rPr lang="en-US" altLang="zh-CN" sz="2800">
                <a:latin typeface="Times New Roman" panose="02020603050405020304" charset="0"/>
              </a:rPr>
              <a:t>Multitask(DS): Document Reader model is jointly trained on the SQuAD and all the DS sources.</a:t>
            </a:r>
            <a:endParaRPr lang="en-US" altLang="zh-CN" sz="2800">
              <a:latin typeface="Times New Roman" panose="02020603050405020304" charset="0"/>
            </a:endParaRPr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3510" y="2072005"/>
            <a:ext cx="8858885" cy="20739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</a:rPr>
              <a:t>Conclusion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800">
                <a:latin typeface="Times New Roman" panose="02020603050405020304" charset="0"/>
              </a:rPr>
              <a:t>This paper studied the task of machine reading at scale, by using Wikiperdia as the unique knowledge source for open-domain QA. And the results indicate that MRS is a key challenging task for researchers to focus on.</a:t>
            </a:r>
            <a:endParaRPr lang="en-US" altLang="zh-CN" sz="2800"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</a:rPr>
              <a:t>Motivation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711325"/>
            <a:ext cx="10062210" cy="4151630"/>
          </a:xfrm>
        </p:spPr>
        <p:txBody>
          <a:bodyPr/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Many large-scale QA systems like IBM' DeepQA rely on multiple sources to answer. Namely, such systems heavily rely on information redundancy among the sources to answer correctly.</a:t>
            </a: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Having a single knowledge source that forces the model to be precise can evaluate the ability of a machine to read better.</a:t>
            </a: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Related task datasets: SQuAD, CNN/Daily Mail and CBT</a:t>
            </a:r>
            <a:endParaRPr lang="en-US" altLang="zh-CN" sz="3200"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99770"/>
            <a:ext cx="9808988" cy="892175"/>
          </a:xfrm>
        </p:spPr>
        <p:txBody>
          <a:bodyPr/>
          <a:p>
            <a:r>
              <a:rPr lang="en-US" altLang="zh-CN">
                <a:latin typeface="Times New Roman" panose="02020603050405020304" charset="0"/>
              </a:rPr>
              <a:t>Problem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91945"/>
            <a:ext cx="9808845" cy="4987925"/>
          </a:xfrm>
        </p:spPr>
        <p:txBody>
          <a:bodyPr/>
          <a:p>
            <a:pPr marL="0" indent="0">
              <a:buNone/>
            </a:pPr>
            <a:endParaRPr lang="zh-CN" altLang="en-US"/>
          </a:p>
        </p:txBody>
      </p:sp>
      <p:sp>
        <p:nvSpPr>
          <p:cNvPr id="6" name="流程图: 文档 5"/>
          <p:cNvSpPr/>
          <p:nvPr/>
        </p:nvSpPr>
        <p:spPr>
          <a:xfrm>
            <a:off x="2120900" y="1759585"/>
            <a:ext cx="2704465" cy="1434465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2120900" y="3532505"/>
            <a:ext cx="2705100" cy="31369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419225" y="2083435"/>
            <a:ext cx="5530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</a:rPr>
              <a:t>D</a:t>
            </a:r>
            <a:endParaRPr lang="en-US" altLang="zh-CN" sz="3200">
              <a:latin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9225" y="3399790"/>
            <a:ext cx="5530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</a:rPr>
              <a:t>Q</a:t>
            </a:r>
            <a:endParaRPr lang="en-US" altLang="zh-CN" sz="3200">
              <a:latin typeface="Times New Roman" panose="02020603050405020304" charset="0"/>
            </a:endParaRPr>
          </a:p>
        </p:txBody>
      </p:sp>
      <p:cxnSp>
        <p:nvCxnSpPr>
          <p:cNvPr id="10" name="曲线连接符 9"/>
          <p:cNvCxnSpPr>
            <a:stCxn id="7" idx="3"/>
            <a:endCxn id="6" idx="3"/>
          </p:cNvCxnSpPr>
          <p:nvPr/>
        </p:nvCxnSpPr>
        <p:spPr>
          <a:xfrm flipH="1" flipV="1">
            <a:off x="4825365" y="2477135"/>
            <a:ext cx="3175" cy="1212215"/>
          </a:xfrm>
          <a:prstGeom prst="curvedConnector3">
            <a:avLst>
              <a:gd name="adj1" fmla="val -3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855210" y="2472055"/>
            <a:ext cx="1897380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872605" y="2240915"/>
            <a:ext cx="762000" cy="478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634605" y="2186940"/>
            <a:ext cx="5530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</a:rPr>
              <a:t>A</a:t>
            </a:r>
            <a:endParaRPr lang="en-US" altLang="zh-CN" sz="3200">
              <a:latin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8450" y="4712970"/>
            <a:ext cx="905446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latin typeface="Times New Roman" panose="02020603050405020304" charset="0"/>
              </a:rPr>
              <a:t>Not realistic for building an open-domain QA system!</a:t>
            </a:r>
            <a:endParaRPr lang="en-US" altLang="zh-CN" sz="320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/>
      <p:bldP spid="13" grpId="0"/>
      <p:bldP spid="12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54685"/>
            <a:ext cx="9808988" cy="892175"/>
          </a:xfrm>
        </p:spPr>
        <p:txBody>
          <a:bodyPr/>
          <a:p>
            <a:r>
              <a:rPr lang="en-US" altLang="zh-CN">
                <a:latin typeface="Times New Roman" panose="02020603050405020304" charset="0"/>
              </a:rPr>
              <a:t>Problem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46860"/>
            <a:ext cx="9808845" cy="4569460"/>
          </a:xfrm>
        </p:spPr>
        <p:txBody>
          <a:bodyPr/>
          <a:p>
            <a:pPr marL="0" indent="0">
              <a:buNone/>
            </a:pPr>
            <a:endParaRPr lang="zh-CN" altLang="en-US"/>
          </a:p>
        </p:txBody>
      </p:sp>
      <p:sp>
        <p:nvSpPr>
          <p:cNvPr id="4" name="流程图: 多文档 3"/>
          <p:cNvSpPr/>
          <p:nvPr/>
        </p:nvSpPr>
        <p:spPr>
          <a:xfrm>
            <a:off x="2225675" y="2128520"/>
            <a:ext cx="3032760" cy="1792605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69085" y="2734945"/>
            <a:ext cx="65659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</a:rPr>
              <a:t>Ds</a:t>
            </a:r>
            <a:endParaRPr lang="en-US" altLang="zh-CN" sz="3200">
              <a:latin typeface="Times New Roman" panose="02020603050405020304" charset="0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2225675" y="4578350"/>
            <a:ext cx="2839720" cy="31369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87830" y="4445635"/>
            <a:ext cx="5530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</a:rPr>
              <a:t>Q</a:t>
            </a:r>
            <a:endParaRPr lang="en-US" altLang="zh-CN" sz="3200">
              <a:latin typeface="Times New Roman" panose="02020603050405020304" charset="0"/>
            </a:endParaRPr>
          </a:p>
        </p:txBody>
      </p:sp>
      <p:cxnSp>
        <p:nvCxnSpPr>
          <p:cNvPr id="5" name="曲线连接符 4"/>
          <p:cNvCxnSpPr>
            <a:stCxn id="7" idx="3"/>
            <a:endCxn id="4" idx="3"/>
          </p:cNvCxnSpPr>
          <p:nvPr/>
        </p:nvCxnSpPr>
        <p:spPr>
          <a:xfrm flipV="1">
            <a:off x="5065395" y="3025140"/>
            <a:ext cx="193040" cy="1710055"/>
          </a:xfrm>
          <a:prstGeom prst="curvedConnector3">
            <a:avLst>
              <a:gd name="adj1" fmla="val 2233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文档 5"/>
          <p:cNvSpPr/>
          <p:nvPr/>
        </p:nvSpPr>
        <p:spPr>
          <a:xfrm>
            <a:off x="6633210" y="2113280"/>
            <a:ext cx="1658620" cy="851535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流程图: 文档 9"/>
          <p:cNvSpPr/>
          <p:nvPr/>
        </p:nvSpPr>
        <p:spPr>
          <a:xfrm>
            <a:off x="6633210" y="3314065"/>
            <a:ext cx="1658620" cy="851535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文档 10"/>
          <p:cNvSpPr/>
          <p:nvPr/>
        </p:nvSpPr>
        <p:spPr>
          <a:xfrm>
            <a:off x="6633210" y="4578350"/>
            <a:ext cx="1658620" cy="851535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73675" y="3025140"/>
            <a:ext cx="11055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872605" y="2487295"/>
            <a:ext cx="1165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80225" y="3739515"/>
            <a:ext cx="1165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880225" y="5003800"/>
            <a:ext cx="1165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6" idx="3"/>
          </p:cNvCxnSpPr>
          <p:nvPr/>
        </p:nvCxnSpPr>
        <p:spPr>
          <a:xfrm>
            <a:off x="8291830" y="2539365"/>
            <a:ext cx="1030605" cy="1202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3"/>
          </p:cNvCxnSpPr>
          <p:nvPr/>
        </p:nvCxnSpPr>
        <p:spPr>
          <a:xfrm>
            <a:off x="8291830" y="3740150"/>
            <a:ext cx="1045845" cy="17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1" idx="3"/>
          </p:cNvCxnSpPr>
          <p:nvPr/>
        </p:nvCxnSpPr>
        <p:spPr>
          <a:xfrm flipV="1">
            <a:off x="8291830" y="3757295"/>
            <a:ext cx="1016000" cy="124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307830" y="3742055"/>
            <a:ext cx="5975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920605" y="3517900"/>
            <a:ext cx="762000" cy="478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682605" y="3452495"/>
            <a:ext cx="55308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charset="0"/>
              </a:rPr>
              <a:t>A</a:t>
            </a:r>
            <a:endParaRPr lang="en-US" altLang="zh-CN" sz="3200"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8" grpId="0"/>
      <p:bldP spid="4" grpId="0" animBg="1"/>
      <p:bldP spid="6" grpId="0" animBg="1"/>
      <p:bldP spid="10" grpId="0" animBg="1"/>
      <p:bldP spid="11" grpId="0" animBg="1"/>
      <p:bldP spid="25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</a:rPr>
              <a:t>Challenges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710690"/>
            <a:ext cx="9808845" cy="4274185"/>
          </a:xfrm>
        </p:spPr>
        <p:txBody>
          <a:bodyPr/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1.Large-scale open-domain QA</a:t>
            </a: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2.Machine comprehension of text</a:t>
            </a: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MRS: In order to answer any question, one first retrieve the few relevant articles, and then scan them carefully to identify the answer.</a:t>
            </a:r>
            <a:endParaRPr lang="en-US" altLang="zh-CN" sz="3200"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1506" y="666115"/>
            <a:ext cx="9808988" cy="892175"/>
          </a:xfrm>
        </p:spPr>
        <p:txBody>
          <a:bodyPr/>
          <a:p>
            <a:r>
              <a:rPr lang="en-US" altLang="zh-CN"/>
              <a:t>Related 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58925"/>
            <a:ext cx="9808845" cy="457898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</a:rPr>
              <a:t>Microsoft's AskMSR</a:t>
            </a:r>
            <a:r>
              <a:rPr lang="en-US" altLang="zh-CN" sz="2800">
                <a:latin typeface="Times New Roman" panose="02020603050405020304" charset="0"/>
              </a:rPr>
              <a:t>: a search-engine based QA system that relies on data redundancy rather than sophisticated linguistic analysis.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</a:rPr>
              <a:t>IBM's DeepQA</a:t>
            </a:r>
            <a:r>
              <a:rPr lang="en-US" altLang="zh-CN" sz="2800">
                <a:latin typeface="Times New Roman" panose="02020603050405020304" charset="0"/>
              </a:rPr>
              <a:t>: a very sophisticated system that relies on both unstructured information (text documents) and structured data (KBs, databases)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charset="0"/>
              </a:rPr>
              <a:t>YodaQA</a:t>
            </a:r>
            <a:r>
              <a:rPr lang="en-US" altLang="zh-CN" sz="2800">
                <a:latin typeface="Times New Roman" panose="02020603050405020304" charset="0"/>
              </a:rPr>
              <a:t>: an open source system, combining websites, information extraction, databases and Wikipedia.</a:t>
            </a:r>
            <a:endParaRPr lang="en-US" altLang="zh-CN" sz="28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280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81355"/>
            <a:ext cx="9808988" cy="892175"/>
          </a:xfrm>
        </p:spPr>
        <p:txBody>
          <a:bodyPr/>
          <a:p>
            <a:r>
              <a:rPr lang="en-US" altLang="zh-CN">
                <a:latin typeface="Times New Roman" panose="02020603050405020304" charset="0"/>
              </a:rPr>
              <a:t>DrQA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72895"/>
            <a:ext cx="9808845" cy="4656455"/>
          </a:xfrm>
        </p:spPr>
        <p:txBody>
          <a:bodyPr anchor="t" anchorCtr="0"/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Two components: </a:t>
            </a: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(1)the Document Retriever module for finding relevant articles.</a:t>
            </a: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endParaRPr lang="en-US" altLang="zh-CN" sz="3200">
              <a:latin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sz="3200">
                <a:latin typeface="Times New Roman" panose="02020603050405020304" charset="0"/>
              </a:rPr>
              <a:t>(2)a machine comprehension model, Document Reader, for extracting answers from a single document or a samll collection of documents.</a:t>
            </a:r>
            <a:endParaRPr lang="en-US" altLang="zh-CN" sz="3200"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2141" y="681990"/>
            <a:ext cx="9808988" cy="892175"/>
          </a:xfrm>
        </p:spPr>
        <p:txBody>
          <a:bodyPr/>
          <a:p>
            <a:r>
              <a:rPr lang="en-US" altLang="zh-CN">
                <a:latin typeface="Times New Roman" panose="02020603050405020304" charset="0"/>
              </a:rPr>
              <a:t>DrQA</a:t>
            </a:r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260" y="1574165"/>
            <a:ext cx="9808845" cy="4532630"/>
          </a:xfrm>
        </p:spPr>
        <p:txBody>
          <a:bodyPr/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捕获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1756410"/>
            <a:ext cx="8368030" cy="42621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向天歌稻壳儿模板23XIN - 副本">
  <a:themeElements>
    <a:clrScheme name="自定义 19">
      <a:dk1>
        <a:srgbClr val="4B4B4B"/>
      </a:dk1>
      <a:lt1>
        <a:srgbClr val="FFFFFF"/>
      </a:lt1>
      <a:dk2>
        <a:srgbClr val="4B4B4B"/>
      </a:dk2>
      <a:lt2>
        <a:srgbClr val="FFFFFF"/>
      </a:lt2>
      <a:accent1>
        <a:srgbClr val="488493"/>
      </a:accent1>
      <a:accent2>
        <a:srgbClr val="8DA2A3"/>
      </a:accent2>
      <a:accent3>
        <a:srgbClr val="CC9F6E"/>
      </a:accent3>
      <a:accent4>
        <a:srgbClr val="B76167"/>
      </a:accent4>
      <a:accent5>
        <a:srgbClr val="CF4953"/>
      </a:accent5>
      <a:accent6>
        <a:srgbClr val="9E7A9B"/>
      </a:accent6>
      <a:hlink>
        <a:srgbClr val="5699C2"/>
      </a:hlink>
      <a:folHlink>
        <a:srgbClr val="9FCE4A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4580</Words>
  <Application>WPS 演示</Application>
  <PresentationFormat>宽屏</PresentationFormat>
  <Paragraphs>188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</vt:i4>
      </vt:variant>
      <vt:variant>
        <vt:lpstr>幻灯片标题</vt:lpstr>
      </vt:variant>
      <vt:variant>
        <vt:i4>25</vt:i4>
      </vt:variant>
    </vt:vector>
  </HeadingPairs>
  <TitlesOfParts>
    <vt:vector size="55" baseType="lpstr">
      <vt:lpstr>Arial</vt:lpstr>
      <vt:lpstr>宋体</vt:lpstr>
      <vt:lpstr>Wingdings</vt:lpstr>
      <vt:lpstr>Times New Roman</vt:lpstr>
      <vt:lpstr>微软雅黑</vt:lpstr>
      <vt:lpstr>黑体</vt:lpstr>
      <vt:lpstr>Calibri</vt:lpstr>
      <vt:lpstr>1_向天歌稻壳儿模板23XIN - 副本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ReadingWikipedia to Answer Open-Domain Questions</vt:lpstr>
      <vt:lpstr>Main Contribution</vt:lpstr>
      <vt:lpstr>Motivation</vt:lpstr>
      <vt:lpstr>Problem</vt:lpstr>
      <vt:lpstr>Problem</vt:lpstr>
      <vt:lpstr>Challenges</vt:lpstr>
      <vt:lpstr>Related Work</vt:lpstr>
      <vt:lpstr>DrQA</vt:lpstr>
      <vt:lpstr>DrQA</vt:lpstr>
      <vt:lpstr>Document Retriever</vt:lpstr>
      <vt:lpstr>Document Reader</vt:lpstr>
      <vt:lpstr>Document Reader</vt:lpstr>
      <vt:lpstr>Paragraph Encoding</vt:lpstr>
      <vt:lpstr>Paragraph Encoding Feature</vt:lpstr>
      <vt:lpstr>Paragraph Encoding Feature</vt:lpstr>
      <vt:lpstr>Question Encoding</vt:lpstr>
      <vt:lpstr>Prediction</vt:lpstr>
      <vt:lpstr>Data</vt:lpstr>
      <vt:lpstr>Distantly Supervised Data</vt:lpstr>
      <vt:lpstr>Distantly Supervised Data</vt:lpstr>
      <vt:lpstr>Experiments-find relevant articles</vt:lpstr>
      <vt:lpstr>Experiments-Reader Evaluation on SQuAD</vt:lpstr>
      <vt:lpstr>Experiments-Feature Ablation</vt:lpstr>
      <vt:lpstr>Experiments-Full Wikipedia Question Answering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lsj</cp:lastModifiedBy>
  <cp:revision>12</cp:revision>
  <dcterms:created xsi:type="dcterms:W3CDTF">2015-05-05T08:02:00Z</dcterms:created>
  <dcterms:modified xsi:type="dcterms:W3CDTF">2017-05-11T07:21:02Z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