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3"/>
    <p:sldId id="258" r:id="rId4"/>
    <p:sldId id="292" r:id="rId5"/>
    <p:sldId id="289" r:id="rId6"/>
    <p:sldId id="290" r:id="rId7"/>
    <p:sldId id="260" r:id="rId8"/>
    <p:sldId id="279" r:id="rId9"/>
    <p:sldId id="280" r:id="rId10"/>
    <p:sldId id="288" r:id="rId11"/>
    <p:sldId id="281" r:id="rId12"/>
    <p:sldId id="263" r:id="rId13"/>
    <p:sldId id="295" r:id="rId15"/>
    <p:sldId id="293" r:id="rId16"/>
    <p:sldId id="266" r:id="rId17"/>
    <p:sldId id="282" r:id="rId18"/>
    <p:sldId id="283" r:id="rId19"/>
    <p:sldId id="284" r:id="rId20"/>
    <p:sldId id="294" r:id="rId21"/>
    <p:sldId id="269" r:id="rId22"/>
    <p:sldId id="291" r:id="rId23"/>
    <p:sldId id="271" r:id="rId24"/>
    <p:sldId id="272" r:id="rId25"/>
    <p:sldId id="286" r:id="rId26"/>
    <p:sldId id="285" r:id="rId27"/>
    <p:sldId id="273" r:id="rId28"/>
    <p:sldId id="274" r:id="rId29"/>
    <p:sldId id="275" r:id="rId30"/>
    <p:sldId id="287" r:id="rId31"/>
    <p:sldId id="276"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4660"/>
  </p:normalViewPr>
  <p:slideViewPr>
    <p:cSldViewPr snapToGrid="0">
      <p:cViewPr varScale="1">
        <p:scale>
          <a:sx n="79" d="100"/>
          <a:sy n="79" d="100"/>
        </p:scale>
        <p:origin x="96"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64B1C8-25DD-4B0D-BC21-D82F97398E1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0F464-DD32-4D58-8737-72DB6972E31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spcBef>
                <a:spcPct val="0"/>
              </a:spcBef>
            </a:pPr>
            <a:r>
              <a:rPr lang="en-US" altLang="en-US" dirty="0" smtClean="0"/>
              <a:t>We propose a generative model to describe how questions and answers are created in CQA archives. Before formalizing the generative process, let us first imagine how askers, answerers, and other users interact on CQA archives. In a common case, askers have some topics on their minds and follow them to write their questions. Answerers see the questions, understand the topics of askers and follow the topics to give their answers. Finally, other users review questions and answers, and show their evaluations based on how they feel the answers fulfill needs in the questions. The evaluations usually reflect answer quality.</a:t>
            </a:r>
            <a:endParaRPr lang="en-US" altLang="en-US" dirty="0" smtClean="0"/>
          </a:p>
        </p:txBody>
      </p:sp>
      <p:sp>
        <p:nvSpPr>
          <p:cNvPr id="4" name="Slide Number Placeholder 3"/>
          <p:cNvSpPr>
            <a:spLocks noGrp="1"/>
          </p:cNvSpPr>
          <p:nvPr>
            <p:ph type="sldNum" sz="quarter" idx="10"/>
          </p:nvPr>
        </p:nvSpPr>
        <p:spPr/>
        <p:txBody>
          <a:bodyPr/>
          <a:lstStyle/>
          <a:p>
            <a:fld id="{91A2C991-81BD-465F-AE25-D53C1ACDD42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spcBef>
                <a:spcPct val="0"/>
              </a:spcBef>
            </a:pPr>
            <a:r>
              <a:rPr lang="en-US" altLang="en-US" dirty="0" smtClean="0"/>
              <a:t>We propose a generative model to describe how questions and answers are created in CQA archives. Before formalizing the generative process, let us first imagine how askers, answerers, and other users interact on CQA archives. In a common case, askers have some topics on their minds and follow them to write their questions. Answerers see the questions, understand the topics of askers and follow the topics to give their answers. Finally, other users review questions and answers, and show their evaluations based on how they feel the answers fulfill needs in the questions. The evaluations usually reflect answer quality.</a:t>
            </a:r>
            <a:endParaRPr lang="en-US" altLang="en-US" dirty="0" smtClean="0"/>
          </a:p>
        </p:txBody>
      </p:sp>
      <p:sp>
        <p:nvSpPr>
          <p:cNvPr id="4" name="Slide Number Placeholder 3"/>
          <p:cNvSpPr>
            <a:spLocks noGrp="1"/>
          </p:cNvSpPr>
          <p:nvPr>
            <p:ph type="sldNum" sz="quarter" idx="10"/>
          </p:nvPr>
        </p:nvSpPr>
        <p:spPr/>
        <p:txBody>
          <a:bodyPr/>
          <a:lstStyle/>
          <a:p>
            <a:fld id="{91A2C991-81BD-465F-AE25-D53C1ACDD42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dirty="0" smtClean="0">
                <a:solidFill>
                  <a:schemeClr val="accent2"/>
                </a:solidFill>
              </a:rPr>
              <a:t>Traditional</a:t>
            </a:r>
            <a:r>
              <a:rPr lang="en-US" baseline="0" dirty="0" smtClean="0">
                <a:solidFill>
                  <a:schemeClr val="accent2"/>
                </a:solidFill>
              </a:rPr>
              <a:t> LDA : question and all answers form one document</a:t>
            </a:r>
            <a:endParaRPr lang="en-US" dirty="0" smtClean="0">
              <a:solidFill>
                <a:schemeClr val="accent2"/>
              </a:solidFill>
            </a:endParaRPr>
          </a:p>
          <a:p>
            <a:endParaRPr lang="en-US" dirty="0"/>
          </a:p>
        </p:txBody>
      </p:sp>
      <p:sp>
        <p:nvSpPr>
          <p:cNvPr id="4" name="Slide Number Placeholder 3"/>
          <p:cNvSpPr>
            <a:spLocks noGrp="1"/>
          </p:cNvSpPr>
          <p:nvPr>
            <p:ph type="sldNum" sz="quarter" idx="10"/>
          </p:nvPr>
        </p:nvSpPr>
        <p:spPr/>
        <p:txBody>
          <a:bodyPr/>
          <a:lstStyle/>
          <a:p>
            <a:fld id="{91A2C991-81BD-465F-AE25-D53C1ACDD42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0855879-304A-4D88-8489-077142BD42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855879-304A-4D88-8489-077142BD42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855879-304A-4D88-8489-077142BD42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855879-304A-4D88-8489-077142BD42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0855879-304A-4D88-8489-077142BD422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0855879-304A-4D88-8489-077142BD422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0855879-304A-4D88-8489-077142BD422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855879-304A-4D88-8489-077142BD422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55879-304A-4D88-8489-077142BD422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0855879-304A-4D88-8489-077142BD422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0855879-304A-4D88-8489-077142BD422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AE8845-600F-4C57-8E84-FDFF0FC6135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55879-304A-4D88-8489-077142BD422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8845-600F-4C57-8E84-FDFF0FC6135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2.bin"/><Relationship Id="rId2" Type="http://schemas.openxmlformats.org/officeDocument/2006/relationships/image" Target="../media/image13.e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emf"/><Relationship Id="rId3" Type="http://schemas.openxmlformats.org/officeDocument/2006/relationships/oleObject" Target="../embeddings/oleObject4.bin"/><Relationship Id="rId2" Type="http://schemas.openxmlformats.org/officeDocument/2006/relationships/image" Target="../media/image15.emf"/><Relationship Id="rId1"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7114" y="1650867"/>
            <a:ext cx="10565071" cy="1386212"/>
          </a:xfrm>
        </p:spPr>
        <p:txBody>
          <a:bodyPr>
            <a:noAutofit/>
          </a:bodyPr>
          <a:lstStyle/>
          <a:p>
            <a:r>
              <a:rPr lang="en-US" sz="4000" dirty="0" smtClean="0">
                <a:solidFill>
                  <a:schemeClr val="tx2">
                    <a:lumMod val="75000"/>
                  </a:schemeClr>
                </a:solidFill>
                <a:cs typeface="Times New Roman" panose="02020603050405020304" pitchFamily="18" charset="0"/>
              </a:rPr>
              <a:t>Sequential Matching Network: A New Architecture for Multi-turn Response Selection </a:t>
            </a:r>
            <a:r>
              <a:rPr lang="en-US" sz="4000" smtClean="0">
                <a:solidFill>
                  <a:schemeClr val="tx2">
                    <a:lumMod val="75000"/>
                  </a:schemeClr>
                </a:solidFill>
                <a:cs typeface="Times New Roman" panose="02020603050405020304" pitchFamily="18" charset="0"/>
              </a:rPr>
              <a:t>in Retrieval-Based </a:t>
            </a:r>
            <a:r>
              <a:rPr lang="en-US" sz="4000" dirty="0" err="1" smtClean="0">
                <a:solidFill>
                  <a:schemeClr val="tx2">
                    <a:lumMod val="75000"/>
                  </a:schemeClr>
                </a:solidFill>
                <a:cs typeface="Times New Roman" panose="02020603050405020304" pitchFamily="18" charset="0"/>
              </a:rPr>
              <a:t>Chatbots</a:t>
            </a:r>
            <a:endParaRPr lang="en-US" sz="4000" dirty="0">
              <a:solidFill>
                <a:schemeClr val="tx2">
                  <a:lumMod val="75000"/>
                </a:schemeClr>
              </a:solidFill>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3317" y="0"/>
            <a:ext cx="1213034" cy="1213034"/>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5117"/>
            <a:ext cx="2046736" cy="953593"/>
          </a:xfrm>
          <a:prstGeom prst="rect">
            <a:avLst/>
          </a:prstGeom>
        </p:spPr>
      </p:pic>
      <p:sp>
        <p:nvSpPr>
          <p:cNvPr id="9" name="Rectangle 8"/>
          <p:cNvSpPr/>
          <p:nvPr/>
        </p:nvSpPr>
        <p:spPr>
          <a:xfrm>
            <a:off x="1406351" y="3621974"/>
            <a:ext cx="3046896" cy="190005"/>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53247" y="3621973"/>
            <a:ext cx="3046896" cy="19000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500143" y="3621973"/>
            <a:ext cx="3046896" cy="19000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1406351" y="3881640"/>
            <a:ext cx="3046896" cy="190005"/>
          </a:xfrm>
          <a:prstGeom prst="rect">
            <a:avLst/>
          </a:prstGeom>
          <a:gradFill>
            <a:gsLst>
              <a:gs pos="54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10800000">
            <a:off x="4453247" y="3881639"/>
            <a:ext cx="3046896" cy="190005"/>
          </a:xfrm>
          <a:prstGeom prst="rect">
            <a:avLst/>
          </a:prstGeom>
          <a:gradFill>
            <a:gsLst>
              <a:gs pos="54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0800000">
            <a:off x="7500143" y="3881639"/>
            <a:ext cx="3046896" cy="190005"/>
          </a:xfrm>
          <a:prstGeom prst="rect">
            <a:avLst/>
          </a:prstGeom>
          <a:gradFill>
            <a:gsLst>
              <a:gs pos="54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506804" y="4065591"/>
            <a:ext cx="8638424" cy="2277069"/>
            <a:chOff x="1506804" y="4065591"/>
            <a:chExt cx="8638424" cy="2277069"/>
          </a:xfrm>
        </p:grpSpPr>
        <p:grpSp>
          <p:nvGrpSpPr>
            <p:cNvPr id="20" name="Group 19"/>
            <p:cNvGrpSpPr/>
            <p:nvPr/>
          </p:nvGrpSpPr>
          <p:grpSpPr>
            <a:xfrm>
              <a:off x="1506804" y="4065591"/>
              <a:ext cx="8638424" cy="923330"/>
              <a:chOff x="1506804" y="4204935"/>
              <a:chExt cx="8638424" cy="923330"/>
            </a:xfrm>
          </p:grpSpPr>
          <p:sp>
            <p:nvSpPr>
              <p:cNvPr id="3" name="TextBox 2"/>
              <p:cNvSpPr txBox="1"/>
              <p:nvPr/>
            </p:nvSpPr>
            <p:spPr>
              <a:xfrm>
                <a:off x="1506804" y="4204935"/>
                <a:ext cx="2772491" cy="923330"/>
              </a:xfrm>
              <a:prstGeom prst="rect">
                <a:avLst/>
              </a:prstGeom>
              <a:noFill/>
            </p:spPr>
            <p:txBody>
              <a:bodyPr wrap="square" rtlCol="0">
                <a:spAutoFit/>
              </a:bodyPr>
              <a:lstStyle/>
              <a:p>
                <a:pPr algn="ctr"/>
                <a:r>
                  <a:rPr lang="en-US" altLang="zh-CN" b="1" dirty="0" smtClean="0"/>
                  <a:t>Yu Wu</a:t>
                </a:r>
                <a:endParaRPr lang="en-US" altLang="zh-CN" b="1" dirty="0" smtClean="0"/>
              </a:p>
              <a:p>
                <a:pPr algn="ctr"/>
                <a:r>
                  <a:rPr lang="en-US" dirty="0" smtClean="0"/>
                  <a:t>SKLSDE, </a:t>
                </a:r>
                <a:r>
                  <a:rPr lang="en-US" dirty="0" err="1" smtClean="0"/>
                  <a:t>Beihang</a:t>
                </a:r>
                <a:r>
                  <a:rPr lang="en-US" dirty="0" smtClean="0"/>
                  <a:t> University</a:t>
                </a:r>
                <a:endParaRPr lang="en-US" dirty="0" smtClean="0"/>
              </a:p>
              <a:p>
                <a:pPr algn="ctr"/>
                <a:r>
                  <a:rPr lang="en-US" dirty="0" smtClean="0"/>
                  <a:t>wuyu@buaa.edu.cn</a:t>
                </a:r>
                <a:endParaRPr lang="en-US" dirty="0"/>
              </a:p>
            </p:txBody>
          </p:sp>
          <p:sp>
            <p:nvSpPr>
              <p:cNvPr id="10" name="TextBox 9"/>
              <p:cNvSpPr txBox="1"/>
              <p:nvPr/>
            </p:nvSpPr>
            <p:spPr>
              <a:xfrm>
                <a:off x="4629876" y="4204935"/>
                <a:ext cx="2430537" cy="923330"/>
              </a:xfrm>
              <a:prstGeom prst="rect">
                <a:avLst/>
              </a:prstGeom>
              <a:noFill/>
            </p:spPr>
            <p:txBody>
              <a:bodyPr wrap="none" rtlCol="0">
                <a:spAutoFit/>
              </a:bodyPr>
              <a:lstStyle/>
              <a:p>
                <a:pPr algn="ctr"/>
                <a:r>
                  <a:rPr lang="en-US" b="1" dirty="0" smtClean="0"/>
                  <a:t>Wei Wu</a:t>
                </a:r>
                <a:endParaRPr lang="en-US" b="1" dirty="0" smtClean="0"/>
              </a:p>
              <a:p>
                <a:pPr algn="ctr"/>
                <a:r>
                  <a:rPr lang="en-US" dirty="0" smtClean="0"/>
                  <a:t>Microsoft Research</a:t>
                </a:r>
                <a:endParaRPr lang="en-US" dirty="0" smtClean="0"/>
              </a:p>
              <a:p>
                <a:pPr algn="ctr"/>
                <a:r>
                  <a:rPr lang="en-US" dirty="0" smtClean="0"/>
                  <a:t>wuwei@microsoft.com</a:t>
                </a:r>
                <a:endParaRPr lang="en-US" dirty="0"/>
              </a:p>
            </p:txBody>
          </p:sp>
          <p:sp>
            <p:nvSpPr>
              <p:cNvPr id="11" name="TextBox 10"/>
              <p:cNvSpPr txBox="1"/>
              <p:nvPr/>
            </p:nvSpPr>
            <p:spPr>
              <a:xfrm>
                <a:off x="7645868" y="4204935"/>
                <a:ext cx="2499360" cy="923330"/>
              </a:xfrm>
              <a:prstGeom prst="rect">
                <a:avLst/>
              </a:prstGeom>
              <a:noFill/>
            </p:spPr>
            <p:txBody>
              <a:bodyPr wrap="square" rtlCol="0">
                <a:spAutoFit/>
              </a:bodyPr>
              <a:lstStyle/>
              <a:p>
                <a:pPr algn="ctr"/>
                <a:r>
                  <a:rPr lang="en-US" b="1" dirty="0" smtClean="0"/>
                  <a:t>Chen Xing</a:t>
                </a:r>
                <a:endParaRPr lang="en-US" b="1" dirty="0" smtClean="0"/>
              </a:p>
              <a:p>
                <a:pPr algn="ctr"/>
                <a:r>
                  <a:rPr lang="en-US" dirty="0" err="1" smtClean="0"/>
                  <a:t>Nankai</a:t>
                </a:r>
                <a:r>
                  <a:rPr lang="en-US" dirty="0" smtClean="0"/>
                  <a:t> University</a:t>
                </a:r>
                <a:endParaRPr lang="en-US" dirty="0" smtClean="0"/>
              </a:p>
              <a:p>
                <a:pPr algn="ctr"/>
                <a:r>
                  <a:rPr lang="en-US" dirty="0" smtClean="0"/>
                  <a:t>v-chxing@microsoft.com</a:t>
                </a:r>
                <a:endParaRPr lang="en-US" dirty="0"/>
              </a:p>
            </p:txBody>
          </p:sp>
        </p:grpSp>
        <p:grpSp>
          <p:nvGrpSpPr>
            <p:cNvPr id="21" name="Group 20"/>
            <p:cNvGrpSpPr/>
            <p:nvPr/>
          </p:nvGrpSpPr>
          <p:grpSpPr>
            <a:xfrm>
              <a:off x="2929798" y="5419330"/>
              <a:ext cx="5904588" cy="923330"/>
              <a:chOff x="2929798" y="5492836"/>
              <a:chExt cx="5904588" cy="923330"/>
            </a:xfrm>
          </p:grpSpPr>
          <p:sp>
            <p:nvSpPr>
              <p:cNvPr id="18" name="TextBox 17"/>
              <p:cNvSpPr txBox="1"/>
              <p:nvPr/>
            </p:nvSpPr>
            <p:spPr>
              <a:xfrm>
                <a:off x="2929798" y="5492836"/>
                <a:ext cx="2729465" cy="923330"/>
              </a:xfrm>
              <a:prstGeom prst="rect">
                <a:avLst/>
              </a:prstGeom>
              <a:noFill/>
            </p:spPr>
            <p:txBody>
              <a:bodyPr wrap="none" rtlCol="0">
                <a:spAutoFit/>
              </a:bodyPr>
              <a:lstStyle/>
              <a:p>
                <a:pPr algn="ctr"/>
                <a:r>
                  <a:rPr lang="en-US" altLang="zh-CN" b="1" dirty="0" err="1" smtClean="0"/>
                  <a:t>Zhoujun</a:t>
                </a:r>
                <a:r>
                  <a:rPr lang="en-US" altLang="zh-CN" b="1" dirty="0" smtClean="0"/>
                  <a:t> Li</a:t>
                </a:r>
                <a:endParaRPr lang="en-US" altLang="zh-CN" b="1" dirty="0"/>
              </a:p>
              <a:p>
                <a:pPr algn="ctr"/>
                <a:r>
                  <a:rPr lang="en-US" dirty="0"/>
                  <a:t>SKLSDE, </a:t>
                </a:r>
                <a:r>
                  <a:rPr lang="en-US" dirty="0" err="1"/>
                  <a:t>Beihang</a:t>
                </a:r>
                <a:r>
                  <a:rPr lang="en-US" dirty="0"/>
                  <a:t> University</a:t>
                </a:r>
                <a:endParaRPr lang="en-US" dirty="0"/>
              </a:p>
              <a:p>
                <a:pPr algn="ctr"/>
                <a:r>
                  <a:rPr lang="en-US" dirty="0" smtClean="0"/>
                  <a:t>lizj@buaa.edu.cn</a:t>
                </a:r>
                <a:endParaRPr lang="en-US" dirty="0"/>
              </a:p>
            </p:txBody>
          </p:sp>
          <p:sp>
            <p:nvSpPr>
              <p:cNvPr id="19" name="TextBox 18"/>
              <p:cNvSpPr txBox="1"/>
              <p:nvPr/>
            </p:nvSpPr>
            <p:spPr>
              <a:xfrm>
                <a:off x="6165899" y="5492836"/>
                <a:ext cx="2668487" cy="923330"/>
              </a:xfrm>
              <a:prstGeom prst="rect">
                <a:avLst/>
              </a:prstGeom>
              <a:noFill/>
            </p:spPr>
            <p:txBody>
              <a:bodyPr wrap="none" rtlCol="0">
                <a:spAutoFit/>
              </a:bodyPr>
              <a:lstStyle/>
              <a:p>
                <a:pPr algn="ctr"/>
                <a:r>
                  <a:rPr lang="en-US" b="1" dirty="0" smtClean="0"/>
                  <a:t>Ming Zhou</a:t>
                </a:r>
                <a:endParaRPr lang="en-US" b="1" dirty="0"/>
              </a:p>
              <a:p>
                <a:pPr algn="ctr"/>
                <a:r>
                  <a:rPr lang="en-US" dirty="0"/>
                  <a:t>Microsoft </a:t>
                </a:r>
                <a:r>
                  <a:rPr lang="en-US" dirty="0" smtClean="0"/>
                  <a:t>Research</a:t>
                </a:r>
                <a:endParaRPr lang="en-US" dirty="0"/>
              </a:p>
              <a:p>
                <a:pPr algn="ctr"/>
                <a:r>
                  <a:rPr lang="en-US" dirty="0" smtClean="0"/>
                  <a:t>mingzhou@microsoft.com</a:t>
                </a:r>
                <a:endParaRPr lang="en-US" dirty="0"/>
              </a:p>
            </p:txBody>
          </p:sp>
        </p:gr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29" y="405143"/>
            <a:ext cx="11002941" cy="769992"/>
          </a:xfrm>
        </p:spPr>
        <p:txBody>
          <a:bodyPr>
            <a:normAutofit/>
          </a:bodyPr>
          <a:lstStyle/>
          <a:p>
            <a:r>
              <a:rPr lang="en-US" altLang="en-US" dirty="0" smtClean="0">
                <a:solidFill>
                  <a:schemeClr val="tx2">
                    <a:lumMod val="75000"/>
                  </a:schemeClr>
                </a:solidFill>
                <a:cs typeface="Times New Roman" panose="02020603050405020304" pitchFamily="18" charset="0"/>
              </a:rPr>
              <a:t>Existing Methods</a:t>
            </a:r>
            <a:endParaRPr lang="en-US" dirty="0">
              <a:solidFill>
                <a:schemeClr val="tx2">
                  <a:lumMod val="75000"/>
                </a:schemeClr>
              </a:solidFill>
              <a:cs typeface="Times New Roman" panose="02020603050405020304" pitchFamily="18" charset="0"/>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p:cNvSpPr>
            <a:spLocks noGrp="1"/>
          </p:cNvSpPr>
          <p:nvPr>
            <p:ph idx="1"/>
          </p:nvPr>
        </p:nvSpPr>
        <p:spPr/>
        <p:txBody>
          <a:bodyPr/>
          <a:lstStyle/>
          <a:p>
            <a:endParaRPr lang="en-US"/>
          </a:p>
        </p:txBody>
      </p:sp>
      <p:sp>
        <p:nvSpPr>
          <p:cNvPr id="12" name="Rectangle 11"/>
          <p:cNvSpPr/>
          <p:nvPr/>
        </p:nvSpPr>
        <p:spPr>
          <a:xfrm>
            <a:off x="1322057" y="2606388"/>
            <a:ext cx="9740423" cy="1754326"/>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Important </a:t>
            </a:r>
            <a:r>
              <a:rPr lang="en-US" sz="5400" b="1" cap="none" spc="0" dirty="0" err="1" smtClean="0">
                <a:ln w="22225">
                  <a:solidFill>
                    <a:schemeClr val="accent2"/>
                  </a:solidFill>
                  <a:prstDash val="solid"/>
                </a:ln>
                <a:solidFill>
                  <a:schemeClr val="accent2">
                    <a:lumMod val="40000"/>
                    <a:lumOff val="60000"/>
                  </a:schemeClr>
                </a:solidFill>
                <a:effectLst/>
              </a:rPr>
              <a:t>Imformation</a:t>
            </a:r>
            <a:r>
              <a:rPr lang="en-US" sz="5400" b="1" cap="none" spc="0" dirty="0" smtClean="0">
                <a:ln w="22225">
                  <a:solidFill>
                    <a:schemeClr val="accent2"/>
                  </a:solidFill>
                  <a:prstDash val="solid"/>
                </a:ln>
                <a:solidFill>
                  <a:schemeClr val="accent2">
                    <a:lumMod val="40000"/>
                    <a:lumOff val="60000"/>
                  </a:schemeClr>
                </a:solidFill>
                <a:effectLst/>
              </a:rPr>
              <a:t> may lose </a:t>
            </a:r>
            <a:endParaRPr lang="en-US" sz="5400" b="1" cap="none" spc="0" dirty="0" smtClean="0">
              <a:ln w="22225">
                <a:solidFill>
                  <a:schemeClr val="accent2"/>
                </a:solidFill>
                <a:prstDash val="solid"/>
              </a:ln>
              <a:solidFill>
                <a:schemeClr val="accent2">
                  <a:lumMod val="40000"/>
                  <a:lumOff val="60000"/>
                </a:schemeClr>
              </a:solidFill>
              <a:effectLst/>
            </a:endParaRPr>
          </a:p>
          <a:p>
            <a:pPr algn="ctr"/>
            <a:r>
              <a:rPr lang="en-US" sz="5400" b="1" cap="none" spc="0" dirty="0" smtClean="0">
                <a:ln w="22225">
                  <a:solidFill>
                    <a:schemeClr val="accent2"/>
                  </a:solidFill>
                  <a:prstDash val="solid"/>
                </a:ln>
                <a:solidFill>
                  <a:schemeClr val="accent2">
                    <a:lumMod val="40000"/>
                    <a:lumOff val="60000"/>
                  </a:schemeClr>
                </a:solidFill>
                <a:effectLst/>
              </a:rPr>
              <a:t>in the contextual representations</a:t>
            </a:r>
            <a:endParaRPr lang="en-US" sz="540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cs typeface="Times New Roman" panose="02020603050405020304" pitchFamily="18" charset="0"/>
              </a:rPr>
              <a:t>Key Idea</a:t>
            </a:r>
            <a:endParaRPr lang="en-US" dirty="0"/>
          </a:p>
        </p:txBody>
      </p:sp>
      <p:sp>
        <p:nvSpPr>
          <p:cNvPr id="3" name="Content Placeholder 2"/>
          <p:cNvSpPr>
            <a:spLocks noGrp="1"/>
          </p:cNvSpPr>
          <p:nvPr>
            <p:ph idx="1"/>
          </p:nvPr>
        </p:nvSpPr>
        <p:spPr>
          <a:xfrm>
            <a:off x="892908" y="1661502"/>
            <a:ext cx="10515600" cy="4817451"/>
          </a:xfrm>
        </p:spPr>
        <p:txBody>
          <a:bodyPr>
            <a:normAutofit/>
          </a:bodyPr>
          <a:lstStyle/>
          <a:p>
            <a:pPr>
              <a:buFont typeface="Wingdings" panose="05000000000000000000" pitchFamily="2" charset="2"/>
              <a:buChar char="§"/>
            </a:pPr>
            <a:r>
              <a:rPr lang="en-US" dirty="0" smtClean="0"/>
              <a:t> Utterances and response get connection before context representation.  </a:t>
            </a:r>
            <a:endParaRPr lang="en-US" dirty="0" smtClean="0"/>
          </a:p>
          <a:p>
            <a:pPr>
              <a:buFont typeface="Wingdings" panose="05000000000000000000" pitchFamily="2" charset="2"/>
              <a:buChar char="§"/>
            </a:pPr>
            <a:endParaRPr lang="en-US" dirty="0" smtClean="0">
              <a:solidFill>
                <a:schemeClr val="accent2"/>
              </a:solidFill>
            </a:endParaRPr>
          </a:p>
          <a:p>
            <a:pPr>
              <a:buFont typeface="Wingdings" panose="05000000000000000000" pitchFamily="2" charset="2"/>
              <a:buChar char="§"/>
            </a:pPr>
            <a:r>
              <a:rPr lang="en-US" dirty="0" smtClean="0"/>
              <a:t> Utterance relationship should be modeled under the supervision of response. </a:t>
            </a:r>
            <a:endParaRPr lang="en-US" sz="2400" dirty="0"/>
          </a:p>
          <a:p>
            <a:pPr marL="0" indent="0">
              <a:buNone/>
            </a:pPr>
            <a:endParaRPr lang="en-US" sz="2400" dirty="0"/>
          </a:p>
          <a:p>
            <a:pPr lvl="1">
              <a:buFont typeface="Wingdings" panose="05000000000000000000" pitchFamily="2" charset="2"/>
              <a:buChar char="§"/>
            </a:pPr>
            <a:endParaRPr lang="en-US" dirty="0" smtClean="0">
              <a:solidFill>
                <a:schemeClr val="accent2"/>
              </a:solidFill>
            </a:endParaRPr>
          </a:p>
          <a:p>
            <a:pPr marL="914400" lvl="2" indent="0">
              <a:buNone/>
            </a:pPr>
            <a:endParaRPr lang="en-US" dirty="0"/>
          </a:p>
          <a:p>
            <a:pPr>
              <a:buFont typeface="Wingdings" panose="05000000000000000000" pitchFamily="2" charset="2"/>
              <a:buChar char="§"/>
            </a:pPr>
            <a:endParaRPr lang="en-US" dirty="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731115" y="2522054"/>
            <a:ext cx="4329723" cy="39858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dirty="0" smtClean="0"/>
              <a:t>Avoid information lose</a:t>
            </a:r>
            <a:endParaRPr lang="en-US" dirty="0"/>
          </a:p>
        </p:txBody>
      </p:sp>
      <p:sp>
        <p:nvSpPr>
          <p:cNvPr id="12" name="Rounded Rectangle 11"/>
          <p:cNvSpPr/>
          <p:nvPr/>
        </p:nvSpPr>
        <p:spPr>
          <a:xfrm>
            <a:off x="1731115" y="4070227"/>
            <a:ext cx="7499972" cy="41376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altLang="zh-CN" dirty="0" smtClean="0"/>
              <a:t>Directly model the relationship between matching vectors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cs typeface="Times New Roman" panose="02020603050405020304" pitchFamily="18" charset="0"/>
              </a:rPr>
              <a:t>Contribution</a:t>
            </a:r>
            <a:endParaRPr lang="en-US" dirty="0"/>
          </a:p>
        </p:txBody>
      </p:sp>
      <p:sp>
        <p:nvSpPr>
          <p:cNvPr id="3" name="Content Placeholder 2"/>
          <p:cNvSpPr>
            <a:spLocks noGrp="1"/>
          </p:cNvSpPr>
          <p:nvPr>
            <p:ph idx="1"/>
          </p:nvPr>
        </p:nvSpPr>
        <p:spPr>
          <a:xfrm>
            <a:off x="892908" y="1661502"/>
            <a:ext cx="10515600" cy="4817451"/>
          </a:xfrm>
        </p:spPr>
        <p:txBody>
          <a:bodyPr>
            <a:normAutofit/>
          </a:bodyPr>
          <a:lstStyle/>
          <a:p>
            <a:pPr>
              <a:buFont typeface="Wingdings" panose="05000000000000000000" pitchFamily="2" charset="2"/>
              <a:buChar char="§"/>
            </a:pPr>
            <a:r>
              <a:rPr lang="en-US" dirty="0" smtClean="0"/>
              <a:t> </a:t>
            </a:r>
            <a:r>
              <a:rPr lang="en-US" dirty="0"/>
              <a:t>(1) the proposal of a new context based matching model for multi-turn response selection in retrieval-based </a:t>
            </a:r>
            <a:r>
              <a:rPr lang="en-US" dirty="0" err="1"/>
              <a:t>chatbots</a:t>
            </a:r>
            <a:r>
              <a:rPr lang="en-US" dirty="0"/>
              <a:t>; </a:t>
            </a: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a:t>
            </a:r>
            <a:r>
              <a:rPr lang="en-US" dirty="0"/>
              <a:t>2) the publication of a large human-labeled data set to research communities;</a:t>
            </a:r>
            <a:endParaRPr lang="en-US" sz="2400" dirty="0"/>
          </a:p>
          <a:p>
            <a:pPr lvl="1">
              <a:buFont typeface="Wingdings" panose="05000000000000000000" pitchFamily="2" charset="2"/>
              <a:buChar char="§"/>
            </a:pPr>
            <a:endParaRPr lang="en-US" dirty="0" smtClean="0">
              <a:solidFill>
                <a:schemeClr val="accent2"/>
              </a:solidFill>
            </a:endParaRPr>
          </a:p>
          <a:p>
            <a:pPr marL="914400" lvl="2" indent="0">
              <a:buNone/>
            </a:pPr>
            <a:endParaRPr lang="en-US" dirty="0"/>
          </a:p>
          <a:p>
            <a:pPr>
              <a:buFont typeface="Wingdings" panose="05000000000000000000" pitchFamily="2" charset="2"/>
              <a:buChar char="§"/>
            </a:pPr>
            <a:endParaRPr lang="en-US" dirty="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altLang="zh-CN" dirty="0" smtClean="0">
                <a:solidFill>
                  <a:schemeClr val="bg2"/>
                </a:solidFill>
              </a:rPr>
              <a:t> Task, challenge, idea, and contribution</a:t>
            </a:r>
            <a:endParaRPr lang="en-US" altLang="zh-CN" dirty="0" smtClean="0">
              <a:solidFill>
                <a:schemeClr val="bg2"/>
              </a:solidFill>
            </a:endParaRPr>
          </a:p>
          <a:p>
            <a:pPr marL="0" indent="0">
              <a:buNone/>
            </a:pPr>
            <a:endParaRPr lang="en-US" altLang="zh-CN" dirty="0">
              <a:solidFill>
                <a:srgbClr val="FFC000"/>
              </a:solidFill>
            </a:endParaRPr>
          </a:p>
          <a:p>
            <a:pPr>
              <a:buFont typeface="Wingdings" panose="05000000000000000000" pitchFamily="2" charset="2"/>
              <a:buChar char="§"/>
            </a:pPr>
            <a:r>
              <a:rPr lang="en-US" altLang="zh-CN" dirty="0" smtClean="0">
                <a:solidFill>
                  <a:srgbClr val="FFC000"/>
                </a:solidFill>
              </a:rPr>
              <a:t> </a:t>
            </a:r>
            <a:r>
              <a:rPr lang="en-US" altLang="zh-CN" dirty="0" smtClean="0"/>
              <a:t>Our approach</a:t>
            </a:r>
            <a:endParaRPr lang="en-US" altLang="zh-CN" dirty="0" smtClean="0"/>
          </a:p>
          <a:p>
            <a:pPr lvl="1"/>
            <a:r>
              <a:rPr lang="en-US" altLang="zh-CN" dirty="0" smtClean="0"/>
              <a:t> Sequential Matching Network</a:t>
            </a:r>
            <a:endParaRPr lang="en-US" altLang="zh-CN" dirty="0" smtClean="0"/>
          </a:p>
          <a:p>
            <a:pPr lvl="1"/>
            <a:endParaRPr lang="en-US" altLang="zh-CN" dirty="0">
              <a:solidFill>
                <a:schemeClr val="bg2"/>
              </a:solidFill>
            </a:endParaRPr>
          </a:p>
          <a:p>
            <a:pPr>
              <a:buFont typeface="Wingdings" panose="05000000000000000000" pitchFamily="2" charset="2"/>
              <a:buChar char="§"/>
            </a:pPr>
            <a:r>
              <a:rPr lang="en-US" altLang="zh-CN" dirty="0" smtClean="0">
                <a:solidFill>
                  <a:schemeClr val="bg2"/>
                </a:solidFill>
              </a:rPr>
              <a:t> Experiment</a:t>
            </a:r>
            <a:endParaRPr lang="en-US" altLang="zh-CN" dirty="0" smtClean="0">
              <a:solidFill>
                <a:schemeClr val="bg2"/>
              </a:solidFill>
            </a:endParaRPr>
          </a:p>
          <a:p>
            <a:pPr lvl="1"/>
            <a:r>
              <a:rPr lang="en-US" altLang="zh-CN" dirty="0" smtClean="0">
                <a:solidFill>
                  <a:schemeClr val="bg2"/>
                </a:solidFill>
              </a:rPr>
              <a:t> Experiment setup: data sets and baseline methods</a:t>
            </a:r>
            <a:endParaRPr lang="en-US" altLang="zh-CN" dirty="0" smtClean="0">
              <a:solidFill>
                <a:schemeClr val="bg2"/>
              </a:solidFill>
            </a:endParaRPr>
          </a:p>
          <a:p>
            <a:pPr lvl="1"/>
            <a:r>
              <a:rPr lang="en-US" altLang="zh-CN" dirty="0" smtClean="0">
                <a:solidFill>
                  <a:schemeClr val="bg2"/>
                </a:solidFill>
              </a:rPr>
              <a:t> Evaluation and analysis </a:t>
            </a:r>
            <a:endParaRPr lang="en-US" altLang="zh-CN" dirty="0" smtClean="0">
              <a:solidFill>
                <a:schemeClr val="bg2"/>
              </a:solidFill>
            </a:endParaRPr>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9923" cy="1325563"/>
          </a:xfrm>
        </p:spPr>
        <p:txBody>
          <a:bodyPr>
            <a:normAutofit/>
          </a:bodyPr>
          <a:lstStyle/>
          <a:p>
            <a:r>
              <a:rPr lang="en-US" altLang="en-US" dirty="0">
                <a:solidFill>
                  <a:schemeClr val="tx2">
                    <a:lumMod val="75000"/>
                  </a:schemeClr>
                </a:solidFill>
                <a:cs typeface="Times New Roman" panose="02020603050405020304" pitchFamily="18" charset="0"/>
              </a:rPr>
              <a:t>Sequential Matching Network</a:t>
            </a:r>
            <a:endParaRPr lang="en-US" dirty="0">
              <a:solidFill>
                <a:schemeClr val="tx2">
                  <a:lumMod val="75000"/>
                </a:schemeClr>
              </a:solidFill>
              <a:cs typeface="Times New Roman" panose="02020603050405020304" pitchFamily="18" charset="0"/>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idx="1"/>
          </p:nvPr>
        </p:nvSpPr>
        <p:spPr/>
        <p:txBody>
          <a:bodyPr/>
          <a:lstStyle/>
          <a:p>
            <a:endParaRPr lang="en-US" dirty="0"/>
          </a:p>
        </p:txBody>
      </p:sp>
      <p:pic>
        <p:nvPicPr>
          <p:cNvPr id="16" name="Picture 15"/>
          <p:cNvPicPr>
            <a:picLocks noChangeAspect="1"/>
          </p:cNvPicPr>
          <p:nvPr/>
        </p:nvPicPr>
        <p:blipFill>
          <a:blip r:embed="rId1"/>
          <a:stretch>
            <a:fillRect/>
          </a:stretch>
        </p:blipFill>
        <p:spPr>
          <a:xfrm>
            <a:off x="733209" y="1313172"/>
            <a:ext cx="10736705" cy="537624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222458"/>
            <a:ext cx="11009923" cy="1325563"/>
          </a:xfrm>
        </p:spPr>
        <p:txBody>
          <a:bodyPr>
            <a:normAutofit/>
          </a:bodyPr>
          <a:lstStyle/>
          <a:p>
            <a:r>
              <a:rPr lang="en-US" altLang="en-US" dirty="0" smtClean="0">
                <a:solidFill>
                  <a:schemeClr val="tx2">
                    <a:lumMod val="75000"/>
                  </a:schemeClr>
                </a:solidFill>
                <a:cs typeface="Times New Roman" panose="02020603050405020304" pitchFamily="18" charset="0"/>
              </a:rPr>
              <a:t>Layer 1 (Utterance Response Matching)</a:t>
            </a:r>
            <a:endParaRPr lang="en-US" dirty="0">
              <a:solidFill>
                <a:schemeClr val="tx2">
                  <a:lumMod val="75000"/>
                </a:schemeClr>
              </a:solidFill>
              <a:cs typeface="Times New Roman" panose="02020603050405020304" pitchFamily="18" charset="0"/>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idx="1"/>
          </p:nvPr>
        </p:nvSpPr>
        <p:spPr/>
        <p:txBody>
          <a:bodyPr/>
          <a:lstStyle/>
          <a:p>
            <a:endParaRPr lang="en-US" dirty="0"/>
          </a:p>
        </p:txBody>
      </p:sp>
      <mc:AlternateContent xmlns:mc="http://schemas.openxmlformats.org/markup-compatibility/2006">
        <mc:Choice xmlns:a14="http://schemas.microsoft.com/office/drawing/2010/main" Requires="a14">
          <p:sp>
            <p:nvSpPr>
              <p:cNvPr id="3" name="Rectangle 2"/>
              <p:cNvSpPr/>
              <p:nvPr/>
            </p:nvSpPr>
            <p:spPr>
              <a:xfrm>
                <a:off x="838198" y="1270418"/>
                <a:ext cx="10340173" cy="5092420"/>
              </a:xfrm>
              <a:prstGeom prst="rect">
                <a:avLst/>
              </a:prstGeom>
            </p:spPr>
            <p:txBody>
              <a:bodyPr wrap="square">
                <a:spAutoFit/>
              </a:bodyPr>
              <a:lstStyle/>
              <a:p>
                <a:r>
                  <a:rPr lang="en-US" altLang="zh-CN" sz="2400" dirty="0" smtClean="0">
                    <a:latin typeface="Times New Roman" panose="02020603050405020304" pitchFamily="18" charset="0"/>
                    <a:cs typeface="Times New Roman" panose="02020603050405020304" pitchFamily="18" charset="0"/>
                  </a:rPr>
                  <a:t>(1)We </a:t>
                </a:r>
                <a:r>
                  <a:rPr lang="en-US" altLang="zh-CN" sz="2400" dirty="0">
                    <a:latin typeface="Times New Roman" panose="02020603050405020304" pitchFamily="18" charset="0"/>
                    <a:cs typeface="Times New Roman" panose="02020603050405020304" pitchFamily="18" charset="0"/>
                  </a:rPr>
                  <a:t>construct two similarity matrices at the first layer. The first similarity matrix models utterance and response on a </a:t>
                </a:r>
                <a:r>
                  <a:rPr lang="en-US" altLang="zh-CN" sz="2400" b="1" dirty="0">
                    <a:latin typeface="Times New Roman" panose="02020603050405020304" pitchFamily="18" charset="0"/>
                    <a:cs typeface="Times New Roman" panose="02020603050405020304" pitchFamily="18" charset="0"/>
                  </a:rPr>
                  <a:t>word level</a:t>
                </a:r>
                <a:r>
                  <a:rPr lang="en-US" altLang="zh-CN" sz="2400" dirty="0">
                    <a:latin typeface="Times New Roman" panose="02020603050405020304" pitchFamily="18" charset="0"/>
                    <a:cs typeface="Times New Roman" panose="02020603050405020304" pitchFamily="18" charset="0"/>
                  </a:rPr>
                  <a:t>. Specifically, </a:t>
                </a:r>
                <a14:m>
                  <m:oMath xmlns:m="http://schemas.openxmlformats.org/officeDocument/2006/math">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𝑗</m:t>
                    </m:r>
                  </m:oMath>
                </a14:m>
                <a:r>
                  <a:rPr lang="en-US" sz="2400" dirty="0"/>
                  <a:t> the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r>
                      <a:rPr lang="en-US" sz="2400" i="1">
                        <a:latin typeface="Cambria Math" panose="02040503050406030204" pitchFamily="18" charset="0"/>
                      </a:rPr>
                      <m:t>)</m:t>
                    </m:r>
                  </m:oMath>
                </a14:m>
                <a:r>
                  <a:rPr lang="en-US" sz="2400" dirty="0"/>
                  <a:t>-</a:t>
                </a:r>
                <a:r>
                  <a:rPr lang="en-US" sz="2400" dirty="0" err="1"/>
                  <a:t>th</a:t>
                </a:r>
                <a:r>
                  <a:rPr lang="en-US" sz="2400" dirty="0"/>
                  <a:t> element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oMath>
                </a14:m>
                <a:r>
                  <a:rPr lang="en-US" sz="2400" dirty="0"/>
                  <a:t> is defined by</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1,</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𝑗</m:t>
                          </m:r>
                        </m:sub>
                      </m:sSub>
                    </m:oMath>
                  </m:oMathPara>
                </a14:m>
                <a:endParaRPr lang="en-US" sz="2400" dirty="0"/>
              </a:p>
              <a:p>
                <a:r>
                  <a:rPr lang="en-US" sz="2400" dirty="0"/>
                  <a:t>Where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𝑒</m:t>
                        </m:r>
                      </m:e>
                      <m:sub>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i="1">
                        <a:latin typeface="Cambria Math" panose="02040503050406030204" pitchFamily="18" charset="0"/>
                      </a:rPr>
                      <m:t> </m:t>
                    </m:r>
                    <m:r>
                      <a:rPr lang="en-US" sz="2400" i="1">
                        <a:latin typeface="Cambria Math" panose="02040503050406030204" pitchFamily="18" charset="0"/>
                      </a:rPr>
                      <m:t>𝑎𝑛𝑑</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𝑗</m:t>
                        </m:r>
                      </m:sub>
                    </m:sSub>
                  </m:oMath>
                </a14:m>
                <a:r>
                  <a:rPr lang="en-US" sz="2400" dirty="0"/>
                  <a:t> are word </a:t>
                </a:r>
                <a:r>
                  <a:rPr lang="en-US" sz="2400" dirty="0" err="1"/>
                  <a:t>embeddings</a:t>
                </a:r>
                <a:r>
                  <a:rPr lang="en-US" sz="2400" dirty="0"/>
                  <a:t> of utterance and response respectively.  </a:t>
                </a:r>
                <a:endParaRPr lang="en-US" sz="2400" dirty="0" smtClean="0"/>
              </a:p>
              <a:p>
                <a:endParaRPr lang="en-US" sz="2400" dirty="0"/>
              </a:p>
              <a:p>
                <a:r>
                  <a:rPr lang="en-US" sz="2400" dirty="0" smtClean="0"/>
                  <a:t>(2)To </a:t>
                </a:r>
                <a:r>
                  <a:rPr lang="en-US" sz="2400" dirty="0"/>
                  <a:t>construct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oMath>
                </a14:m>
                <a:r>
                  <a:rPr lang="en-US" sz="2400" dirty="0"/>
                  <a:t> we first use GRU to transform utterances and responses to hidden vectors, and then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 </m:t>
                    </m:r>
                    <m:r>
                      <a:rPr lang="en-US" sz="2400" i="1">
                        <a:latin typeface="Cambria Math" panose="02040503050406030204" pitchFamily="18" charset="0"/>
                      </a:rPr>
                      <m:t>𝑗</m:t>
                    </m:r>
                  </m:oMath>
                </a14:m>
                <a:r>
                  <a:rPr lang="en-US" sz="2400" dirty="0"/>
                  <a:t> the </a:t>
                </a:r>
                <a14:m>
                  <m:oMath xmlns:m="http://schemas.openxmlformats.org/officeDocument/2006/math">
                    <m:d>
                      <m:dPr>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e>
                    </m:d>
                  </m:oMath>
                </a14:m>
                <a:r>
                  <a:rPr lang="en-US" sz="2400" dirty="0"/>
                  <a:t>-</a:t>
                </a:r>
                <a:r>
                  <a:rPr lang="en-US" sz="2400" dirty="0" err="1"/>
                  <a:t>th</a:t>
                </a:r>
                <a:r>
                  <a:rPr lang="en-US" sz="2400" dirty="0"/>
                  <a:t> element is defined by </a:t>
                </a:r>
              </a:p>
              <a:p>
                <a:pPr algn="ct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2,</m:t>
                        </m:r>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i="1">
                        <a:latin typeface="Cambria Math" panose="02040503050406030204" pitchFamily="18" charset="0"/>
                      </a:rPr>
                      <m:t>𝐴</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𝑗</m:t>
                        </m:r>
                      </m:sub>
                    </m:sSub>
                  </m:oMath>
                </a14:m>
                <a:endParaRPr lang="en-US" sz="2400" dirty="0"/>
              </a:p>
              <a:p>
                <a:r>
                  <a:rPr lang="en-US" sz="2400" dirty="0"/>
                  <a:t>Where A is a parameter and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𝑢</m:t>
                        </m:r>
                        <m:r>
                          <a:rPr lang="en-US" sz="2400" i="1">
                            <a:latin typeface="Cambria Math" panose="02040503050406030204" pitchFamily="18" charset="0"/>
                          </a:rPr>
                          <m:t>,</m:t>
                        </m:r>
                        <m:r>
                          <a:rPr lang="en-US" sz="2400" i="1">
                            <a:latin typeface="Cambria Math" panose="02040503050406030204" pitchFamily="18" charset="0"/>
                          </a:rPr>
                          <m:t>𝑖</m:t>
                        </m:r>
                      </m:sub>
                      <m:sup>
                        <m:r>
                          <a:rPr lang="en-US" sz="2400" i="1">
                            <a:latin typeface="Cambria Math" panose="02040503050406030204" pitchFamily="18" charset="0"/>
                          </a:rPr>
                          <m:t>𝑇</m:t>
                        </m:r>
                      </m:sup>
                    </m:sSubSup>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𝑗</m:t>
                        </m:r>
                      </m:sub>
                    </m:sSub>
                  </m:oMath>
                </a14:m>
                <a:r>
                  <a:rPr lang="en-US" sz="2400" dirty="0"/>
                  <a:t> are hidden vectors</a:t>
                </a:r>
                <a:r>
                  <a:rPr lang="en-US" sz="2400" dirty="0" smtClean="0"/>
                  <a:t>.</a:t>
                </a:r>
              </a:p>
              <a:p>
                <a:endParaRPr lang="en-US" sz="2400" dirty="0"/>
              </a:p>
              <a:p>
                <a:r>
                  <a:rPr lang="en-US" sz="2400" dirty="0" smtClean="0"/>
                  <a:t>(3)After </a:t>
                </a:r>
                <a:r>
                  <a:rPr lang="en-US" sz="2400" dirty="0"/>
                  <a:t>we construct similarity matrices, we employ CNN to </a:t>
                </a:r>
                <a:r>
                  <a:rPr lang="en-US" sz="2400" b="1" dirty="0"/>
                  <a:t>extract similarity vectors</a:t>
                </a:r>
                <a:r>
                  <a:rPr lang="en-US" sz="2400" dirty="0"/>
                  <a:t>.</a:t>
                </a:r>
              </a:p>
            </p:txBody>
          </p:sp>
        </mc:Choice>
        <mc:Fallback>
          <p:sp>
            <p:nvSpPr>
              <p:cNvPr id="3" name="Rectangle 2"/>
              <p:cNvSpPr>
                <a:spLocks noRot="1" noChangeAspect="1" noMove="1" noResize="1" noEditPoints="1" noAdjustHandles="1" noChangeArrowheads="1" noChangeShapeType="1" noTextEdit="1"/>
              </p:cNvSpPr>
              <p:nvPr/>
            </p:nvSpPr>
            <p:spPr>
              <a:xfrm>
                <a:off x="838198" y="1270418"/>
                <a:ext cx="10340173" cy="5092420"/>
              </a:xfrm>
              <a:prstGeom prst="rect">
                <a:avLst/>
              </a:prstGeom>
              <a:blipFill rotWithShape="0">
                <a:blip r:embed="rId1"/>
                <a:stretch>
                  <a:fillRect l="-884" t="-957" r="-1945" b="-167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222458"/>
            <a:ext cx="11009923" cy="1325563"/>
          </a:xfrm>
        </p:spPr>
        <p:txBody>
          <a:bodyPr>
            <a:normAutofit/>
          </a:bodyPr>
          <a:lstStyle/>
          <a:p>
            <a:r>
              <a:rPr lang="en-US" altLang="en-US" dirty="0" smtClean="0">
                <a:solidFill>
                  <a:schemeClr val="tx2">
                    <a:lumMod val="75000"/>
                  </a:schemeClr>
                </a:solidFill>
                <a:cs typeface="Times New Roman" panose="02020603050405020304" pitchFamily="18" charset="0"/>
              </a:rPr>
              <a:t>Layer 2 ( Matching Accumulation)</a:t>
            </a:r>
            <a:endParaRPr lang="en-US" dirty="0">
              <a:solidFill>
                <a:schemeClr val="tx2">
                  <a:lumMod val="75000"/>
                </a:schemeClr>
              </a:solidFill>
              <a:cs typeface="Times New Roman" panose="02020603050405020304" pitchFamily="18" charset="0"/>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idx="1"/>
          </p:nvPr>
        </p:nvSpPr>
        <p:spPr/>
        <p:txBody>
          <a:bodyPr/>
          <a:lstStyle/>
          <a:p>
            <a:endParaRPr lang="en-US" dirty="0"/>
          </a:p>
        </p:txBody>
      </p:sp>
      <mc:AlternateContent xmlns:mc="http://schemas.openxmlformats.org/markup-compatibility/2006">
        <mc:Choice xmlns:a14="http://schemas.microsoft.com/office/drawing/2010/main" Requires="a14">
          <p:sp>
            <p:nvSpPr>
              <p:cNvPr id="3" name="Rectangle 2"/>
              <p:cNvSpPr/>
              <p:nvPr/>
            </p:nvSpPr>
            <p:spPr>
              <a:xfrm>
                <a:off x="838198" y="2762831"/>
                <a:ext cx="10340173" cy="1200329"/>
              </a:xfrm>
              <a:prstGeom prst="rect">
                <a:avLst/>
              </a:prstGeom>
            </p:spPr>
            <p:txBody>
              <a:bodyPr wrap="square">
                <a:spAutoFit/>
              </a:bodyPr>
              <a:lstStyle/>
              <a:p>
                <a:r>
                  <a:rPr lang="en-US" sz="2400" dirty="0"/>
                  <a:t>Suppose that </a:t>
                </a:r>
                <a14:m>
                  <m:oMath xmlns:m="http://schemas.openxmlformats.org/officeDocument/2006/math">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𝑣</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𝑣</m:t>
                        </m:r>
                      </m:e>
                      <m:sub>
                        <m:r>
                          <a:rPr lang="en-US" sz="2400" i="1" dirty="0" err="1">
                            <a:latin typeface="Cambria Math" panose="02040503050406030204" pitchFamily="18" charset="0"/>
                          </a:rPr>
                          <m:t>𝑛</m:t>
                        </m:r>
                      </m:sub>
                    </m:sSub>
                    <m:r>
                      <a:rPr lang="en-US" sz="2400" i="1" dirty="0">
                        <a:latin typeface="Cambria Math" panose="02040503050406030204" pitchFamily="18" charset="0"/>
                      </a:rPr>
                      <m:t>] </m:t>
                    </m:r>
                  </m:oMath>
                </a14:m>
                <a:r>
                  <a:rPr lang="en-US" sz="2400" dirty="0"/>
                  <a:t>is the output of the first layer (corresponding to n pairs), We employ another GRU that takes </a:t>
                </a:r>
                <a14:m>
                  <m:oMath xmlns:m="http://schemas.openxmlformats.org/officeDocument/2006/math">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𝑣</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𝑣</m:t>
                        </m:r>
                      </m:e>
                      <m:sub>
                        <m:r>
                          <a:rPr lang="en-US" sz="2400" i="1" dirty="0" err="1">
                            <a:latin typeface="Cambria Math" panose="02040503050406030204" pitchFamily="18" charset="0"/>
                          </a:rPr>
                          <m:t>𝑛</m:t>
                        </m:r>
                      </m:sub>
                    </m:sSub>
                    <m:r>
                      <a:rPr lang="en-US" sz="2400" i="1" dirty="0">
                        <a:latin typeface="Cambria Math" panose="02040503050406030204" pitchFamily="18" charset="0"/>
                      </a:rPr>
                      <m:t>] </m:t>
                    </m:r>
                  </m:oMath>
                </a14:m>
                <a:r>
                  <a:rPr lang="en-US" sz="2400" dirty="0"/>
                  <a:t>as inputs and generate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𝑚</m:t>
                        </m:r>
                      </m:sub>
                    </m:sSub>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1</m:t>
                        </m:r>
                      </m:sub>
                      <m:sup>
                        <m:r>
                          <a:rPr lang="en-US" sz="2400" i="1">
                            <a:latin typeface="Cambria Math" panose="02040503050406030204" pitchFamily="18" charset="0"/>
                          </a:rPr>
                          <m:t>′</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𝑛</m:t>
                        </m:r>
                      </m:sub>
                      <m:sup>
                        <m:r>
                          <a:rPr lang="en-US" sz="2400" i="1">
                            <a:latin typeface="Cambria Math" panose="02040503050406030204" pitchFamily="18" charset="0"/>
                          </a:rPr>
                          <m:t>′</m:t>
                        </m:r>
                      </m:sup>
                    </m:sSubSup>
                    <m:r>
                      <a:rPr lang="en-US" sz="2400" i="1">
                        <a:latin typeface="Cambria Math" panose="02040503050406030204" pitchFamily="18" charset="0"/>
                      </a:rPr>
                      <m:t>]</m:t>
                    </m:r>
                  </m:oMath>
                </a14:m>
                <a:r>
                  <a:rPr lang="en-US" sz="2400" dirty="0"/>
                  <a:t> as accumulated vectors.</a:t>
                </a:r>
              </a:p>
            </p:txBody>
          </p:sp>
        </mc:Choice>
        <mc:Fallback>
          <p:sp>
            <p:nvSpPr>
              <p:cNvPr id="3" name="Rectangle 2"/>
              <p:cNvSpPr>
                <a:spLocks noRot="1" noChangeAspect="1" noMove="1" noResize="1" noEditPoints="1" noAdjustHandles="1" noChangeArrowheads="1" noChangeShapeType="1" noTextEdit="1"/>
              </p:cNvSpPr>
              <p:nvPr/>
            </p:nvSpPr>
            <p:spPr>
              <a:xfrm>
                <a:off x="838198" y="2762831"/>
                <a:ext cx="10340173" cy="1200329"/>
              </a:xfrm>
              <a:prstGeom prst="rect">
                <a:avLst/>
              </a:prstGeom>
              <a:blipFill rotWithShape="0">
                <a:blip r:embed="rId1"/>
                <a:stretch>
                  <a:fillRect l="-884" t="-4061" b="-1066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0"/>
            <a:ext cx="11009923" cy="1325563"/>
          </a:xfrm>
        </p:spPr>
        <p:txBody>
          <a:bodyPr>
            <a:normAutofit/>
          </a:bodyPr>
          <a:lstStyle/>
          <a:p>
            <a:r>
              <a:rPr lang="en-US" altLang="en-US" dirty="0" smtClean="0">
                <a:solidFill>
                  <a:schemeClr val="tx2">
                    <a:lumMod val="75000"/>
                  </a:schemeClr>
                </a:solidFill>
                <a:cs typeface="Times New Roman" panose="02020603050405020304" pitchFamily="18" charset="0"/>
              </a:rPr>
              <a:t>Layer 3 ( Matching Prediction)</a:t>
            </a:r>
            <a:endParaRPr lang="en-US" dirty="0">
              <a:solidFill>
                <a:schemeClr val="tx2">
                  <a:lumMod val="75000"/>
                </a:schemeClr>
              </a:solidFill>
              <a:cs typeface="Times New Roman" panose="02020603050405020304" pitchFamily="18" charset="0"/>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idx="1"/>
          </p:nvPr>
        </p:nvSpPr>
        <p:spPr/>
        <p:txBody>
          <a:bodyPr/>
          <a:lstStyle/>
          <a:p>
            <a:endParaRPr lang="en-US" dirty="0"/>
          </a:p>
        </p:txBody>
      </p:sp>
      <mc:AlternateContent xmlns:mc="http://schemas.openxmlformats.org/markup-compatibility/2006">
        <mc:Choice xmlns:a14="http://schemas.microsoft.com/office/drawing/2010/main" Requires="a14">
          <p:sp>
            <p:nvSpPr>
              <p:cNvPr id="3" name="Rectangle 2"/>
              <p:cNvSpPr/>
              <p:nvPr/>
            </p:nvSpPr>
            <p:spPr>
              <a:xfrm>
                <a:off x="838198" y="1107067"/>
                <a:ext cx="11009923" cy="5750933"/>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dirty="0">
                              <a:latin typeface="Cambria Math" panose="02040503050406030204" pitchFamily="18" charset="0"/>
                            </a:rPr>
                            <m:t>SMN</m:t>
                          </m:r>
                        </m:e>
                        <m:sub>
                          <m:r>
                            <a:rPr lang="en-US" altLang="zh-CN" sz="2400" i="1" dirty="0">
                              <a:latin typeface="Cambria Math" panose="02040503050406030204" pitchFamily="18" charset="0"/>
                            </a:rPr>
                            <m:t>𝑙𝑎𝑠𝑡</m:t>
                          </m:r>
                        </m:sub>
                      </m:sSub>
                    </m:oMath>
                  </m:oMathPara>
                </a14:m>
                <a:endParaRPr lang="en-US" sz="2400" dirty="0"/>
              </a:p>
              <a:p>
                <a:r>
                  <a:rPr lang="en-US" sz="2400" dirty="0"/>
                  <a:t>     We use the last hidden state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𝑛</m:t>
                        </m:r>
                      </m:sub>
                      <m:sup>
                        <m:r>
                          <a:rPr lang="en-US" sz="2400" i="1">
                            <a:latin typeface="Cambria Math" panose="02040503050406030204" pitchFamily="18" charset="0"/>
                          </a:rPr>
                          <m:t>′</m:t>
                        </m:r>
                      </m:sup>
                    </m:sSubSup>
                  </m:oMath>
                </a14:m>
                <a:r>
                  <a:rPr lang="en-US" sz="2400" dirty="0"/>
                  <a:t> to predict the matching degree.</a:t>
                </a:r>
              </a:p>
              <a:p>
                <a:pPr/>
                <a14:m>
                  <m:oMathPara xmlns:m="http://schemas.openxmlformats.org/officeDocument/2006/math">
                    <m:oMathParaPr>
                      <m:jc m:val="left"/>
                    </m:oMathParaPr>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dirty="0">
                              <a:latin typeface="Cambria Math" panose="02040503050406030204" pitchFamily="18" charset="0"/>
                            </a:rPr>
                            <m:t>SMN</m:t>
                          </m:r>
                        </m:e>
                        <m:sub>
                          <m:r>
                            <a:rPr lang="en-US" altLang="zh-CN" sz="2400" i="1" dirty="0">
                              <a:latin typeface="Cambria Math" panose="02040503050406030204" pitchFamily="18" charset="0"/>
                            </a:rPr>
                            <m:t>𝑠𝑡𝑎𝑡𝑖𝑐</m:t>
                          </m:r>
                        </m:sub>
                      </m:sSub>
                    </m:oMath>
                  </m:oMathPara>
                </a14:m>
                <a:endParaRPr lang="en-US" altLang="zh-CN" sz="2400" dirty="0"/>
              </a:p>
              <a:p>
                <a:r>
                  <a:rPr lang="en-US" altLang="zh-CN" sz="2400" dirty="0"/>
                  <a:t>     The hidden states are linearly combined. Then </a:t>
                </a:r>
                <a14:m>
                  <m:oMath xmlns:m="http://schemas.openxmlformats.org/officeDocument/2006/math">
                    <m:r>
                      <a:rPr lang="en-US" altLang="zh-CN" sz="2400" i="1">
                        <a:latin typeface="Cambria Math" panose="02040503050406030204" pitchFamily="18" charset="0"/>
                      </a:rPr>
                      <m:t>𝐿</m:t>
                    </m:r>
                    <m:d>
                      <m:dPr>
                        <m:begChr m:val="["/>
                        <m:endChr m:val="]"/>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1</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m:t>
                            </m:r>
                          </m:sup>
                        </m:sSubSup>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e>
                    </m:nary>
                  </m:oMath>
                </a14:m>
                <a:r>
                  <a:rPr lang="en-US" altLang="zh-CN" sz="2400" dirty="0"/>
                  <a:t>. This equation indicates that the importance of each hidden state is only determined by its position.</a:t>
                </a:r>
              </a:p>
              <a:p>
                <a:pPr/>
                <a14:m>
                  <m:oMathPara xmlns:m="http://schemas.openxmlformats.org/officeDocument/2006/math">
                    <m:oMathParaPr>
                      <m:jc m:val="left"/>
                    </m:oMathParaPr>
                    <m:oMath xmlns:m="http://schemas.openxmlformats.org/officeDocument/2006/math">
                      <m:sSub>
                        <m:sSubPr>
                          <m:ctrlPr>
                            <a:rPr lang="en-US" altLang="zh-CN" sz="2400" i="1" dirty="0">
                              <a:latin typeface="Cambria Math" panose="02040503050406030204" pitchFamily="18" charset="0"/>
                            </a:rPr>
                          </m:ctrlPr>
                        </m:sSubPr>
                        <m:e>
                          <m:r>
                            <m:rPr>
                              <m:sty m:val="p"/>
                            </m:rPr>
                            <a:rPr lang="en-US" altLang="zh-CN" sz="2400" dirty="0">
                              <a:latin typeface="Cambria Math" panose="02040503050406030204" pitchFamily="18" charset="0"/>
                            </a:rPr>
                            <m:t>SMN</m:t>
                          </m:r>
                        </m:e>
                        <m:sub>
                          <m:r>
                            <a:rPr lang="en-US" altLang="zh-CN" sz="2400" i="1" dirty="0">
                              <a:latin typeface="Cambria Math" panose="02040503050406030204" pitchFamily="18" charset="0"/>
                            </a:rPr>
                            <m:t>𝑑𝑦𝑛𝑎𝑚𝑖𝑐</m:t>
                          </m:r>
                        </m:sub>
                      </m:sSub>
                    </m:oMath>
                  </m:oMathPara>
                </a14:m>
                <a:endParaRPr lang="en-US" sz="2400" dirty="0"/>
              </a:p>
              <a:p>
                <a:r>
                  <a:rPr lang="en-US" sz="2400" dirty="0"/>
                  <a:t>      We employ an attention mechanism to combine the hidden states.</a:t>
                </a:r>
              </a:p>
              <a:p>
                <a:pPr algn="ct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m:rPr>
                          <m:sty m:val="p"/>
                        </m:rPr>
                        <a:rPr lang="en-US" altLang="zh-CN" sz="2400">
                          <a:latin typeface="Cambria Math" panose="02040503050406030204" pitchFamily="18" charset="0"/>
                        </a:rPr>
                        <m:t>tanh</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𝑊</m:t>
                          </m:r>
                        </m:e>
                        <m:sub>
                          <m:r>
                            <a:rPr lang="en-US" altLang="zh-CN" sz="2400" i="1">
                              <a:latin typeface="Cambria Math" panose="02040503050406030204" pitchFamily="18" charset="0"/>
                            </a:rPr>
                            <m:t>1,1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𝑢</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𝑛</m:t>
                              </m:r>
                            </m:e>
                            <m:sub>
                              <m:r>
                                <a:rPr lang="en-US" altLang="zh-CN" sz="2400" i="1">
                                  <a:latin typeface="Cambria Math" panose="02040503050406030204" pitchFamily="18" charset="0"/>
                                </a:rPr>
                                <m:t>𝑢</m:t>
                              </m:r>
                            </m:sub>
                          </m:sSub>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𝑊</m:t>
                          </m:r>
                        </m:e>
                        <m:sub>
                          <m:r>
                            <a:rPr lang="en-US" altLang="zh-CN" sz="2400" i="1">
                              <a:latin typeface="Cambria Math" panose="02040503050406030204" pitchFamily="18" charset="0"/>
                            </a:rPr>
                            <m:t>1,2</m:t>
                          </m:r>
                        </m:sub>
                      </m:sSub>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oMath>
                  </m:oMathPara>
                </a14:m>
                <a:endParaRPr lang="en-US" altLang="zh-CN" sz="240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                                                              </m:t>
                          </m:r>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𝑡</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𝑇</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𝑠</m:t>
                              </m:r>
                            </m:sub>
                          </m:sSub>
                        </m:num>
                        <m:den>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𝑗</m:t>
                              </m:r>
                            </m:sub>
                            <m:sup/>
                            <m:e>
                              <m:r>
                                <m:rPr>
                                  <m:sty m:val="p"/>
                                </m:rPr>
                                <a:rPr lang="en-US" altLang="zh-CN" sz="2400">
                                  <a:latin typeface="Cambria Math" panose="02040503050406030204" pitchFamily="18" charset="0"/>
                                </a:rPr>
                                <m:t>exp</m:t>
                              </m:r>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𝑡</m:t>
                                  </m:r>
                                </m:e>
                                <m:sub>
                                  <m:r>
                                    <a:rPr lang="en-US" altLang="zh-CN" sz="2400" i="1">
                                      <a:latin typeface="Cambria Math" panose="02040503050406030204" pitchFamily="18" charset="0"/>
                                    </a:rPr>
                                    <m:t>𝑗</m:t>
                                  </m:r>
                                </m:sub>
                                <m:sup>
                                  <m:r>
                                    <a:rPr lang="en-US" altLang="zh-CN" sz="2400" i="1">
                                      <a:latin typeface="Cambria Math" panose="02040503050406030204" pitchFamily="18" charset="0"/>
                                    </a:rPr>
                                    <m:t>𝑇</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𝑡</m:t>
                                  </m:r>
                                </m:e>
                                <m:sub>
                                  <m:r>
                                    <a:rPr lang="en-US" altLang="zh-CN" sz="2400" i="1">
                                      <a:latin typeface="Cambria Math" panose="02040503050406030204" pitchFamily="18" charset="0"/>
                                    </a:rPr>
                                    <m:t>𝑠</m:t>
                                  </m:r>
                                </m:sub>
                              </m:sSub>
                              <m:r>
                                <a:rPr lang="en-US" altLang="zh-CN" sz="2400" i="1">
                                  <a:latin typeface="Cambria Math" panose="02040503050406030204" pitchFamily="18" charset="0"/>
                                </a:rPr>
                                <m:t>)</m:t>
                              </m:r>
                            </m:e>
                          </m:nary>
                        </m:den>
                      </m:f>
                    </m:oMath>
                  </m:oMathPara>
                </a14:m>
                <a:endParaRPr lang="en-US" altLang="zh-CN" sz="240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i="1">
                          <a:latin typeface="Cambria Math" panose="02040503050406030204" pitchFamily="18" charset="0"/>
                        </a:rPr>
                        <m:t>𝐿</m:t>
                      </m:r>
                      <m:d>
                        <m:dPr>
                          <m:begChr m:val="["/>
                          <m:endChr m:val="]"/>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1</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h</m:t>
                              </m:r>
                            </m:e>
                            <m:sub>
                              <m:r>
                                <a:rPr lang="en-US" altLang="zh-CN" sz="2400" i="1">
                                  <a:latin typeface="Cambria Math" panose="02040503050406030204" pitchFamily="18" charset="0"/>
                                </a:rPr>
                                <m:t>𝑛</m:t>
                              </m:r>
                            </m:sub>
                            <m:sup>
                              <m:r>
                                <a:rPr lang="en-US" altLang="zh-CN" sz="2400" i="1">
                                  <a:latin typeface="Cambria Math" panose="02040503050406030204" pitchFamily="18" charset="0"/>
                                </a:rPr>
                                <m:t>′</m:t>
                              </m:r>
                            </m:sup>
                          </m:sSubSup>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𝑛</m:t>
                          </m:r>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h</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e>
                      </m:nary>
                    </m:oMath>
                  </m:oMathPara>
                </a14:m>
                <a:endParaRPr lang="en-US" sz="2400" dirty="0"/>
              </a:p>
              <a:p>
                <a:r>
                  <a:rPr lang="en-US" sz="2400" dirty="0"/>
                  <a:t>  The importance of each utterance is determined by its representations. </a:t>
                </a:r>
              </a:p>
            </p:txBody>
          </p:sp>
        </mc:Choice>
        <mc:Fallback>
          <p:sp>
            <p:nvSpPr>
              <p:cNvPr id="3" name="Rectangle 2"/>
              <p:cNvSpPr>
                <a:spLocks noRot="1" noChangeAspect="1" noMove="1" noResize="1" noEditPoints="1" noAdjustHandles="1" noChangeArrowheads="1" noChangeShapeType="1" noTextEdit="1"/>
              </p:cNvSpPr>
              <p:nvPr/>
            </p:nvSpPr>
            <p:spPr>
              <a:xfrm>
                <a:off x="838198" y="1107067"/>
                <a:ext cx="11009923" cy="5750933"/>
              </a:xfrm>
              <a:prstGeom prst="rect">
                <a:avLst/>
              </a:prstGeom>
              <a:blipFill rotWithShape="0">
                <a:blip r:embed="rId1"/>
                <a:stretch>
                  <a:fillRect l="-830" b="-148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altLang="zh-CN" dirty="0" smtClean="0">
                <a:solidFill>
                  <a:schemeClr val="bg2"/>
                </a:solidFill>
              </a:rPr>
              <a:t> Task, challenge, idea, and contribution</a:t>
            </a:r>
            <a:endParaRPr lang="en-US" altLang="zh-CN" dirty="0" smtClean="0">
              <a:solidFill>
                <a:schemeClr val="bg2"/>
              </a:solidFill>
            </a:endParaRPr>
          </a:p>
          <a:p>
            <a:pPr marL="0" indent="0">
              <a:buNone/>
            </a:pPr>
            <a:endParaRPr lang="en-US" altLang="zh-CN" dirty="0">
              <a:solidFill>
                <a:schemeClr val="bg2"/>
              </a:solidFill>
            </a:endParaRPr>
          </a:p>
          <a:p>
            <a:pPr>
              <a:buFont typeface="Wingdings" panose="05000000000000000000" pitchFamily="2" charset="2"/>
              <a:buChar char="§"/>
            </a:pPr>
            <a:r>
              <a:rPr lang="en-US" altLang="zh-CN" dirty="0" smtClean="0">
                <a:solidFill>
                  <a:schemeClr val="bg2"/>
                </a:solidFill>
              </a:rPr>
              <a:t> Our approach</a:t>
            </a:r>
            <a:endParaRPr lang="en-US" altLang="zh-CN" dirty="0" smtClean="0">
              <a:solidFill>
                <a:schemeClr val="bg2"/>
              </a:solidFill>
            </a:endParaRPr>
          </a:p>
          <a:p>
            <a:pPr lvl="1"/>
            <a:r>
              <a:rPr lang="en-US" altLang="zh-CN" dirty="0" smtClean="0">
                <a:solidFill>
                  <a:schemeClr val="bg2"/>
                </a:solidFill>
              </a:rPr>
              <a:t> Sequential Matching Network</a:t>
            </a:r>
            <a:endParaRPr lang="en-US" altLang="zh-CN" dirty="0" smtClean="0">
              <a:solidFill>
                <a:schemeClr val="bg2"/>
              </a:solidFill>
            </a:endParaRPr>
          </a:p>
          <a:p>
            <a:pPr lvl="1"/>
            <a:endParaRPr lang="en-US" altLang="zh-CN" dirty="0">
              <a:solidFill>
                <a:schemeClr val="accent2"/>
              </a:solidFill>
            </a:endParaRPr>
          </a:p>
          <a:p>
            <a:pPr>
              <a:buFont typeface="Wingdings" panose="05000000000000000000" pitchFamily="2" charset="2"/>
              <a:buChar char="§"/>
            </a:pPr>
            <a:r>
              <a:rPr lang="en-US" altLang="zh-CN" dirty="0" smtClean="0">
                <a:solidFill>
                  <a:schemeClr val="accent2"/>
                </a:solidFill>
              </a:rPr>
              <a:t> </a:t>
            </a:r>
            <a:r>
              <a:rPr lang="en-US" altLang="zh-CN" dirty="0" smtClean="0"/>
              <a:t>Experiment</a:t>
            </a:r>
            <a:endParaRPr lang="en-US" altLang="zh-CN" dirty="0" smtClean="0"/>
          </a:p>
          <a:p>
            <a:pPr lvl="1"/>
            <a:r>
              <a:rPr lang="en-US" altLang="zh-CN" dirty="0" smtClean="0"/>
              <a:t> Experiment setup: data sets and baseline methods</a:t>
            </a:r>
            <a:endParaRPr lang="en-US" altLang="zh-CN" dirty="0" smtClean="0"/>
          </a:p>
          <a:p>
            <a:pPr lvl="1"/>
            <a:r>
              <a:rPr lang="en-US" altLang="zh-CN" dirty="0" smtClean="0"/>
              <a:t> Evaluation and analysis </a:t>
            </a:r>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cs typeface="Times New Roman" panose="02020603050405020304" pitchFamily="18" charset="0"/>
              </a:rPr>
              <a:t>Experiment Setup</a:t>
            </a:r>
            <a:endParaRPr lang="en-US" dirty="0"/>
          </a:p>
        </p:txBody>
      </p:sp>
      <p:sp>
        <p:nvSpPr>
          <p:cNvPr id="3" name="Content Placeholder 2"/>
          <p:cNvSpPr>
            <a:spLocks noGrp="1"/>
          </p:cNvSpPr>
          <p:nvPr>
            <p:ph idx="1"/>
          </p:nvPr>
        </p:nvSpPr>
        <p:spPr>
          <a:xfrm>
            <a:off x="838200" y="1825625"/>
            <a:ext cx="4441364" cy="4351338"/>
          </a:xfrm>
        </p:spPr>
        <p:txBody>
          <a:bodyPr/>
          <a:lstStyle/>
          <a:p>
            <a:pPr>
              <a:buFont typeface="Wingdings" panose="05000000000000000000" pitchFamily="2" charset="2"/>
              <a:buChar char="§"/>
            </a:pPr>
            <a:r>
              <a:rPr lang="en-US" dirty="0">
                <a:solidFill>
                  <a:schemeClr val="accent2"/>
                </a:solidFill>
              </a:rPr>
              <a:t> </a:t>
            </a:r>
            <a:r>
              <a:rPr lang="en-US" dirty="0" smtClean="0"/>
              <a:t>Data set</a:t>
            </a:r>
            <a:endParaRPr lang="en-US" dirty="0" smtClean="0"/>
          </a:p>
          <a:p>
            <a:pPr lvl="1">
              <a:buFont typeface="Wingdings" panose="05000000000000000000" pitchFamily="2" charset="2"/>
              <a:buChar char="§"/>
            </a:pPr>
            <a:r>
              <a:rPr lang="en-US" dirty="0">
                <a:solidFill>
                  <a:schemeClr val="accent2"/>
                </a:solidFill>
              </a:rPr>
              <a:t> </a:t>
            </a:r>
            <a:r>
              <a:rPr lang="en-US" dirty="0" smtClean="0"/>
              <a:t>Ubuntu Corpus (Lowe et al. 2015)</a:t>
            </a:r>
            <a:endParaRPr lang="en-US" dirty="0" smtClean="0"/>
          </a:p>
          <a:p>
            <a:pPr lvl="1">
              <a:buFont typeface="Wingdings" panose="05000000000000000000" pitchFamily="2" charset="2"/>
              <a:buChar char="§"/>
            </a:pPr>
            <a:endParaRPr lang="en-US" dirty="0">
              <a:solidFill>
                <a:schemeClr val="accent2"/>
              </a:solidFill>
            </a:endParaRPr>
          </a:p>
          <a:p>
            <a:pPr lvl="1">
              <a:buFont typeface="Wingdings" panose="05000000000000000000" pitchFamily="2" charset="2"/>
              <a:buChar char="§"/>
            </a:pPr>
            <a:endParaRPr lang="en-US" dirty="0" smtClean="0">
              <a:solidFill>
                <a:schemeClr val="accent2"/>
              </a:solidFill>
            </a:endParaRPr>
          </a:p>
          <a:p>
            <a:pPr lvl="1">
              <a:buFont typeface="Wingdings" panose="05000000000000000000" pitchFamily="2" charset="2"/>
              <a:buChar char="§"/>
            </a:pPr>
            <a:r>
              <a:rPr lang="en-US" dirty="0">
                <a:solidFill>
                  <a:schemeClr val="accent2"/>
                </a:solidFill>
              </a:rPr>
              <a:t> </a:t>
            </a:r>
            <a:r>
              <a:rPr lang="en-US" dirty="0" smtClean="0"/>
              <a:t>Conversations from an Ubuntu Forum. </a:t>
            </a:r>
            <a:endParaRPr lang="en-US" dirty="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14"/>
          <p:cNvGraphicFramePr>
            <a:graphicFrameLocks noGrp="1"/>
          </p:cNvGraphicFramePr>
          <p:nvPr/>
        </p:nvGraphicFramePr>
        <p:xfrm>
          <a:off x="5766905" y="1958603"/>
          <a:ext cx="6025255" cy="2808786"/>
        </p:xfrm>
        <a:graphic>
          <a:graphicData uri="http://schemas.openxmlformats.org/drawingml/2006/table">
            <a:tbl>
              <a:tblPr firstRow="1" bandRow="1">
                <a:tableStyleId>{93296810-A885-4BE3-A3E7-6D5BEEA58F35}</a:tableStyleId>
              </a:tblPr>
              <a:tblGrid>
                <a:gridCol w="3348066"/>
                <a:gridCol w="877837"/>
                <a:gridCol w="879644"/>
                <a:gridCol w="919708"/>
              </a:tblGrid>
              <a:tr h="359660">
                <a:tc>
                  <a:txBody>
                    <a:bodyPr/>
                    <a:lstStyle/>
                    <a:p>
                      <a:endParaRPr lang="en-US" sz="2000" dirty="0"/>
                    </a:p>
                  </a:txBody>
                  <a:tcPr/>
                </a:tc>
                <a:tc>
                  <a:txBody>
                    <a:bodyPr/>
                    <a:lstStyle/>
                    <a:p>
                      <a:r>
                        <a:rPr lang="en-US" sz="2000" dirty="0" smtClean="0"/>
                        <a:t>train</a:t>
                      </a:r>
                      <a:endParaRPr lang="en-US" sz="2000" dirty="0"/>
                    </a:p>
                  </a:txBody>
                  <a:tcPr/>
                </a:tc>
                <a:tc>
                  <a:txBody>
                    <a:bodyPr/>
                    <a:lstStyle/>
                    <a:p>
                      <a:r>
                        <a:rPr lang="en-US" sz="2000" dirty="0" err="1" smtClean="0"/>
                        <a:t>val</a:t>
                      </a:r>
                      <a:endParaRPr lang="en-US" sz="2000" dirty="0"/>
                    </a:p>
                  </a:txBody>
                  <a:tcPr/>
                </a:tc>
                <a:tc>
                  <a:txBody>
                    <a:bodyPr/>
                    <a:lstStyle/>
                    <a:p>
                      <a:r>
                        <a:rPr lang="en-US" sz="2000" dirty="0" smtClean="0"/>
                        <a:t>test</a:t>
                      </a:r>
                      <a:endParaRPr lang="en-US" sz="2000" dirty="0"/>
                    </a:p>
                  </a:txBody>
                  <a:tcPr/>
                </a:tc>
              </a:tr>
              <a:tr h="370840">
                <a:tc>
                  <a:txBody>
                    <a:bodyPr/>
                    <a:lstStyle/>
                    <a:p>
                      <a:r>
                        <a:rPr lang="en-US" sz="2000" dirty="0" smtClean="0"/>
                        <a:t>context-response pairs</a:t>
                      </a:r>
                      <a:endParaRPr lang="en-US" sz="2000" dirty="0"/>
                    </a:p>
                  </a:txBody>
                  <a:tcPr/>
                </a:tc>
                <a:tc>
                  <a:txBody>
                    <a:bodyPr/>
                    <a:lstStyle/>
                    <a:p>
                      <a:r>
                        <a:rPr lang="en-US" sz="2000" dirty="0" smtClean="0"/>
                        <a:t>1M</a:t>
                      </a:r>
                      <a:endParaRPr lang="en-US" sz="2000" dirty="0"/>
                    </a:p>
                  </a:txBody>
                  <a:tcPr/>
                </a:tc>
                <a:tc>
                  <a:txBody>
                    <a:bodyPr/>
                    <a:lstStyle/>
                    <a:p>
                      <a:r>
                        <a:rPr lang="en-US" sz="2000" dirty="0" smtClean="0"/>
                        <a:t>0.5M</a:t>
                      </a:r>
                      <a:endParaRPr lang="en-US" sz="2000" dirty="0"/>
                    </a:p>
                  </a:txBody>
                  <a:tcPr/>
                </a:tc>
                <a:tc>
                  <a:txBody>
                    <a:bodyPr/>
                    <a:lstStyle/>
                    <a:p>
                      <a:r>
                        <a:rPr lang="en-US" sz="2000" dirty="0" smtClean="0"/>
                        <a:t>0.5M</a:t>
                      </a:r>
                      <a:endParaRPr lang="en-US" sz="2000" dirty="0"/>
                    </a:p>
                  </a:txBody>
                  <a:tcPr/>
                </a:tc>
              </a:tr>
              <a:tr h="370840">
                <a:tc>
                  <a:txBody>
                    <a:bodyPr/>
                    <a:lstStyle/>
                    <a:p>
                      <a:r>
                        <a:rPr lang="en-US" sz="2000" dirty="0" smtClean="0"/>
                        <a:t>candidates per context</a:t>
                      </a:r>
                      <a:endParaRPr lang="en-US" sz="2000" dirty="0"/>
                    </a:p>
                  </a:txBody>
                  <a:tcPr/>
                </a:tc>
                <a:tc>
                  <a:txBody>
                    <a:bodyPr/>
                    <a:lstStyle/>
                    <a:p>
                      <a:r>
                        <a:rPr lang="en-US" sz="2000" dirty="0" smtClean="0"/>
                        <a:t>2</a:t>
                      </a:r>
                      <a:endParaRPr lang="en-US" sz="2000" dirty="0"/>
                    </a:p>
                  </a:txBody>
                  <a:tcPr/>
                </a:tc>
                <a:tc>
                  <a:txBody>
                    <a:bodyPr/>
                    <a:lstStyle/>
                    <a:p>
                      <a:r>
                        <a:rPr lang="en-US" sz="2000" dirty="0" smtClean="0"/>
                        <a:t>2</a:t>
                      </a:r>
                      <a:endParaRPr lang="en-US" sz="2000" dirty="0"/>
                    </a:p>
                  </a:txBody>
                  <a:tcPr/>
                </a:tc>
                <a:tc>
                  <a:txBody>
                    <a:bodyPr/>
                    <a:lstStyle/>
                    <a:p>
                      <a:r>
                        <a:rPr lang="en-US" sz="2000" dirty="0" smtClean="0"/>
                        <a:t>10</a:t>
                      </a:r>
                      <a:endParaRPr lang="en-US" sz="2000" dirty="0"/>
                    </a:p>
                  </a:txBody>
                  <a:tcPr/>
                </a:tc>
              </a:tr>
              <a:tr h="352969">
                <a:tc>
                  <a:txBody>
                    <a:bodyPr/>
                    <a:lstStyle/>
                    <a:p>
                      <a:r>
                        <a:rPr lang="en-US" sz="1800" dirty="0" smtClean="0"/>
                        <a:t>Positive candidates per context</a:t>
                      </a:r>
                      <a:endParaRPr lang="en-US" sz="1800" dirty="0"/>
                    </a:p>
                  </a:txBody>
                  <a:tcPr/>
                </a:tc>
                <a:tc gridSpan="3">
                  <a:txBody>
                    <a:bodyPr/>
                    <a:lstStyle/>
                    <a:p>
                      <a:pPr algn="ctr"/>
                      <a:r>
                        <a:rPr lang="en-US" sz="2000" dirty="0" smtClean="0"/>
                        <a:t>1</a:t>
                      </a:r>
                      <a:endParaRPr lang="en-US" sz="2000" dirty="0"/>
                    </a:p>
                  </a:txBody>
                  <a:tcPr/>
                </a:tc>
                <a:tc hMerge="1">
                  <a:tcPr/>
                </a:tc>
                <a:tc hMerge="1">
                  <a:tcPr/>
                </a:tc>
              </a:tr>
              <a:tr h="370840">
                <a:tc>
                  <a:txBody>
                    <a:bodyPr/>
                    <a:lstStyle/>
                    <a:p>
                      <a:r>
                        <a:rPr lang="en-US" sz="2000" dirty="0" smtClean="0"/>
                        <a:t>Min turns per context</a:t>
                      </a:r>
                      <a:endParaRPr lang="en-US" sz="2000" dirty="0"/>
                    </a:p>
                  </a:txBody>
                  <a:tcPr/>
                </a:tc>
                <a:tc gridSpan="3">
                  <a:txBody>
                    <a:bodyPr/>
                    <a:lstStyle/>
                    <a:p>
                      <a:pPr algn="ctr"/>
                      <a:r>
                        <a:rPr lang="en-US" sz="2000" dirty="0" smtClean="0"/>
                        <a:t>3</a:t>
                      </a:r>
                      <a:endParaRPr lang="en-US" sz="2000" dirty="0"/>
                    </a:p>
                  </a:txBody>
                  <a:tcPr/>
                </a:tc>
                <a:tc hMerge="1">
                  <a:tcPr/>
                </a:tc>
                <a:tc hMerge="1">
                  <a:tcPr/>
                </a:tc>
              </a:tr>
              <a:tr h="431346">
                <a:tc>
                  <a:txBody>
                    <a:bodyPr/>
                    <a:lstStyle/>
                    <a:p>
                      <a:r>
                        <a:rPr lang="en-US" sz="2000" dirty="0" err="1" smtClean="0"/>
                        <a:t>Avg</a:t>
                      </a:r>
                      <a:r>
                        <a:rPr lang="en-US" sz="2000" dirty="0" smtClean="0"/>
                        <a:t> turns per context</a:t>
                      </a:r>
                      <a:endParaRPr lang="en-US" sz="2000" dirty="0"/>
                    </a:p>
                  </a:txBody>
                  <a:tcPr/>
                </a:tc>
                <a:tc gridSpan="3">
                  <a:txBody>
                    <a:bodyPr/>
                    <a:lstStyle/>
                    <a:p>
                      <a:pPr algn="ctr"/>
                      <a:r>
                        <a:rPr lang="en-US" sz="2000" dirty="0" smtClean="0"/>
                        <a:t>7.71</a:t>
                      </a:r>
                      <a:endParaRPr lang="en-US" sz="2000" dirty="0"/>
                    </a:p>
                  </a:txBody>
                  <a:tcPr/>
                </a:tc>
                <a:tc hMerge="1">
                  <a:tcPr/>
                </a:tc>
                <a:tc hMerge="1">
                  <a:tcPr/>
                </a:tc>
              </a:tr>
              <a:tr h="228600">
                <a:tc>
                  <a:txBody>
                    <a:bodyPr/>
                    <a:lstStyle/>
                    <a:p>
                      <a:r>
                        <a:rPr lang="en-US" sz="2000" dirty="0" err="1" smtClean="0"/>
                        <a:t>Avg</a:t>
                      </a:r>
                      <a:r>
                        <a:rPr lang="en-US" sz="2000" dirty="0" smtClean="0"/>
                        <a:t> words</a:t>
                      </a:r>
                      <a:r>
                        <a:rPr lang="en-US" sz="2000" baseline="0" dirty="0" smtClean="0"/>
                        <a:t> per context</a:t>
                      </a:r>
                      <a:endParaRPr lang="en-US" sz="2000" dirty="0"/>
                    </a:p>
                  </a:txBody>
                  <a:tcPr/>
                </a:tc>
                <a:tc gridSpan="3">
                  <a:txBody>
                    <a:bodyPr/>
                    <a:lstStyle/>
                    <a:p>
                      <a:pPr algn="ctr"/>
                      <a:r>
                        <a:rPr lang="en-US" sz="2000" dirty="0" smtClean="0"/>
                        <a:t>10.34</a:t>
                      </a:r>
                      <a:endParaRPr lang="en-US" sz="2000" dirty="0"/>
                    </a:p>
                  </a:txBody>
                  <a:tcPr/>
                </a:tc>
                <a:tc hMerge="1">
                  <a:tcPr/>
                </a:tc>
                <a:tc hMerge="1">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altLang="zh-CN" dirty="0" smtClean="0">
                <a:solidFill>
                  <a:schemeClr val="accent2"/>
                </a:solidFill>
              </a:rPr>
              <a:t> </a:t>
            </a:r>
            <a:r>
              <a:rPr lang="en-US" altLang="zh-CN" dirty="0" smtClean="0"/>
              <a:t>Task, challenge, idea, and contribution</a:t>
            </a:r>
            <a:endParaRPr lang="en-US" altLang="zh-CN" dirty="0" smtClean="0"/>
          </a:p>
          <a:p>
            <a:pPr marL="0" indent="0">
              <a:buNone/>
            </a:pPr>
            <a:endParaRPr lang="en-US" altLang="zh-CN" dirty="0"/>
          </a:p>
          <a:p>
            <a:pPr>
              <a:buFont typeface="Wingdings" panose="05000000000000000000" pitchFamily="2" charset="2"/>
              <a:buChar char="§"/>
            </a:pPr>
            <a:r>
              <a:rPr lang="en-US" altLang="zh-CN" dirty="0" smtClean="0">
                <a:solidFill>
                  <a:schemeClr val="accent2"/>
                </a:solidFill>
              </a:rPr>
              <a:t> </a:t>
            </a:r>
            <a:r>
              <a:rPr lang="en-US" altLang="zh-CN" dirty="0" smtClean="0"/>
              <a:t>Our approach</a:t>
            </a:r>
            <a:endParaRPr lang="en-US" altLang="zh-CN" dirty="0" smtClean="0"/>
          </a:p>
          <a:p>
            <a:pPr lvl="1"/>
            <a:r>
              <a:rPr lang="en-US" altLang="zh-CN" dirty="0" smtClean="0">
                <a:solidFill>
                  <a:schemeClr val="accent2"/>
                </a:solidFill>
              </a:rPr>
              <a:t> </a:t>
            </a:r>
            <a:r>
              <a:rPr lang="en-US" altLang="zh-CN" dirty="0" smtClean="0"/>
              <a:t>Sequential Matching Network</a:t>
            </a:r>
            <a:endParaRPr lang="en-US" altLang="zh-CN" dirty="0" smtClean="0"/>
          </a:p>
          <a:p>
            <a:pPr lvl="1"/>
            <a:endParaRPr lang="en-US" altLang="zh-CN" dirty="0"/>
          </a:p>
          <a:p>
            <a:pPr>
              <a:buFont typeface="Wingdings" panose="05000000000000000000" pitchFamily="2" charset="2"/>
              <a:buChar char="§"/>
            </a:pPr>
            <a:r>
              <a:rPr lang="en-US" altLang="zh-CN" dirty="0" smtClean="0">
                <a:solidFill>
                  <a:schemeClr val="accent2"/>
                </a:solidFill>
              </a:rPr>
              <a:t> </a:t>
            </a:r>
            <a:r>
              <a:rPr lang="en-US" altLang="zh-CN" dirty="0" smtClean="0"/>
              <a:t>Experiment</a:t>
            </a:r>
            <a:endParaRPr lang="en-US" altLang="zh-CN" dirty="0" smtClean="0"/>
          </a:p>
          <a:p>
            <a:pPr lvl="1"/>
            <a:r>
              <a:rPr lang="en-US" altLang="zh-CN" dirty="0" smtClean="0">
                <a:solidFill>
                  <a:schemeClr val="accent2"/>
                </a:solidFill>
              </a:rPr>
              <a:t> </a:t>
            </a:r>
            <a:r>
              <a:rPr lang="en-US" altLang="zh-CN" dirty="0" smtClean="0"/>
              <a:t>Experiment setup: data sets and baseline methods</a:t>
            </a:r>
            <a:endParaRPr lang="en-US" altLang="zh-CN" dirty="0" smtClean="0"/>
          </a:p>
          <a:p>
            <a:pPr lvl="1"/>
            <a:r>
              <a:rPr lang="en-US" altLang="zh-CN" dirty="0" smtClean="0">
                <a:solidFill>
                  <a:schemeClr val="accent2"/>
                </a:solidFill>
              </a:rPr>
              <a:t> </a:t>
            </a:r>
            <a:r>
              <a:rPr lang="en-US" altLang="zh-CN" dirty="0" smtClean="0"/>
              <a:t>Evaluation and analysis </a:t>
            </a:r>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cs typeface="Times New Roman" panose="02020603050405020304" pitchFamily="18" charset="0"/>
              </a:rPr>
              <a:t>Experiment Setup</a:t>
            </a:r>
            <a:endParaRPr lang="en-US" dirty="0"/>
          </a:p>
        </p:txBody>
      </p:sp>
      <p:sp>
        <p:nvSpPr>
          <p:cNvPr id="3" name="Content Placeholder 2"/>
          <p:cNvSpPr>
            <a:spLocks noGrp="1"/>
          </p:cNvSpPr>
          <p:nvPr>
            <p:ph idx="1"/>
          </p:nvPr>
        </p:nvSpPr>
        <p:spPr>
          <a:xfrm>
            <a:off x="838200" y="1825625"/>
            <a:ext cx="4265936" cy="4351338"/>
          </a:xfrm>
        </p:spPr>
        <p:txBody>
          <a:bodyPr/>
          <a:lstStyle/>
          <a:p>
            <a:pPr>
              <a:buFont typeface="Wingdings" panose="05000000000000000000" pitchFamily="2" charset="2"/>
              <a:buChar char="§"/>
            </a:pPr>
            <a:r>
              <a:rPr lang="en-US" dirty="0">
                <a:solidFill>
                  <a:schemeClr val="accent2"/>
                </a:solidFill>
              </a:rPr>
              <a:t> </a:t>
            </a:r>
            <a:r>
              <a:rPr lang="en-US" dirty="0" smtClean="0"/>
              <a:t>Data set (Chinese)</a:t>
            </a:r>
            <a:endParaRPr lang="en-US" dirty="0" smtClean="0"/>
          </a:p>
          <a:p>
            <a:pPr lvl="1">
              <a:buFont typeface="Wingdings" panose="05000000000000000000" pitchFamily="2" charset="2"/>
              <a:buChar char="§"/>
            </a:pPr>
            <a:r>
              <a:rPr lang="en-US" dirty="0" smtClean="0">
                <a:solidFill>
                  <a:schemeClr val="accent2"/>
                </a:solidFill>
              </a:rPr>
              <a:t> </a:t>
            </a:r>
            <a:r>
              <a:rPr lang="en-US" dirty="0" smtClean="0"/>
              <a:t>We have released a human annotated multi-turn conversation data set.</a:t>
            </a:r>
            <a:endParaRPr lang="en-US" dirty="0" smtClean="0"/>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a:p>
          <a:p>
            <a:pPr lvl="1">
              <a:buFont typeface="Wingdings" panose="05000000000000000000" pitchFamily="2" charset="2"/>
              <a:buChar char="§"/>
            </a:pPr>
            <a:r>
              <a:rPr lang="en-US" dirty="0" smtClean="0"/>
              <a:t>Open domain human-human conversations from </a:t>
            </a:r>
            <a:r>
              <a:rPr lang="en-US" dirty="0" err="1" smtClean="0"/>
              <a:t>Douban</a:t>
            </a:r>
            <a:r>
              <a:rPr lang="en-US" dirty="0" smtClean="0"/>
              <a:t>.</a:t>
            </a: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smtClean="0"/>
          </a:p>
          <a:p>
            <a:pPr lvl="1">
              <a:buFont typeface="Wingdings" panose="05000000000000000000" pitchFamily="2" charset="2"/>
              <a:buChar char="§"/>
            </a:pPr>
            <a:endParaRPr lang="en-US" dirty="0">
              <a:solidFill>
                <a:schemeClr val="accent2"/>
              </a:solidFill>
            </a:endParaRPr>
          </a:p>
          <a:p>
            <a:pPr lvl="1">
              <a:buFont typeface="Wingdings" panose="05000000000000000000" pitchFamily="2" charset="2"/>
              <a:buChar char="§"/>
            </a:pPr>
            <a:endParaRPr lang="en-US" dirty="0" smtClean="0">
              <a:solidFill>
                <a:schemeClr val="accent2"/>
              </a:solidFill>
            </a:endParaRPr>
          </a:p>
          <a:p>
            <a:pPr lvl="1">
              <a:buFont typeface="Wingdings" panose="05000000000000000000" pitchFamily="2" charset="2"/>
              <a:buChar char="§"/>
            </a:pPr>
            <a:endParaRPr lang="en-US" dirty="0">
              <a:solidFill>
                <a:schemeClr val="accent2"/>
              </a:solidFill>
            </a:endParaRPr>
          </a:p>
          <a:p>
            <a:pPr lvl="1">
              <a:buFont typeface="Wingdings" panose="05000000000000000000" pitchFamily="2" charset="2"/>
              <a:buChar char="§"/>
            </a:pPr>
            <a:endParaRPr lang="en-US" dirty="0" smtClean="0">
              <a:solidFill>
                <a:schemeClr val="accent2"/>
              </a:solidFill>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52076" y="6346092"/>
            <a:ext cx="10152184" cy="677108"/>
          </a:xfrm>
          <a:prstGeom prst="rect">
            <a:avLst/>
          </a:prstGeom>
          <a:noFill/>
        </p:spPr>
        <p:txBody>
          <a:bodyPr wrap="square" rtlCol="0">
            <a:spAutoFit/>
          </a:bodyPr>
          <a:lstStyle/>
          <a:p>
            <a:r>
              <a:rPr lang="en-US" sz="2000" dirty="0" smtClean="0">
                <a:solidFill>
                  <a:srgbClr val="FF0000"/>
                </a:solidFill>
              </a:rPr>
              <a:t>data </a:t>
            </a:r>
            <a:r>
              <a:rPr lang="en-US" sz="2000" dirty="0">
                <a:solidFill>
                  <a:srgbClr val="FF0000"/>
                </a:solidFill>
              </a:rPr>
              <a:t>is available at </a:t>
            </a:r>
            <a:r>
              <a:rPr lang="en-US" sz="2000" dirty="0"/>
              <a:t>https://github.com/MarkWuNLP/MultiTurnResponseSelection</a:t>
            </a:r>
            <a:r>
              <a:rPr lang="en-US" sz="2000" dirty="0" smtClean="0">
                <a:solidFill>
                  <a:srgbClr val="FF0000"/>
                </a:solidFill>
              </a:rPr>
              <a:t>!!</a:t>
            </a:r>
            <a:endParaRPr lang="en-US" sz="2000" dirty="0" smtClean="0">
              <a:solidFill>
                <a:srgbClr val="FF0000"/>
              </a:solidFill>
            </a:endParaRPr>
          </a:p>
          <a:p>
            <a:endParaRPr lang="en-US" dirty="0"/>
          </a:p>
        </p:txBody>
      </p:sp>
      <p:graphicFrame>
        <p:nvGraphicFramePr>
          <p:cNvPr id="13" name="Table 12"/>
          <p:cNvGraphicFramePr>
            <a:graphicFrameLocks noGrp="1"/>
          </p:cNvGraphicFramePr>
          <p:nvPr/>
        </p:nvGraphicFramePr>
        <p:xfrm>
          <a:off x="5279565" y="1859817"/>
          <a:ext cx="6561576" cy="4023360"/>
        </p:xfrm>
        <a:graphic>
          <a:graphicData uri="http://schemas.openxmlformats.org/drawingml/2006/table">
            <a:tbl>
              <a:tblPr firstRow="1" bandRow="1">
                <a:tableStyleId>{93296810-A885-4BE3-A3E7-6D5BEEA58F35}</a:tableStyleId>
              </a:tblPr>
              <a:tblGrid>
                <a:gridCol w="3658631"/>
                <a:gridCol w="943429"/>
                <a:gridCol w="957943"/>
                <a:gridCol w="1001573"/>
              </a:tblGrid>
              <a:tr h="370840">
                <a:tc>
                  <a:txBody>
                    <a:bodyPr/>
                    <a:lstStyle/>
                    <a:p>
                      <a:endParaRPr lang="en-US" sz="2400" dirty="0"/>
                    </a:p>
                  </a:txBody>
                  <a:tcPr/>
                </a:tc>
                <a:tc>
                  <a:txBody>
                    <a:bodyPr/>
                    <a:lstStyle/>
                    <a:p>
                      <a:r>
                        <a:rPr lang="en-US" sz="2400" dirty="0" smtClean="0"/>
                        <a:t>train</a:t>
                      </a:r>
                      <a:endParaRPr lang="en-US" sz="2400" dirty="0"/>
                    </a:p>
                  </a:txBody>
                  <a:tcPr/>
                </a:tc>
                <a:tc>
                  <a:txBody>
                    <a:bodyPr/>
                    <a:lstStyle/>
                    <a:p>
                      <a:r>
                        <a:rPr lang="en-US" sz="2400" dirty="0" err="1" smtClean="0"/>
                        <a:t>val</a:t>
                      </a:r>
                      <a:endParaRPr lang="en-US" sz="2400" dirty="0"/>
                    </a:p>
                  </a:txBody>
                  <a:tcPr/>
                </a:tc>
                <a:tc>
                  <a:txBody>
                    <a:bodyPr/>
                    <a:lstStyle/>
                    <a:p>
                      <a:r>
                        <a:rPr lang="en-US" sz="2400" dirty="0" smtClean="0"/>
                        <a:t>test</a:t>
                      </a:r>
                      <a:endParaRPr lang="en-US" sz="2400" dirty="0"/>
                    </a:p>
                  </a:txBody>
                  <a:tcPr/>
                </a:tc>
              </a:tr>
              <a:tr h="370840">
                <a:tc>
                  <a:txBody>
                    <a:bodyPr/>
                    <a:lstStyle/>
                    <a:p>
                      <a:r>
                        <a:rPr lang="en-US" sz="2400" dirty="0" smtClean="0"/>
                        <a:t>context-response pairs</a:t>
                      </a:r>
                      <a:endParaRPr lang="en-US" sz="2400" dirty="0"/>
                    </a:p>
                  </a:txBody>
                  <a:tcPr/>
                </a:tc>
                <a:tc>
                  <a:txBody>
                    <a:bodyPr/>
                    <a:lstStyle/>
                    <a:p>
                      <a:r>
                        <a:rPr lang="en-US" sz="2400" dirty="0" smtClean="0"/>
                        <a:t>1M</a:t>
                      </a:r>
                      <a:endParaRPr lang="en-US" sz="2400" dirty="0"/>
                    </a:p>
                  </a:txBody>
                  <a:tcPr/>
                </a:tc>
                <a:tc>
                  <a:txBody>
                    <a:bodyPr/>
                    <a:lstStyle/>
                    <a:p>
                      <a:r>
                        <a:rPr lang="en-US" sz="2400" dirty="0" smtClean="0"/>
                        <a:t>50k</a:t>
                      </a:r>
                      <a:endParaRPr lang="en-US" sz="2400" dirty="0"/>
                    </a:p>
                  </a:txBody>
                  <a:tcPr/>
                </a:tc>
                <a:tc>
                  <a:txBody>
                    <a:bodyPr/>
                    <a:lstStyle/>
                    <a:p>
                      <a:r>
                        <a:rPr lang="en-US" sz="2400" dirty="0" smtClean="0"/>
                        <a:t>10k</a:t>
                      </a:r>
                      <a:endParaRPr lang="en-US" sz="2400" dirty="0"/>
                    </a:p>
                  </a:txBody>
                  <a:tcPr/>
                </a:tc>
              </a:tr>
              <a:tr h="370840">
                <a:tc>
                  <a:txBody>
                    <a:bodyPr/>
                    <a:lstStyle/>
                    <a:p>
                      <a:r>
                        <a:rPr lang="en-US" sz="2400" dirty="0" smtClean="0"/>
                        <a:t>candidates per context</a:t>
                      </a:r>
                      <a:endParaRPr lang="en-US" sz="2400" dirty="0"/>
                    </a:p>
                  </a:txBody>
                  <a:tcPr/>
                </a:tc>
                <a:tc>
                  <a:txBody>
                    <a:bodyPr/>
                    <a:lstStyle/>
                    <a:p>
                      <a:r>
                        <a:rPr lang="en-US" sz="2400" dirty="0" smtClean="0"/>
                        <a:t>2</a:t>
                      </a:r>
                      <a:endParaRPr lang="en-US" sz="2400" dirty="0"/>
                    </a:p>
                  </a:txBody>
                  <a:tcPr/>
                </a:tc>
                <a:tc>
                  <a:txBody>
                    <a:bodyPr/>
                    <a:lstStyle/>
                    <a:p>
                      <a:r>
                        <a:rPr lang="en-US" sz="2400" dirty="0" smtClean="0"/>
                        <a:t>2</a:t>
                      </a:r>
                      <a:endParaRPr lang="en-US" sz="2400" dirty="0"/>
                    </a:p>
                  </a:txBody>
                  <a:tcPr/>
                </a:tc>
                <a:tc>
                  <a:txBody>
                    <a:bodyPr/>
                    <a:lstStyle/>
                    <a:p>
                      <a:r>
                        <a:rPr lang="en-US" sz="2400" dirty="0" smtClean="0"/>
                        <a:t>10</a:t>
                      </a:r>
                      <a:endParaRPr lang="en-US" sz="2400" dirty="0"/>
                    </a:p>
                  </a:txBody>
                  <a:tcPr/>
                </a:tc>
              </a:tr>
              <a:tr h="370840">
                <a:tc>
                  <a:txBody>
                    <a:bodyPr/>
                    <a:lstStyle/>
                    <a:p>
                      <a:r>
                        <a:rPr lang="en-US" sz="2400" dirty="0" smtClean="0"/>
                        <a:t>Positive candidates per context</a:t>
                      </a:r>
                      <a:endParaRPr lang="en-US" sz="2400" dirty="0"/>
                    </a:p>
                  </a:txBody>
                  <a:tcPr/>
                </a:tc>
                <a:tc>
                  <a:txBody>
                    <a:bodyPr/>
                    <a:lstStyle/>
                    <a:p>
                      <a:r>
                        <a:rPr lang="en-US" sz="2400" dirty="0" smtClean="0"/>
                        <a:t>1</a:t>
                      </a:r>
                      <a:endParaRPr lang="en-US" sz="2400" dirty="0"/>
                    </a:p>
                  </a:txBody>
                  <a:tcPr/>
                </a:tc>
                <a:tc>
                  <a:txBody>
                    <a:bodyPr/>
                    <a:lstStyle/>
                    <a:p>
                      <a:r>
                        <a:rPr lang="en-US" sz="2400" dirty="0" smtClean="0"/>
                        <a:t>1</a:t>
                      </a:r>
                      <a:endParaRPr lang="en-US" sz="2400" dirty="0"/>
                    </a:p>
                  </a:txBody>
                  <a:tcPr/>
                </a:tc>
                <a:tc>
                  <a:txBody>
                    <a:bodyPr/>
                    <a:lstStyle/>
                    <a:p>
                      <a:r>
                        <a:rPr lang="en-US" sz="2400" dirty="0" smtClean="0"/>
                        <a:t>1.18</a:t>
                      </a:r>
                      <a:endParaRPr lang="en-US" sz="2400" dirty="0"/>
                    </a:p>
                  </a:txBody>
                  <a:tcPr/>
                </a:tc>
              </a:tr>
              <a:tr h="370840">
                <a:tc>
                  <a:txBody>
                    <a:bodyPr/>
                    <a:lstStyle/>
                    <a:p>
                      <a:r>
                        <a:rPr lang="en-US" sz="2400" dirty="0" smtClean="0"/>
                        <a:t>Min turns per context</a:t>
                      </a:r>
                      <a:endParaRPr lang="en-US" sz="2400" dirty="0"/>
                    </a:p>
                  </a:txBody>
                  <a:tcPr/>
                </a:tc>
                <a:tc>
                  <a:txBody>
                    <a:bodyPr/>
                    <a:lstStyle/>
                    <a:p>
                      <a:r>
                        <a:rPr lang="en-US" sz="2400" dirty="0" smtClean="0"/>
                        <a:t>3</a:t>
                      </a:r>
                      <a:endParaRPr lang="en-US" sz="2400" dirty="0"/>
                    </a:p>
                  </a:txBody>
                  <a:tcPr/>
                </a:tc>
                <a:tc>
                  <a:txBody>
                    <a:bodyPr/>
                    <a:lstStyle/>
                    <a:p>
                      <a:r>
                        <a:rPr lang="en-US" sz="2400" dirty="0" smtClean="0"/>
                        <a:t>3</a:t>
                      </a:r>
                      <a:endParaRPr lang="en-US" sz="2400" dirty="0"/>
                    </a:p>
                  </a:txBody>
                  <a:tcPr/>
                </a:tc>
                <a:tc>
                  <a:txBody>
                    <a:bodyPr/>
                    <a:lstStyle/>
                    <a:p>
                      <a:r>
                        <a:rPr lang="en-US" sz="2400" dirty="0" smtClean="0"/>
                        <a:t>5</a:t>
                      </a:r>
                      <a:endParaRPr lang="en-US" sz="2400" dirty="0"/>
                    </a:p>
                  </a:txBody>
                  <a:tcPr/>
                </a:tc>
              </a:tr>
              <a:tr h="370840">
                <a:tc>
                  <a:txBody>
                    <a:bodyPr/>
                    <a:lstStyle/>
                    <a:p>
                      <a:r>
                        <a:rPr lang="en-US" sz="2400" dirty="0" smtClean="0"/>
                        <a:t>Max turns per context</a:t>
                      </a:r>
                      <a:endParaRPr lang="en-US" sz="2400" dirty="0"/>
                    </a:p>
                  </a:txBody>
                  <a:tcPr/>
                </a:tc>
                <a:tc>
                  <a:txBody>
                    <a:bodyPr/>
                    <a:lstStyle/>
                    <a:p>
                      <a:r>
                        <a:rPr lang="en-US" sz="2400" dirty="0" smtClean="0"/>
                        <a:t>98</a:t>
                      </a:r>
                      <a:endParaRPr lang="en-US" sz="2400" dirty="0"/>
                    </a:p>
                  </a:txBody>
                  <a:tcPr/>
                </a:tc>
                <a:tc>
                  <a:txBody>
                    <a:bodyPr/>
                    <a:lstStyle/>
                    <a:p>
                      <a:r>
                        <a:rPr lang="en-US" sz="2400" dirty="0" smtClean="0"/>
                        <a:t>91</a:t>
                      </a:r>
                      <a:endParaRPr lang="en-US" sz="2400" dirty="0"/>
                    </a:p>
                  </a:txBody>
                  <a:tcPr/>
                </a:tc>
                <a:tc>
                  <a:txBody>
                    <a:bodyPr/>
                    <a:lstStyle/>
                    <a:p>
                      <a:r>
                        <a:rPr lang="en-US" sz="2400" dirty="0" smtClean="0"/>
                        <a:t>45</a:t>
                      </a:r>
                      <a:endParaRPr lang="en-US" sz="2400" dirty="0"/>
                    </a:p>
                  </a:txBody>
                  <a:tcPr/>
                </a:tc>
              </a:tr>
              <a:tr h="228600">
                <a:tc>
                  <a:txBody>
                    <a:bodyPr/>
                    <a:lstStyle/>
                    <a:p>
                      <a:r>
                        <a:rPr lang="en-US" sz="2400" dirty="0" err="1" smtClean="0"/>
                        <a:t>Avg</a:t>
                      </a:r>
                      <a:r>
                        <a:rPr lang="en-US" sz="2400" dirty="0" smtClean="0"/>
                        <a:t> turns per context</a:t>
                      </a:r>
                      <a:endParaRPr lang="en-US" sz="2400" dirty="0"/>
                    </a:p>
                  </a:txBody>
                  <a:tcPr/>
                </a:tc>
                <a:tc>
                  <a:txBody>
                    <a:bodyPr/>
                    <a:lstStyle/>
                    <a:p>
                      <a:r>
                        <a:rPr lang="en-US" sz="2400" dirty="0" smtClean="0"/>
                        <a:t>6.69</a:t>
                      </a:r>
                      <a:endParaRPr lang="en-US" sz="2400" dirty="0"/>
                    </a:p>
                  </a:txBody>
                  <a:tcPr/>
                </a:tc>
                <a:tc>
                  <a:txBody>
                    <a:bodyPr/>
                    <a:lstStyle/>
                    <a:p>
                      <a:r>
                        <a:rPr lang="en-US" sz="2400" dirty="0" smtClean="0"/>
                        <a:t>6.75</a:t>
                      </a:r>
                      <a:endParaRPr lang="en-US" sz="2400" dirty="0"/>
                    </a:p>
                  </a:txBody>
                  <a:tcPr/>
                </a:tc>
                <a:tc>
                  <a:txBody>
                    <a:bodyPr/>
                    <a:lstStyle/>
                    <a:p>
                      <a:r>
                        <a:rPr lang="en-US" sz="2400" dirty="0" smtClean="0"/>
                        <a:t>6.45</a:t>
                      </a:r>
                      <a:endParaRPr lang="en-US" sz="2400" dirty="0"/>
                    </a:p>
                  </a:txBody>
                  <a:tcPr/>
                </a:tc>
              </a:tr>
              <a:tr h="228600">
                <a:tc>
                  <a:txBody>
                    <a:bodyPr/>
                    <a:lstStyle/>
                    <a:p>
                      <a:r>
                        <a:rPr lang="en-US" sz="2400" dirty="0" err="1" smtClean="0"/>
                        <a:t>Avg</a:t>
                      </a:r>
                      <a:r>
                        <a:rPr lang="en-US" sz="2400" dirty="0" smtClean="0"/>
                        <a:t> words</a:t>
                      </a:r>
                      <a:r>
                        <a:rPr lang="en-US" sz="2400" baseline="0" dirty="0" smtClean="0"/>
                        <a:t> per context</a:t>
                      </a:r>
                      <a:endParaRPr lang="en-US" sz="2400" dirty="0"/>
                    </a:p>
                  </a:txBody>
                  <a:tcPr/>
                </a:tc>
                <a:tc>
                  <a:txBody>
                    <a:bodyPr/>
                    <a:lstStyle/>
                    <a:p>
                      <a:r>
                        <a:rPr lang="en-US" sz="2400" dirty="0" smtClean="0"/>
                        <a:t>18.56</a:t>
                      </a:r>
                      <a:endParaRPr lang="en-US" sz="2400" dirty="0"/>
                    </a:p>
                  </a:txBody>
                  <a:tcPr/>
                </a:tc>
                <a:tc>
                  <a:txBody>
                    <a:bodyPr/>
                    <a:lstStyle/>
                    <a:p>
                      <a:r>
                        <a:rPr lang="en-US" sz="2400" dirty="0" smtClean="0"/>
                        <a:t>18.50</a:t>
                      </a:r>
                      <a:endParaRPr lang="en-US" sz="2400" dirty="0"/>
                    </a:p>
                  </a:txBody>
                  <a:tcPr/>
                </a:tc>
                <a:tc>
                  <a:txBody>
                    <a:bodyPr/>
                    <a:lstStyle/>
                    <a:p>
                      <a:r>
                        <a:rPr lang="en-US" sz="2400" dirty="0" smtClean="0"/>
                        <a:t>20.74</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cs typeface="Times New Roman" panose="02020603050405020304" pitchFamily="18" charset="0"/>
              </a:rPr>
              <a:t>Baseline </a:t>
            </a:r>
            <a:r>
              <a:rPr lang="en-US" altLang="zh-CN" dirty="0">
                <a:solidFill>
                  <a:schemeClr val="tx2">
                    <a:lumMod val="75000"/>
                  </a:schemeClr>
                </a:solidFill>
                <a:cs typeface="Times New Roman" panose="02020603050405020304" pitchFamily="18" charset="0"/>
              </a:rPr>
              <a:t>Algorithms</a:t>
            </a:r>
            <a:endParaRPr lang="en-US" dirty="0"/>
          </a:p>
        </p:txBody>
      </p:sp>
      <p:sp>
        <p:nvSpPr>
          <p:cNvPr id="3" name="Content Placeholder 2"/>
          <p:cNvSpPr>
            <a:spLocks noGrp="1"/>
          </p:cNvSpPr>
          <p:nvPr>
            <p:ph idx="1"/>
          </p:nvPr>
        </p:nvSpPr>
        <p:spPr>
          <a:xfrm>
            <a:off x="838200" y="1602154"/>
            <a:ext cx="10515600" cy="4574809"/>
          </a:xfrm>
        </p:spPr>
        <p:txBody>
          <a:bodyPr>
            <a:normAutofit/>
          </a:bodyPr>
          <a:lstStyle/>
          <a:p>
            <a:pPr marL="342900" indent="-342900"/>
            <a:r>
              <a:rPr lang="en-US" b="1" dirty="0">
                <a:latin typeface="Times New Roman" panose="02020603050405020304" pitchFamily="18" charset="0"/>
                <a:cs typeface="Times New Roman" panose="02020603050405020304" pitchFamily="18" charset="0"/>
              </a:rPr>
              <a:t>Basic models</a:t>
            </a:r>
            <a:r>
              <a:rPr lang="en-US" dirty="0">
                <a:latin typeface="Times New Roman" panose="02020603050405020304" pitchFamily="18" charset="0"/>
                <a:cs typeface="Times New Roman" panose="02020603050405020304" pitchFamily="18" charset="0"/>
              </a:rPr>
              <a:t>: TF-IDF, RNN, CNN, LSTM, </a:t>
            </a:r>
            <a:r>
              <a:rPr lang="en-US" dirty="0" err="1">
                <a:latin typeface="Times New Roman" panose="02020603050405020304" pitchFamily="18" charset="0"/>
                <a:cs typeface="Times New Roman" panose="02020603050405020304" pitchFamily="18" charset="0"/>
              </a:rPr>
              <a:t>BiLSTM</a:t>
            </a:r>
            <a:endParaRPr lang="en-US" dirty="0">
              <a:latin typeface="Times New Roman" panose="02020603050405020304" pitchFamily="18" charset="0"/>
              <a:cs typeface="Times New Roman" panose="02020603050405020304" pitchFamily="18" charset="0"/>
            </a:endParaRPr>
          </a:p>
          <a:p>
            <a:pPr marL="342900" indent="-342900"/>
            <a:r>
              <a:rPr lang="en-US" b="1" dirty="0" err="1">
                <a:latin typeface="Times New Roman" panose="02020603050405020304" pitchFamily="18" charset="0"/>
                <a:cs typeface="Times New Roman" panose="02020603050405020304" pitchFamily="18" charset="0"/>
              </a:rPr>
              <a:t>MultiView</a:t>
            </a:r>
            <a:r>
              <a:rPr lang="en-US" dirty="0">
                <a:latin typeface="Times New Roman" panose="02020603050405020304" pitchFamily="18" charset="0"/>
                <a:cs typeface="Times New Roman" panose="02020603050405020304" pitchFamily="18" charset="0"/>
              </a:rPr>
              <a:t>: the model proposed by Zhou et al.  that utilizes a hierarchical recurrent neural network to model utterance relationships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indent="-342900"/>
            <a:r>
              <a:rPr lang="en-US" b="1" dirty="0" smtClean="0">
                <a:latin typeface="Times New Roman" panose="02020603050405020304" pitchFamily="18" charset="0"/>
                <a:cs typeface="Times New Roman" panose="02020603050405020304" pitchFamily="18" charset="0"/>
              </a:rPr>
              <a:t>Deep </a:t>
            </a:r>
            <a:r>
              <a:rPr lang="en-US" b="1" dirty="0">
                <a:latin typeface="Times New Roman" panose="02020603050405020304" pitchFamily="18" charset="0"/>
                <a:cs typeface="Times New Roman" panose="02020603050405020304" pitchFamily="18" charset="0"/>
              </a:rPr>
              <a:t>learning to respond (DL2R</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model proposed by Yan et al. </a:t>
            </a:r>
            <a:r>
              <a:rPr lang="en-US" dirty="0" smtClean="0">
                <a:latin typeface="Times New Roman" panose="02020603050405020304" pitchFamily="18" charset="0"/>
                <a:cs typeface="Times New Roman" panose="02020603050405020304" pitchFamily="18" charset="0"/>
              </a:rPr>
              <a:t>that </a:t>
            </a:r>
            <a:r>
              <a:rPr lang="en-US" dirty="0">
                <a:latin typeface="Times New Roman" panose="02020603050405020304" pitchFamily="18" charset="0"/>
                <a:cs typeface="Times New Roman" panose="02020603050405020304" pitchFamily="18" charset="0"/>
              </a:rPr>
              <a:t>reformulates the message with other utterances in the context.</a:t>
            </a:r>
            <a:endParaRPr lang="en-US" dirty="0">
              <a:latin typeface="Times New Roman" panose="02020603050405020304" pitchFamily="18" charset="0"/>
              <a:cs typeface="Times New Roman" panose="02020603050405020304" pitchFamily="18" charset="0"/>
            </a:endParaRPr>
          </a:p>
          <a:p>
            <a:pPr marL="342900" indent="-342900"/>
            <a:r>
              <a:rPr lang="en-US" b="1" dirty="0">
                <a:latin typeface="Times New Roman" panose="02020603050405020304" pitchFamily="18" charset="0"/>
                <a:cs typeface="Times New Roman" panose="02020603050405020304" pitchFamily="18" charset="0"/>
              </a:rPr>
              <a:t>Advanced single-turn matching models</a:t>
            </a:r>
            <a:r>
              <a:rPr lang="en-US" dirty="0">
                <a:latin typeface="Times New Roman" panose="02020603050405020304" pitchFamily="18" charset="0"/>
                <a:cs typeface="Times New Roman" panose="02020603050405020304" pitchFamily="18" charset="0"/>
              </a:rPr>
              <a:t>:  we concatenated the utterances in a context and matched the long text with a response candidate using more powerful models including MV-LSTM , Attentive-LSTM, and Multi-Channel which is described in our paper.</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dirty="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629" y="16782"/>
            <a:ext cx="10515600" cy="1325563"/>
          </a:xfrm>
        </p:spPr>
        <p:txBody>
          <a:bodyPr/>
          <a:lstStyle/>
          <a:p>
            <a:r>
              <a:rPr lang="en-US" dirty="0" smtClean="0">
                <a:solidFill>
                  <a:schemeClr val="tx2">
                    <a:lumMod val="75000"/>
                  </a:schemeClr>
                </a:solidFill>
                <a:cs typeface="Times New Roman" panose="02020603050405020304" pitchFamily="18" charset="0"/>
              </a:rPr>
              <a:t>Quantitative Evaluation</a:t>
            </a:r>
            <a:endParaRPr lang="en-US" dirty="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p:cNvGraphicFramePr>
            <a:graphicFrameLocks noGrp="1"/>
          </p:cNvGraphicFramePr>
          <p:nvPr/>
        </p:nvGraphicFramePr>
        <p:xfrm>
          <a:off x="1230086" y="1157054"/>
          <a:ext cx="10323288" cy="5400477"/>
        </p:xfrm>
        <a:graphic>
          <a:graphicData uri="http://schemas.openxmlformats.org/drawingml/2006/table">
            <a:tbl>
              <a:tblPr firstRow="1" bandRow="1">
                <a:tableStyleId>{93296810-A885-4BE3-A3E7-6D5BEEA58F35}</a:tableStyleId>
              </a:tblPr>
              <a:tblGrid>
                <a:gridCol w="1636400"/>
                <a:gridCol w="1240984"/>
                <a:gridCol w="1240984"/>
                <a:gridCol w="1240984"/>
                <a:gridCol w="1240984"/>
                <a:gridCol w="1240984"/>
                <a:gridCol w="1240984"/>
                <a:gridCol w="1240984"/>
              </a:tblGrid>
              <a:tr h="335280">
                <a:tc>
                  <a:txBody>
                    <a:bodyPr/>
                    <a:lstStyle/>
                    <a:p>
                      <a:endParaRPr lang="en-US" sz="1600" dirty="0"/>
                    </a:p>
                  </a:txBody>
                  <a:tcPr/>
                </a:tc>
                <a:tc gridSpan="4">
                  <a:txBody>
                    <a:bodyPr/>
                    <a:lstStyle/>
                    <a:p>
                      <a:pPr algn="ctr"/>
                      <a:r>
                        <a:rPr lang="en-US" sz="1600" dirty="0" smtClean="0"/>
                        <a:t>Ubuntu Corpus</a:t>
                      </a:r>
                      <a:endParaRPr lang="en-US" sz="1600" dirty="0"/>
                    </a:p>
                  </a:txBody>
                  <a:tcPr/>
                </a:tc>
                <a:tc hMerge="1">
                  <a:tcPr/>
                </a:tc>
                <a:tc hMerge="1">
                  <a:tcPr/>
                </a:tc>
                <a:tc hMerge="1">
                  <a:tcPr/>
                </a:tc>
                <a:tc gridSpan="3">
                  <a:txBody>
                    <a:bodyPr/>
                    <a:lstStyle/>
                    <a:p>
                      <a:pPr algn="ctr"/>
                      <a:r>
                        <a:rPr lang="en-US" sz="1600" dirty="0" err="1" smtClean="0"/>
                        <a:t>Douban</a:t>
                      </a:r>
                      <a:r>
                        <a:rPr lang="en-US" sz="1600" dirty="0" smtClean="0"/>
                        <a:t> Corpus</a:t>
                      </a:r>
                      <a:endParaRPr lang="en-US" sz="1600" dirty="0"/>
                    </a:p>
                  </a:txBody>
                  <a:tcPr/>
                </a:tc>
                <a:tc hMerge="1">
                  <a:tcPr/>
                </a:tc>
                <a:tc hMerge="1">
                  <a:tcPr/>
                </a:tc>
              </a:tr>
              <a:tr h="335280">
                <a:tc>
                  <a:txBody>
                    <a:bodyPr/>
                    <a:lstStyle/>
                    <a:p>
                      <a:endParaRPr lang="en-US" sz="1600" dirty="0"/>
                    </a:p>
                  </a:txBody>
                  <a:tcPr/>
                </a:tc>
                <a:tc>
                  <a:txBody>
                    <a:bodyPr/>
                    <a:lstStyle/>
                    <a:p>
                      <a:endParaRPr lang="en-US"/>
                    </a:p>
                  </a:txBody>
                  <a:tcPr>
                    <a:blipFill rotWithShape="0">
                      <a:blip r:embed="rId1"/>
                      <a:stretch>
                        <a:fillRect l="-133005" t="-103636" r="-604433" b="-1429091"/>
                      </a:stretch>
                    </a:blipFill>
                  </a:tcPr>
                </a:tc>
                <a:tc>
                  <a:txBody>
                    <a:bodyPr/>
                    <a:lstStyle/>
                    <a:p>
                      <a:endParaRPr lang="en-US"/>
                    </a:p>
                  </a:txBody>
                  <a:tcPr>
                    <a:blipFill rotWithShape="0">
                      <a:blip r:embed="rId1"/>
                      <a:stretch>
                        <a:fillRect l="-231863" t="-103636" r="-501471" b="-1429091"/>
                      </a:stretch>
                    </a:blipFill>
                  </a:tcPr>
                </a:tc>
                <a:tc>
                  <a:txBody>
                    <a:bodyPr/>
                    <a:lstStyle/>
                    <a:p>
                      <a:endParaRPr lang="en-US"/>
                    </a:p>
                  </a:txBody>
                  <a:tcPr>
                    <a:blipFill rotWithShape="0">
                      <a:blip r:embed="rId1"/>
                      <a:stretch>
                        <a:fillRect l="-331863" t="-103636" r="-401471" b="-1429091"/>
                      </a:stretch>
                    </a:blipFill>
                  </a:tcPr>
                </a:tc>
                <a:tc>
                  <a:txBody>
                    <a:bodyPr/>
                    <a:lstStyle/>
                    <a:p>
                      <a:endParaRPr lang="en-US"/>
                    </a:p>
                  </a:txBody>
                  <a:tcPr>
                    <a:blipFill rotWithShape="0">
                      <a:blip r:embed="rId1"/>
                      <a:stretch>
                        <a:fillRect l="-431863" t="-103636" r="-301471" b="-1429091"/>
                      </a:stretch>
                    </a:blipFill>
                  </a:tcPr>
                </a:tc>
                <a:tc>
                  <a:txBody>
                    <a:bodyPr/>
                    <a:lstStyle/>
                    <a:p>
                      <a:r>
                        <a:rPr lang="en-US" sz="1600" dirty="0" smtClean="0"/>
                        <a:t>MAP</a:t>
                      </a:r>
                      <a:endParaRPr lang="en-US" sz="1600" dirty="0"/>
                    </a:p>
                  </a:txBody>
                  <a:tcPr/>
                </a:tc>
                <a:tc>
                  <a:txBody>
                    <a:bodyPr/>
                    <a:lstStyle/>
                    <a:p>
                      <a:r>
                        <a:rPr lang="en-US" sz="1600" dirty="0" smtClean="0"/>
                        <a:t>MRR</a:t>
                      </a:r>
                      <a:endParaRPr lang="en-US" sz="1600" dirty="0"/>
                    </a:p>
                  </a:txBody>
                  <a:tcPr/>
                </a:tc>
                <a:tc>
                  <a:txBody>
                    <a:bodyPr/>
                    <a:lstStyle/>
                    <a:p>
                      <a:r>
                        <a:rPr lang="en-US" sz="1600" dirty="0" smtClean="0"/>
                        <a:t>P@1</a:t>
                      </a:r>
                      <a:endParaRPr lang="en-US" sz="1600" dirty="0"/>
                    </a:p>
                  </a:txBody>
                  <a:tcPr/>
                </a:tc>
              </a:tr>
              <a:tr h="335280">
                <a:tc>
                  <a:txBody>
                    <a:bodyPr/>
                    <a:lstStyle/>
                    <a:p>
                      <a:endParaRPr lang="en-US"/>
                    </a:p>
                  </a:txBody>
                  <a:tcPr>
                    <a:blipFill rotWithShape="0">
                      <a:blip r:embed="rId1"/>
                      <a:stretch>
                        <a:fillRect l="-372" t="-203636" r="-531599" b="-1329091"/>
                      </a:stretch>
                    </a:blipFill>
                  </a:tcPr>
                </a:tc>
                <a:tc>
                  <a:txBody>
                    <a:bodyPr/>
                    <a:lstStyle/>
                    <a:p>
                      <a:r>
                        <a:rPr lang="en-US" sz="1600" dirty="0" smtClean="0"/>
                        <a:t>0.659</a:t>
                      </a:r>
                      <a:endParaRPr lang="en-US" sz="1600" dirty="0"/>
                    </a:p>
                  </a:txBody>
                  <a:tcPr/>
                </a:tc>
                <a:tc>
                  <a:txBody>
                    <a:bodyPr/>
                    <a:lstStyle/>
                    <a:p>
                      <a:r>
                        <a:rPr lang="en-US" sz="1600" dirty="0" smtClean="0"/>
                        <a:t>0.661</a:t>
                      </a:r>
                      <a:endParaRPr lang="en-US" sz="1600" dirty="0"/>
                    </a:p>
                  </a:txBody>
                  <a:tcPr/>
                </a:tc>
                <a:tc>
                  <a:txBody>
                    <a:bodyPr/>
                    <a:lstStyle/>
                    <a:p>
                      <a:r>
                        <a:rPr lang="en-US" sz="1600" dirty="0" smtClean="0"/>
                        <a:t>0.799</a:t>
                      </a:r>
                      <a:endParaRPr lang="en-US" sz="1600" dirty="0"/>
                    </a:p>
                  </a:txBody>
                  <a:tcPr/>
                </a:tc>
                <a:tc>
                  <a:txBody>
                    <a:bodyPr/>
                    <a:lstStyle/>
                    <a:p>
                      <a:r>
                        <a:rPr lang="en-US" sz="1600" dirty="0" smtClean="0"/>
                        <a:t>0.950</a:t>
                      </a:r>
                      <a:endParaRPr lang="en-US" sz="1600" dirty="0"/>
                    </a:p>
                  </a:txBody>
                  <a:tcPr/>
                </a:tc>
                <a:tc>
                  <a:txBody>
                    <a:bodyPr/>
                    <a:lstStyle/>
                    <a:p>
                      <a:r>
                        <a:rPr lang="en-US" sz="1600" dirty="0" smtClean="0"/>
                        <a:t>0.331</a:t>
                      </a:r>
                      <a:endParaRPr lang="en-US" sz="1600" dirty="0"/>
                    </a:p>
                  </a:txBody>
                  <a:tcPr/>
                </a:tc>
                <a:tc>
                  <a:txBody>
                    <a:bodyPr/>
                    <a:lstStyle/>
                    <a:p>
                      <a:r>
                        <a:rPr lang="en-US" sz="1600" dirty="0" smtClean="0"/>
                        <a:t>0.359</a:t>
                      </a:r>
                      <a:endParaRPr lang="en-US" sz="1600" dirty="0"/>
                    </a:p>
                  </a:txBody>
                  <a:tcPr/>
                </a:tc>
                <a:tc>
                  <a:txBody>
                    <a:bodyPr/>
                    <a:lstStyle/>
                    <a:p>
                      <a:r>
                        <a:rPr lang="en-US" sz="1600" dirty="0" smtClean="0"/>
                        <a:t>0.179</a:t>
                      </a:r>
                      <a:endParaRPr lang="en-US" sz="1600" dirty="0"/>
                    </a:p>
                  </a:txBody>
                  <a:tcPr/>
                </a:tc>
              </a:tr>
              <a:tr h="335280">
                <a:tc>
                  <a:txBody>
                    <a:bodyPr/>
                    <a:lstStyle/>
                    <a:p>
                      <a:pPr algn="ctr"/>
                      <a:r>
                        <a:rPr lang="en-US" sz="1600" dirty="0" smtClean="0"/>
                        <a:t>RNN</a:t>
                      </a:r>
                      <a:endParaRPr lang="en-US" sz="1600" i="1" dirty="0"/>
                    </a:p>
                  </a:txBody>
                  <a:tcPr/>
                </a:tc>
                <a:tc>
                  <a:txBody>
                    <a:bodyPr/>
                    <a:lstStyle/>
                    <a:p>
                      <a:r>
                        <a:rPr lang="en-US" sz="1600" dirty="0" smtClean="0"/>
                        <a:t>0.768</a:t>
                      </a:r>
                      <a:endParaRPr lang="en-US" sz="1600" dirty="0"/>
                    </a:p>
                  </a:txBody>
                  <a:tcPr/>
                </a:tc>
                <a:tc>
                  <a:txBody>
                    <a:bodyPr/>
                    <a:lstStyle/>
                    <a:p>
                      <a:r>
                        <a:rPr lang="en-US" sz="1600" dirty="0" smtClean="0"/>
                        <a:t>0.716</a:t>
                      </a:r>
                      <a:endParaRPr lang="en-US" sz="1600" dirty="0"/>
                    </a:p>
                  </a:txBody>
                  <a:tcPr/>
                </a:tc>
                <a:tc>
                  <a:txBody>
                    <a:bodyPr/>
                    <a:lstStyle/>
                    <a:p>
                      <a:r>
                        <a:rPr lang="en-US" sz="1600" dirty="0" smtClean="0"/>
                        <a:t>0.832</a:t>
                      </a:r>
                      <a:endParaRPr lang="en-US" sz="1600" dirty="0"/>
                    </a:p>
                  </a:txBody>
                  <a:tcPr/>
                </a:tc>
                <a:tc>
                  <a:txBody>
                    <a:bodyPr/>
                    <a:lstStyle/>
                    <a:p>
                      <a:r>
                        <a:rPr lang="en-US" sz="1600" dirty="0" smtClean="0"/>
                        <a:t>0.954</a:t>
                      </a:r>
                      <a:endParaRPr lang="en-US" sz="1600" dirty="0"/>
                    </a:p>
                  </a:txBody>
                  <a:tcPr/>
                </a:tc>
                <a:tc>
                  <a:txBody>
                    <a:bodyPr/>
                    <a:lstStyle/>
                    <a:p>
                      <a:r>
                        <a:rPr lang="en-US" sz="1600" dirty="0" smtClean="0"/>
                        <a:t>0.390</a:t>
                      </a:r>
                      <a:endParaRPr lang="en-US" sz="1600" dirty="0"/>
                    </a:p>
                  </a:txBody>
                  <a:tcPr/>
                </a:tc>
                <a:tc>
                  <a:txBody>
                    <a:bodyPr/>
                    <a:lstStyle/>
                    <a:p>
                      <a:r>
                        <a:rPr lang="en-US" sz="1600" dirty="0" smtClean="0"/>
                        <a:t>0.422</a:t>
                      </a:r>
                      <a:endParaRPr lang="en-US" sz="1600" dirty="0"/>
                    </a:p>
                  </a:txBody>
                  <a:tcPr/>
                </a:tc>
                <a:tc>
                  <a:txBody>
                    <a:bodyPr/>
                    <a:lstStyle/>
                    <a:p>
                      <a:r>
                        <a:rPr lang="en-US" sz="1600" dirty="0" smtClean="0"/>
                        <a:t>0.208</a:t>
                      </a:r>
                      <a:endParaRPr lang="en-US" sz="1600" dirty="0"/>
                    </a:p>
                  </a:txBody>
                  <a:tcPr/>
                </a:tc>
              </a:tr>
              <a:tr h="335280">
                <a:tc>
                  <a:txBody>
                    <a:bodyPr/>
                    <a:lstStyle/>
                    <a:p>
                      <a:pPr algn="ctr"/>
                      <a:r>
                        <a:rPr lang="en-US" sz="1600" dirty="0" smtClean="0"/>
                        <a:t>CNN</a:t>
                      </a:r>
                      <a:endParaRPr lang="en-US" sz="1600" i="1" dirty="0"/>
                    </a:p>
                  </a:txBody>
                  <a:tcPr/>
                </a:tc>
                <a:tc>
                  <a:txBody>
                    <a:bodyPr/>
                    <a:lstStyle/>
                    <a:p>
                      <a:r>
                        <a:rPr lang="en-US" sz="1600" dirty="0" smtClean="0"/>
                        <a:t>0.848</a:t>
                      </a:r>
                      <a:endParaRPr lang="en-US" sz="1600" dirty="0"/>
                    </a:p>
                  </a:txBody>
                  <a:tcPr/>
                </a:tc>
                <a:tc>
                  <a:txBody>
                    <a:bodyPr/>
                    <a:lstStyle/>
                    <a:p>
                      <a:r>
                        <a:rPr lang="en-US" sz="1600" dirty="0" smtClean="0"/>
                        <a:t>0.704</a:t>
                      </a:r>
                      <a:endParaRPr lang="en-US" sz="1600" dirty="0"/>
                    </a:p>
                  </a:txBody>
                  <a:tcPr/>
                </a:tc>
                <a:tc>
                  <a:txBody>
                    <a:bodyPr/>
                    <a:lstStyle/>
                    <a:p>
                      <a:r>
                        <a:rPr lang="en-US" sz="1600" dirty="0" smtClean="0"/>
                        <a:t>0.832</a:t>
                      </a:r>
                      <a:endParaRPr lang="en-US" sz="1600" dirty="0"/>
                    </a:p>
                  </a:txBody>
                  <a:tcPr/>
                </a:tc>
                <a:tc>
                  <a:txBody>
                    <a:bodyPr/>
                    <a:lstStyle/>
                    <a:p>
                      <a:r>
                        <a:rPr lang="en-US" sz="1600" dirty="0" smtClean="0"/>
                        <a:t>0.955</a:t>
                      </a:r>
                      <a:endParaRPr lang="en-US" sz="1600" dirty="0"/>
                    </a:p>
                  </a:txBody>
                  <a:tcPr/>
                </a:tc>
                <a:tc>
                  <a:txBody>
                    <a:bodyPr/>
                    <a:lstStyle/>
                    <a:p>
                      <a:r>
                        <a:rPr lang="en-US" sz="1600" dirty="0" smtClean="0"/>
                        <a:t>0.417</a:t>
                      </a:r>
                      <a:endParaRPr lang="en-US" sz="1600" dirty="0"/>
                    </a:p>
                  </a:txBody>
                  <a:tcPr/>
                </a:tc>
                <a:tc>
                  <a:txBody>
                    <a:bodyPr/>
                    <a:lstStyle/>
                    <a:p>
                      <a:r>
                        <a:rPr lang="en-US" sz="1600" dirty="0" smtClean="0"/>
                        <a:t>0.440</a:t>
                      </a:r>
                      <a:endParaRPr lang="en-US" sz="1600" dirty="0"/>
                    </a:p>
                  </a:txBody>
                  <a:tcPr/>
                </a:tc>
                <a:tc>
                  <a:txBody>
                    <a:bodyPr/>
                    <a:lstStyle/>
                    <a:p>
                      <a:r>
                        <a:rPr lang="en-US" sz="1600" dirty="0" smtClean="0"/>
                        <a:t>0.226</a:t>
                      </a:r>
                      <a:endParaRPr lang="en-US" sz="1600" dirty="0"/>
                    </a:p>
                  </a:txBody>
                  <a:tcPr/>
                </a:tc>
              </a:tr>
              <a:tr h="335280">
                <a:tc>
                  <a:txBody>
                    <a:bodyPr/>
                    <a:lstStyle/>
                    <a:p>
                      <a:pPr algn="ctr"/>
                      <a:r>
                        <a:rPr lang="en-US" sz="1600" dirty="0" smtClean="0"/>
                        <a:t>LSTM</a:t>
                      </a:r>
                      <a:endParaRPr lang="en-US" sz="1600" i="1" dirty="0"/>
                    </a:p>
                  </a:txBody>
                  <a:tcPr/>
                </a:tc>
                <a:tc>
                  <a:txBody>
                    <a:bodyPr/>
                    <a:lstStyle/>
                    <a:p>
                      <a:r>
                        <a:rPr lang="en-US" sz="1600" dirty="0" smtClean="0"/>
                        <a:t>0.901</a:t>
                      </a:r>
                      <a:endParaRPr lang="en-US" sz="1600" dirty="0"/>
                    </a:p>
                  </a:txBody>
                  <a:tcPr/>
                </a:tc>
                <a:tc>
                  <a:txBody>
                    <a:bodyPr/>
                    <a:lstStyle/>
                    <a:p>
                      <a:r>
                        <a:rPr lang="en-US" sz="1600" dirty="0" smtClean="0"/>
                        <a:t>0.715</a:t>
                      </a:r>
                      <a:endParaRPr lang="en-US" sz="1600" dirty="0"/>
                    </a:p>
                  </a:txBody>
                  <a:tcPr/>
                </a:tc>
                <a:tc>
                  <a:txBody>
                    <a:bodyPr/>
                    <a:lstStyle/>
                    <a:p>
                      <a:r>
                        <a:rPr lang="en-US" sz="1600" dirty="0" smtClean="0"/>
                        <a:t>0.836</a:t>
                      </a:r>
                      <a:endParaRPr lang="en-US" sz="1600" dirty="0"/>
                    </a:p>
                  </a:txBody>
                  <a:tcPr/>
                </a:tc>
                <a:tc>
                  <a:txBody>
                    <a:bodyPr/>
                    <a:lstStyle/>
                    <a:p>
                      <a:r>
                        <a:rPr lang="en-US" sz="1600" dirty="0" smtClean="0"/>
                        <a:t>0.956</a:t>
                      </a:r>
                      <a:endParaRPr lang="en-US" sz="1600" dirty="0"/>
                    </a:p>
                  </a:txBody>
                  <a:tcPr/>
                </a:tc>
                <a:tc>
                  <a:txBody>
                    <a:bodyPr/>
                    <a:lstStyle/>
                    <a:p>
                      <a:r>
                        <a:rPr lang="en-US" sz="1600" dirty="0" smtClean="0"/>
                        <a:t>0.485</a:t>
                      </a:r>
                      <a:endParaRPr lang="en-US" sz="1600" dirty="0"/>
                    </a:p>
                  </a:txBody>
                  <a:tcPr/>
                </a:tc>
                <a:tc>
                  <a:txBody>
                    <a:bodyPr/>
                    <a:lstStyle/>
                    <a:p>
                      <a:r>
                        <a:rPr lang="en-US" sz="1600" dirty="0" smtClean="0"/>
                        <a:t>0.527</a:t>
                      </a:r>
                      <a:endParaRPr lang="en-US" sz="1600" dirty="0"/>
                    </a:p>
                  </a:txBody>
                  <a:tcPr/>
                </a:tc>
                <a:tc>
                  <a:txBody>
                    <a:bodyPr/>
                    <a:lstStyle/>
                    <a:p>
                      <a:r>
                        <a:rPr lang="en-US" sz="1600" dirty="0" smtClean="0"/>
                        <a:t>0.320</a:t>
                      </a:r>
                      <a:endParaRPr lang="en-US" sz="1600" dirty="0"/>
                    </a:p>
                  </a:txBody>
                  <a:tcPr/>
                </a:tc>
              </a:tr>
              <a:tr h="335280">
                <a:tc>
                  <a:txBody>
                    <a:bodyPr/>
                    <a:lstStyle/>
                    <a:p>
                      <a:endParaRPr lang="en-US"/>
                    </a:p>
                  </a:txBody>
                  <a:tcPr>
                    <a:blipFill rotWithShape="0">
                      <a:blip r:embed="rId1"/>
                      <a:stretch>
                        <a:fillRect l="-372" t="-603636" r="-531599" b="-929091"/>
                      </a:stretch>
                    </a:blipFill>
                  </a:tcPr>
                </a:tc>
                <a:tc>
                  <a:txBody>
                    <a:bodyPr/>
                    <a:lstStyle/>
                    <a:p>
                      <a:r>
                        <a:rPr lang="en-US" sz="1600" dirty="0" smtClean="0"/>
                        <a:t>0.895</a:t>
                      </a:r>
                      <a:endParaRPr lang="en-US" sz="1600" dirty="0"/>
                    </a:p>
                  </a:txBody>
                  <a:tcPr/>
                </a:tc>
                <a:tc>
                  <a:txBody>
                    <a:bodyPr/>
                    <a:lstStyle/>
                    <a:p>
                      <a:r>
                        <a:rPr lang="en-US" sz="1600" dirty="0" smtClean="0"/>
                        <a:t>0.723</a:t>
                      </a:r>
                      <a:endParaRPr lang="en-US" sz="1600" dirty="0"/>
                    </a:p>
                  </a:txBody>
                  <a:tcPr/>
                </a:tc>
                <a:tc>
                  <a:txBody>
                    <a:bodyPr/>
                    <a:lstStyle/>
                    <a:p>
                      <a:r>
                        <a:rPr lang="en-US" sz="1600" dirty="0" smtClean="0"/>
                        <a:t>0.842</a:t>
                      </a:r>
                      <a:endParaRPr lang="en-US" sz="1600" dirty="0"/>
                    </a:p>
                  </a:txBody>
                  <a:tcPr/>
                </a:tc>
                <a:tc>
                  <a:txBody>
                    <a:bodyPr/>
                    <a:lstStyle/>
                    <a:p>
                      <a:r>
                        <a:rPr lang="en-US" sz="1600" dirty="0" smtClean="0"/>
                        <a:t>0.956</a:t>
                      </a:r>
                      <a:endParaRPr lang="en-US" sz="1600" dirty="0"/>
                    </a:p>
                  </a:txBody>
                  <a:tcPr/>
                </a:tc>
                <a:tc>
                  <a:txBody>
                    <a:bodyPr/>
                    <a:lstStyle/>
                    <a:p>
                      <a:r>
                        <a:rPr lang="en-US" sz="1600" dirty="0" smtClean="0"/>
                        <a:t>0.479</a:t>
                      </a:r>
                      <a:endParaRPr lang="en-US" sz="1600" dirty="0"/>
                    </a:p>
                  </a:txBody>
                  <a:tcPr/>
                </a:tc>
                <a:tc>
                  <a:txBody>
                    <a:bodyPr/>
                    <a:lstStyle/>
                    <a:p>
                      <a:r>
                        <a:rPr lang="en-US" sz="1600" dirty="0" smtClean="0"/>
                        <a:t>0.514</a:t>
                      </a:r>
                      <a:endParaRPr lang="en-US" sz="1600" dirty="0"/>
                    </a:p>
                  </a:txBody>
                  <a:tcPr/>
                </a:tc>
                <a:tc>
                  <a:txBody>
                    <a:bodyPr/>
                    <a:lstStyle/>
                    <a:p>
                      <a:r>
                        <a:rPr lang="en-US" sz="1600" dirty="0" smtClean="0"/>
                        <a:t>0.313</a:t>
                      </a:r>
                      <a:endParaRPr lang="en-US" sz="1600" dirty="0"/>
                    </a:p>
                  </a:txBody>
                  <a:tcPr/>
                </a:tc>
              </a:tr>
              <a:tr h="335280">
                <a:tc>
                  <a:txBody>
                    <a:bodyPr/>
                    <a:lstStyle/>
                    <a:p>
                      <a:pPr algn="ctr"/>
                      <a:r>
                        <a:rPr lang="en-US" sz="1600" dirty="0" smtClean="0"/>
                        <a:t>Multi-View</a:t>
                      </a:r>
                      <a:endParaRPr lang="en-US" sz="1600" i="1" dirty="0"/>
                    </a:p>
                  </a:txBody>
                  <a:tcPr/>
                </a:tc>
                <a:tc>
                  <a:txBody>
                    <a:bodyPr/>
                    <a:lstStyle/>
                    <a:p>
                      <a:r>
                        <a:rPr lang="en-US" sz="1600" dirty="0" smtClean="0"/>
                        <a:t>0.908</a:t>
                      </a:r>
                      <a:endParaRPr lang="en-US" sz="1600" dirty="0"/>
                    </a:p>
                  </a:txBody>
                  <a:tcPr/>
                </a:tc>
                <a:tc>
                  <a:txBody>
                    <a:bodyPr/>
                    <a:lstStyle/>
                    <a:p>
                      <a:r>
                        <a:rPr lang="en-US" sz="1600" dirty="0" smtClean="0"/>
                        <a:t>0.662</a:t>
                      </a:r>
                      <a:endParaRPr lang="en-US" sz="1600" dirty="0"/>
                    </a:p>
                  </a:txBody>
                  <a:tcPr/>
                </a:tc>
                <a:tc>
                  <a:txBody>
                    <a:bodyPr/>
                    <a:lstStyle/>
                    <a:p>
                      <a:r>
                        <a:rPr lang="en-US" sz="1600" dirty="0" smtClean="0"/>
                        <a:t>0.801</a:t>
                      </a:r>
                      <a:endParaRPr lang="en-US" sz="1600" dirty="0"/>
                    </a:p>
                  </a:txBody>
                  <a:tcPr/>
                </a:tc>
                <a:tc>
                  <a:txBody>
                    <a:bodyPr/>
                    <a:lstStyle/>
                    <a:p>
                      <a:r>
                        <a:rPr lang="en-US" sz="1600" dirty="0" smtClean="0"/>
                        <a:t>0.951</a:t>
                      </a:r>
                      <a:endParaRPr lang="en-US" sz="1600" dirty="0"/>
                    </a:p>
                  </a:txBody>
                  <a:tcPr/>
                </a:tc>
                <a:tc>
                  <a:txBody>
                    <a:bodyPr/>
                    <a:lstStyle/>
                    <a:p>
                      <a:r>
                        <a:rPr lang="en-US" sz="1600" dirty="0" smtClean="0"/>
                        <a:t>0.505</a:t>
                      </a:r>
                      <a:endParaRPr lang="en-US" sz="1600" dirty="0"/>
                    </a:p>
                  </a:txBody>
                  <a:tcPr/>
                </a:tc>
                <a:tc>
                  <a:txBody>
                    <a:bodyPr/>
                    <a:lstStyle/>
                    <a:p>
                      <a:r>
                        <a:rPr lang="en-US" sz="1600" dirty="0" smtClean="0"/>
                        <a:t>0.543</a:t>
                      </a:r>
                      <a:endParaRPr lang="en-US" sz="1600" dirty="0"/>
                    </a:p>
                  </a:txBody>
                  <a:tcPr/>
                </a:tc>
                <a:tc>
                  <a:txBody>
                    <a:bodyPr/>
                    <a:lstStyle/>
                    <a:p>
                      <a:r>
                        <a:rPr lang="en-US" sz="1600" dirty="0" smtClean="0"/>
                        <a:t>0.342</a:t>
                      </a:r>
                      <a:endParaRPr lang="en-US" sz="1600" dirty="0"/>
                    </a:p>
                  </a:txBody>
                  <a:tcPr/>
                </a:tc>
              </a:tr>
              <a:tr h="335280">
                <a:tc>
                  <a:txBody>
                    <a:bodyPr/>
                    <a:lstStyle/>
                    <a:p>
                      <a:pPr algn="ctr"/>
                      <a:r>
                        <a:rPr lang="en-US" sz="1600" dirty="0" smtClean="0"/>
                        <a:t>DL2R</a:t>
                      </a:r>
                      <a:endParaRPr lang="en-US" sz="1600" i="1" dirty="0"/>
                    </a:p>
                  </a:txBody>
                  <a:tcPr/>
                </a:tc>
                <a:tc>
                  <a:txBody>
                    <a:bodyPr/>
                    <a:lstStyle/>
                    <a:p>
                      <a:r>
                        <a:rPr lang="en-US" sz="1600" dirty="0" smtClean="0"/>
                        <a:t>0.899</a:t>
                      </a:r>
                      <a:endParaRPr lang="en-US" sz="1600" dirty="0"/>
                    </a:p>
                  </a:txBody>
                  <a:tcPr/>
                </a:tc>
                <a:tc>
                  <a:txBody>
                    <a:bodyPr/>
                    <a:lstStyle/>
                    <a:p>
                      <a:r>
                        <a:rPr lang="en-US" sz="1600" dirty="0" smtClean="0"/>
                        <a:t>0.626</a:t>
                      </a:r>
                      <a:endParaRPr lang="en-US" sz="1600" dirty="0"/>
                    </a:p>
                  </a:txBody>
                  <a:tcPr/>
                </a:tc>
                <a:tc>
                  <a:txBody>
                    <a:bodyPr/>
                    <a:lstStyle/>
                    <a:p>
                      <a:r>
                        <a:rPr lang="en-US" sz="1600" dirty="0" smtClean="0"/>
                        <a:t>0.783</a:t>
                      </a:r>
                      <a:endParaRPr lang="en-US" sz="1600" dirty="0"/>
                    </a:p>
                  </a:txBody>
                  <a:tcPr/>
                </a:tc>
                <a:tc>
                  <a:txBody>
                    <a:bodyPr/>
                    <a:lstStyle/>
                    <a:p>
                      <a:r>
                        <a:rPr lang="en-US" sz="1600" dirty="0" smtClean="0"/>
                        <a:t>0.944</a:t>
                      </a:r>
                      <a:endParaRPr lang="en-US" sz="1600" dirty="0"/>
                    </a:p>
                  </a:txBody>
                  <a:tcPr/>
                </a:tc>
                <a:tc>
                  <a:txBody>
                    <a:bodyPr/>
                    <a:lstStyle/>
                    <a:p>
                      <a:r>
                        <a:rPr lang="en-US" sz="1600" dirty="0" smtClean="0"/>
                        <a:t>0.488</a:t>
                      </a:r>
                      <a:endParaRPr lang="en-US" sz="1600" dirty="0"/>
                    </a:p>
                  </a:txBody>
                  <a:tcPr/>
                </a:tc>
                <a:tc>
                  <a:txBody>
                    <a:bodyPr/>
                    <a:lstStyle/>
                    <a:p>
                      <a:r>
                        <a:rPr lang="en-US" sz="1600" dirty="0" smtClean="0"/>
                        <a:t>0.527</a:t>
                      </a:r>
                      <a:endParaRPr lang="en-US" sz="1600" dirty="0"/>
                    </a:p>
                  </a:txBody>
                  <a:tcPr/>
                </a:tc>
                <a:tc>
                  <a:txBody>
                    <a:bodyPr/>
                    <a:lstStyle/>
                    <a:p>
                      <a:r>
                        <a:rPr lang="en-US" sz="1600" dirty="0" smtClean="0"/>
                        <a:t>0.330</a:t>
                      </a:r>
                      <a:endParaRPr lang="en-US" sz="1600" dirty="0"/>
                    </a:p>
                  </a:txBody>
                  <a:tcPr/>
                </a:tc>
              </a:tr>
              <a:tr h="335280">
                <a:tc>
                  <a:txBody>
                    <a:bodyPr/>
                    <a:lstStyle/>
                    <a:p>
                      <a:pPr algn="ctr"/>
                      <a:r>
                        <a:rPr lang="en-US" sz="1600" dirty="0" smtClean="0"/>
                        <a:t>MV-LSTM</a:t>
                      </a:r>
                      <a:endParaRPr lang="en-US" sz="1600" i="1" dirty="0"/>
                    </a:p>
                  </a:txBody>
                  <a:tcPr/>
                </a:tc>
                <a:tc>
                  <a:txBody>
                    <a:bodyPr/>
                    <a:lstStyle/>
                    <a:p>
                      <a:r>
                        <a:rPr lang="en-US" sz="1600" dirty="0" smtClean="0"/>
                        <a:t>0.906</a:t>
                      </a:r>
                      <a:endParaRPr lang="en-US" sz="1600" dirty="0"/>
                    </a:p>
                  </a:txBody>
                  <a:tcPr/>
                </a:tc>
                <a:tc>
                  <a:txBody>
                    <a:bodyPr/>
                    <a:lstStyle/>
                    <a:p>
                      <a:r>
                        <a:rPr lang="en-US" sz="1600" dirty="0" smtClean="0"/>
                        <a:t>0.653</a:t>
                      </a:r>
                      <a:endParaRPr lang="en-US" sz="1600" dirty="0"/>
                    </a:p>
                  </a:txBody>
                  <a:tcPr/>
                </a:tc>
                <a:tc>
                  <a:txBody>
                    <a:bodyPr/>
                    <a:lstStyle/>
                    <a:p>
                      <a:r>
                        <a:rPr lang="en-US" sz="1600" dirty="0" smtClean="0"/>
                        <a:t>0.804</a:t>
                      </a:r>
                      <a:endParaRPr lang="en-US" sz="1600" dirty="0"/>
                    </a:p>
                  </a:txBody>
                  <a:tcPr/>
                </a:tc>
                <a:tc>
                  <a:txBody>
                    <a:bodyPr/>
                    <a:lstStyle/>
                    <a:p>
                      <a:r>
                        <a:rPr lang="en-US" sz="1600" dirty="0" smtClean="0"/>
                        <a:t>0.946</a:t>
                      </a:r>
                      <a:endParaRPr lang="en-US" sz="1600" dirty="0"/>
                    </a:p>
                  </a:txBody>
                  <a:tcPr/>
                </a:tc>
                <a:tc>
                  <a:txBody>
                    <a:bodyPr/>
                    <a:lstStyle/>
                    <a:p>
                      <a:r>
                        <a:rPr lang="en-US" sz="1600" dirty="0" smtClean="0"/>
                        <a:t>0.498</a:t>
                      </a:r>
                      <a:endParaRPr lang="en-US" sz="1600" dirty="0"/>
                    </a:p>
                  </a:txBody>
                  <a:tcPr/>
                </a:tc>
                <a:tc>
                  <a:txBody>
                    <a:bodyPr/>
                    <a:lstStyle/>
                    <a:p>
                      <a:r>
                        <a:rPr lang="en-US" sz="1600" dirty="0" smtClean="0"/>
                        <a:t>0.538</a:t>
                      </a:r>
                      <a:endParaRPr lang="en-US" sz="1600" dirty="0"/>
                    </a:p>
                  </a:txBody>
                  <a:tcPr/>
                </a:tc>
                <a:tc>
                  <a:txBody>
                    <a:bodyPr/>
                    <a:lstStyle/>
                    <a:p>
                      <a:r>
                        <a:rPr lang="en-US" sz="1600" dirty="0" smtClean="0"/>
                        <a:t>0.348</a:t>
                      </a:r>
                      <a:endParaRPr lang="en-US" sz="1600" dirty="0"/>
                    </a:p>
                  </a:txBody>
                  <a:tcPr/>
                </a:tc>
              </a:tr>
              <a:tr h="509774">
                <a:tc>
                  <a:txBody>
                    <a:bodyPr/>
                    <a:lstStyle/>
                    <a:p>
                      <a:pPr algn="ctr"/>
                      <a:r>
                        <a:rPr lang="en-US" sz="1600" dirty="0" smtClean="0"/>
                        <a:t>Attentive-LSTM</a:t>
                      </a:r>
                      <a:endParaRPr lang="en-US" sz="1600" i="1" dirty="0"/>
                    </a:p>
                  </a:txBody>
                  <a:tcPr/>
                </a:tc>
                <a:tc>
                  <a:txBody>
                    <a:bodyPr/>
                    <a:lstStyle/>
                    <a:p>
                      <a:r>
                        <a:rPr lang="en-US" sz="1600" dirty="0" smtClean="0"/>
                        <a:t>0.903</a:t>
                      </a:r>
                      <a:endParaRPr lang="en-US" sz="1600" dirty="0"/>
                    </a:p>
                  </a:txBody>
                  <a:tcPr/>
                </a:tc>
                <a:tc>
                  <a:txBody>
                    <a:bodyPr/>
                    <a:lstStyle/>
                    <a:p>
                      <a:r>
                        <a:rPr lang="en-US" sz="1600" dirty="0" smtClean="0"/>
                        <a:t>0.633</a:t>
                      </a:r>
                      <a:endParaRPr lang="en-US" sz="1600" dirty="0"/>
                    </a:p>
                  </a:txBody>
                  <a:tcPr/>
                </a:tc>
                <a:tc>
                  <a:txBody>
                    <a:bodyPr/>
                    <a:lstStyle/>
                    <a:p>
                      <a:r>
                        <a:rPr lang="en-US" sz="1600" dirty="0" smtClean="0"/>
                        <a:t>0.789</a:t>
                      </a:r>
                      <a:endParaRPr lang="en-US" sz="1600" dirty="0"/>
                    </a:p>
                  </a:txBody>
                  <a:tcPr/>
                </a:tc>
                <a:tc>
                  <a:txBody>
                    <a:bodyPr/>
                    <a:lstStyle/>
                    <a:p>
                      <a:r>
                        <a:rPr lang="en-US" sz="1600" dirty="0" smtClean="0"/>
                        <a:t>0.943</a:t>
                      </a:r>
                      <a:endParaRPr lang="en-US" sz="1600" dirty="0"/>
                    </a:p>
                  </a:txBody>
                  <a:tcPr/>
                </a:tc>
                <a:tc>
                  <a:txBody>
                    <a:bodyPr/>
                    <a:lstStyle/>
                    <a:p>
                      <a:r>
                        <a:rPr lang="en-US" sz="1600" dirty="0" smtClean="0"/>
                        <a:t>0.495</a:t>
                      </a:r>
                      <a:endParaRPr lang="en-US" sz="1600" dirty="0"/>
                    </a:p>
                  </a:txBody>
                  <a:tcPr/>
                </a:tc>
                <a:tc>
                  <a:txBody>
                    <a:bodyPr/>
                    <a:lstStyle/>
                    <a:p>
                      <a:r>
                        <a:rPr lang="en-US" sz="1600" dirty="0" smtClean="0"/>
                        <a:t>0.523</a:t>
                      </a:r>
                      <a:endParaRPr lang="en-US" sz="1600" dirty="0"/>
                    </a:p>
                  </a:txBody>
                  <a:tcPr/>
                </a:tc>
                <a:tc>
                  <a:txBody>
                    <a:bodyPr/>
                    <a:lstStyle/>
                    <a:p>
                      <a:r>
                        <a:rPr lang="en-US" sz="1600" dirty="0" smtClean="0"/>
                        <a:t>0.331</a:t>
                      </a:r>
                      <a:endParaRPr lang="en-US" sz="1600" dirty="0"/>
                    </a:p>
                  </a:txBody>
                  <a:tcPr/>
                </a:tc>
              </a:tr>
              <a:tr h="509774">
                <a:tc>
                  <a:txBody>
                    <a:bodyPr/>
                    <a:lstStyle/>
                    <a:p>
                      <a:pPr algn="ctr"/>
                      <a:r>
                        <a:rPr lang="en-US" sz="1600" dirty="0" smtClean="0"/>
                        <a:t>Multi-Channel</a:t>
                      </a:r>
                      <a:endParaRPr lang="en-US" sz="1600" i="1" dirty="0"/>
                    </a:p>
                  </a:txBody>
                  <a:tcPr/>
                </a:tc>
                <a:tc>
                  <a:txBody>
                    <a:bodyPr/>
                    <a:lstStyle/>
                    <a:p>
                      <a:r>
                        <a:rPr lang="en-US" sz="1600" dirty="0" smtClean="0"/>
                        <a:t>0.904</a:t>
                      </a:r>
                      <a:endParaRPr lang="en-US" sz="1600" dirty="0"/>
                    </a:p>
                  </a:txBody>
                  <a:tcPr/>
                </a:tc>
                <a:tc>
                  <a:txBody>
                    <a:bodyPr/>
                    <a:lstStyle/>
                    <a:p>
                      <a:r>
                        <a:rPr lang="en-US" sz="1600" dirty="0" smtClean="0"/>
                        <a:t>0.656</a:t>
                      </a:r>
                      <a:endParaRPr lang="en-US" sz="1600" dirty="0"/>
                    </a:p>
                  </a:txBody>
                  <a:tcPr/>
                </a:tc>
                <a:tc>
                  <a:txBody>
                    <a:bodyPr/>
                    <a:lstStyle/>
                    <a:p>
                      <a:r>
                        <a:rPr lang="en-US" sz="1600" dirty="0" smtClean="0"/>
                        <a:t>0.809</a:t>
                      </a:r>
                      <a:endParaRPr lang="en-US" sz="1600" dirty="0"/>
                    </a:p>
                  </a:txBody>
                  <a:tcPr/>
                </a:tc>
                <a:tc>
                  <a:txBody>
                    <a:bodyPr/>
                    <a:lstStyle/>
                    <a:p>
                      <a:r>
                        <a:rPr lang="en-US" sz="1600" dirty="0" smtClean="0"/>
                        <a:t>0.942</a:t>
                      </a:r>
                      <a:endParaRPr lang="en-US" sz="1600" dirty="0"/>
                    </a:p>
                  </a:txBody>
                  <a:tcPr/>
                </a:tc>
                <a:tc>
                  <a:txBody>
                    <a:bodyPr/>
                    <a:lstStyle/>
                    <a:p>
                      <a:r>
                        <a:rPr lang="en-US" sz="1600" dirty="0" smtClean="0"/>
                        <a:t>0.506</a:t>
                      </a:r>
                      <a:endParaRPr lang="en-US" sz="1600" dirty="0" smtClean="0"/>
                    </a:p>
                  </a:txBody>
                  <a:tcPr/>
                </a:tc>
                <a:tc>
                  <a:txBody>
                    <a:bodyPr/>
                    <a:lstStyle/>
                    <a:p>
                      <a:r>
                        <a:rPr lang="en-US" sz="1600" dirty="0" smtClean="0"/>
                        <a:t>0.543</a:t>
                      </a:r>
                      <a:endParaRPr lang="en-US" sz="1600" dirty="0"/>
                    </a:p>
                  </a:txBody>
                  <a:tcPr/>
                </a:tc>
                <a:tc>
                  <a:txBody>
                    <a:bodyPr/>
                    <a:lstStyle/>
                    <a:p>
                      <a:r>
                        <a:rPr lang="en-US" sz="1600" dirty="0" smtClean="0"/>
                        <a:t>0.349</a:t>
                      </a:r>
                      <a:endParaRPr lang="en-US" sz="1600" dirty="0"/>
                    </a:p>
                  </a:txBody>
                  <a:tcPr/>
                </a:tc>
              </a:tr>
              <a:tr h="335280">
                <a:tc>
                  <a:txBody>
                    <a:bodyPr/>
                    <a:lstStyle/>
                    <a:p>
                      <a:endParaRPr lang="en-US"/>
                    </a:p>
                  </a:txBody>
                  <a:tcPr>
                    <a:blipFill rotWithShape="0">
                      <a:blip r:embed="rId1"/>
                      <a:stretch>
                        <a:fillRect l="-372" t="-1309091" r="-531599" b="-223636"/>
                      </a:stretch>
                    </a:blipFill>
                  </a:tcPr>
                </a:tc>
                <a:tc>
                  <a:txBody>
                    <a:bodyPr/>
                    <a:lstStyle/>
                    <a:p>
                      <a:r>
                        <a:rPr lang="en-US" sz="1600" b="1" dirty="0" smtClean="0"/>
                        <a:t>0.923</a:t>
                      </a:r>
                      <a:endParaRPr lang="en-US" sz="1600" b="1" dirty="0"/>
                    </a:p>
                  </a:txBody>
                  <a:tcPr/>
                </a:tc>
                <a:tc>
                  <a:txBody>
                    <a:bodyPr/>
                    <a:lstStyle/>
                    <a:p>
                      <a:r>
                        <a:rPr lang="en-US" sz="1600" b="1" dirty="0" smtClean="0"/>
                        <a:t>0.723</a:t>
                      </a:r>
                      <a:endParaRPr lang="en-US" sz="1600" b="1" dirty="0"/>
                    </a:p>
                  </a:txBody>
                  <a:tcPr/>
                </a:tc>
                <a:tc>
                  <a:txBody>
                    <a:bodyPr/>
                    <a:lstStyle/>
                    <a:p>
                      <a:r>
                        <a:rPr lang="en-US" sz="1600" b="1" dirty="0" smtClean="0"/>
                        <a:t>0.842</a:t>
                      </a:r>
                      <a:endParaRPr lang="en-US" sz="1600" b="1" dirty="0"/>
                    </a:p>
                  </a:txBody>
                  <a:tcPr/>
                </a:tc>
                <a:tc>
                  <a:txBody>
                    <a:bodyPr/>
                    <a:lstStyle/>
                    <a:p>
                      <a:r>
                        <a:rPr lang="en-US" sz="1600" b="1" dirty="0" smtClean="0"/>
                        <a:t>0.956</a:t>
                      </a:r>
                      <a:endParaRPr lang="en-US" sz="1600" b="1" dirty="0"/>
                    </a:p>
                  </a:txBody>
                  <a:tcPr/>
                </a:tc>
                <a:tc>
                  <a:txBody>
                    <a:bodyPr/>
                    <a:lstStyle/>
                    <a:p>
                      <a:r>
                        <a:rPr lang="en-US" sz="1600" b="1" dirty="0" smtClean="0"/>
                        <a:t>0.526</a:t>
                      </a:r>
                      <a:endParaRPr lang="en-US" sz="1600" b="1" dirty="0"/>
                    </a:p>
                  </a:txBody>
                  <a:tcPr/>
                </a:tc>
                <a:tc>
                  <a:txBody>
                    <a:bodyPr/>
                    <a:lstStyle/>
                    <a:p>
                      <a:r>
                        <a:rPr lang="en-US" sz="1600" b="1" dirty="0" smtClean="0"/>
                        <a:t>0.571</a:t>
                      </a:r>
                      <a:endParaRPr lang="en-US" sz="1600" b="1" dirty="0"/>
                    </a:p>
                  </a:txBody>
                  <a:tcPr/>
                </a:tc>
                <a:tc>
                  <a:txBody>
                    <a:bodyPr/>
                    <a:lstStyle/>
                    <a:p>
                      <a:r>
                        <a:rPr lang="en-US" sz="1600" b="1" dirty="0" smtClean="0"/>
                        <a:t>0.392</a:t>
                      </a:r>
                      <a:endParaRPr lang="en-US" sz="1600" b="1" dirty="0"/>
                    </a:p>
                  </a:txBody>
                  <a:tcPr/>
                </a:tc>
              </a:tr>
              <a:tr h="335280">
                <a:tc>
                  <a:txBody>
                    <a:bodyPr/>
                    <a:lstStyle/>
                    <a:p>
                      <a:endParaRPr lang="en-US"/>
                    </a:p>
                  </a:txBody>
                  <a:tcPr>
                    <a:blipFill rotWithShape="0">
                      <a:blip r:embed="rId1"/>
                      <a:stretch>
                        <a:fillRect l="-372" t="-1409091" r="-531599" b="-123636"/>
                      </a:stretch>
                    </a:blipFill>
                  </a:tcPr>
                </a:tc>
                <a:tc>
                  <a:txBody>
                    <a:bodyPr/>
                    <a:lstStyle/>
                    <a:p>
                      <a:r>
                        <a:rPr lang="en-US" sz="1600" b="1" dirty="0" smtClean="0"/>
                        <a:t>0.927</a:t>
                      </a:r>
                      <a:endParaRPr lang="en-US" sz="1600" b="1" dirty="0"/>
                    </a:p>
                  </a:txBody>
                  <a:tcPr/>
                </a:tc>
                <a:tc>
                  <a:txBody>
                    <a:bodyPr/>
                    <a:lstStyle/>
                    <a:p>
                      <a:r>
                        <a:rPr lang="en-US" sz="1600" b="1" dirty="0" smtClean="0"/>
                        <a:t>0.725</a:t>
                      </a:r>
                      <a:endParaRPr lang="en-US" sz="1600" b="1" dirty="0"/>
                    </a:p>
                  </a:txBody>
                  <a:tcPr/>
                </a:tc>
                <a:tc>
                  <a:txBody>
                    <a:bodyPr/>
                    <a:lstStyle/>
                    <a:p>
                      <a:r>
                        <a:rPr lang="en-US" sz="1600" b="1" dirty="0" smtClean="0"/>
                        <a:t>0.838</a:t>
                      </a:r>
                      <a:endParaRPr lang="en-US" sz="1600" b="1" dirty="0"/>
                    </a:p>
                  </a:txBody>
                  <a:tcPr/>
                </a:tc>
                <a:tc>
                  <a:txBody>
                    <a:bodyPr/>
                    <a:lstStyle/>
                    <a:p>
                      <a:r>
                        <a:rPr lang="en-US" sz="1600" b="1" dirty="0" smtClean="0"/>
                        <a:t>0.962</a:t>
                      </a:r>
                      <a:endParaRPr lang="en-US" sz="1600" b="1" dirty="0"/>
                    </a:p>
                  </a:txBody>
                  <a:tcPr/>
                </a:tc>
                <a:tc>
                  <a:txBody>
                    <a:bodyPr/>
                    <a:lstStyle/>
                    <a:p>
                      <a:r>
                        <a:rPr lang="en-US" sz="1600" b="1" dirty="0" smtClean="0"/>
                        <a:t>0.523</a:t>
                      </a:r>
                      <a:endParaRPr lang="en-US" sz="1600" b="1" dirty="0"/>
                    </a:p>
                  </a:txBody>
                  <a:tcPr/>
                </a:tc>
                <a:tc>
                  <a:txBody>
                    <a:bodyPr/>
                    <a:lstStyle/>
                    <a:p>
                      <a:r>
                        <a:rPr lang="en-US" sz="1600" b="1" dirty="0" smtClean="0"/>
                        <a:t>0.572</a:t>
                      </a:r>
                      <a:endParaRPr lang="en-US" sz="1600" b="1" dirty="0"/>
                    </a:p>
                  </a:txBody>
                  <a:tcPr/>
                </a:tc>
                <a:tc>
                  <a:txBody>
                    <a:bodyPr/>
                    <a:lstStyle/>
                    <a:p>
                      <a:r>
                        <a:rPr lang="en-US" sz="1600" b="1" dirty="0" smtClean="0"/>
                        <a:t>0.387</a:t>
                      </a:r>
                      <a:endParaRPr lang="en-US" sz="1600" b="1" dirty="0"/>
                    </a:p>
                  </a:txBody>
                  <a:tcPr/>
                </a:tc>
              </a:tr>
              <a:tr h="357569">
                <a:tc>
                  <a:txBody>
                    <a:bodyPr/>
                    <a:lstStyle/>
                    <a:p>
                      <a:endParaRPr lang="en-US"/>
                    </a:p>
                  </a:txBody>
                  <a:tcPr>
                    <a:blipFill rotWithShape="0">
                      <a:blip r:embed="rId1"/>
                      <a:stretch>
                        <a:fillRect l="-372" t="-1406780" r="-531599" b="-15254"/>
                      </a:stretch>
                    </a:blipFill>
                  </a:tcPr>
                </a:tc>
                <a:tc>
                  <a:txBody>
                    <a:bodyPr/>
                    <a:lstStyle/>
                    <a:p>
                      <a:r>
                        <a:rPr lang="en-US" sz="1600" b="1" dirty="0" smtClean="0"/>
                        <a:t>0.926</a:t>
                      </a:r>
                      <a:endParaRPr lang="en-US" sz="1600" b="1" dirty="0"/>
                    </a:p>
                  </a:txBody>
                  <a:tcPr/>
                </a:tc>
                <a:tc>
                  <a:txBody>
                    <a:bodyPr/>
                    <a:lstStyle/>
                    <a:p>
                      <a:r>
                        <a:rPr lang="en-US" sz="1600" b="1" dirty="0" smtClean="0"/>
                        <a:t>0.726</a:t>
                      </a:r>
                      <a:endParaRPr lang="en-US" sz="1600" b="1" dirty="0"/>
                    </a:p>
                  </a:txBody>
                  <a:tcPr/>
                </a:tc>
                <a:tc>
                  <a:txBody>
                    <a:bodyPr/>
                    <a:lstStyle/>
                    <a:p>
                      <a:r>
                        <a:rPr lang="en-US" sz="1600" b="1" dirty="0" smtClean="0"/>
                        <a:t>0.847</a:t>
                      </a:r>
                      <a:endParaRPr lang="en-US" sz="1600" b="1" dirty="0"/>
                    </a:p>
                  </a:txBody>
                  <a:tcPr/>
                </a:tc>
                <a:tc>
                  <a:txBody>
                    <a:bodyPr/>
                    <a:lstStyle/>
                    <a:p>
                      <a:r>
                        <a:rPr lang="en-US" sz="1600" b="1" dirty="0" smtClean="0"/>
                        <a:t>0.961</a:t>
                      </a:r>
                      <a:endParaRPr lang="en-US" sz="1600" b="1" dirty="0"/>
                    </a:p>
                  </a:txBody>
                  <a:tcPr/>
                </a:tc>
                <a:tc>
                  <a:txBody>
                    <a:bodyPr/>
                    <a:lstStyle/>
                    <a:p>
                      <a:r>
                        <a:rPr lang="en-US" sz="1600" b="1" dirty="0" smtClean="0"/>
                        <a:t>0.529</a:t>
                      </a:r>
                      <a:endParaRPr lang="en-US" sz="1600" b="1" dirty="0"/>
                    </a:p>
                  </a:txBody>
                  <a:tcPr/>
                </a:tc>
                <a:tc>
                  <a:txBody>
                    <a:bodyPr/>
                    <a:lstStyle/>
                    <a:p>
                      <a:r>
                        <a:rPr lang="en-US" sz="1600" b="1" dirty="0" smtClean="0"/>
                        <a:t>0.569</a:t>
                      </a:r>
                      <a:endParaRPr lang="en-US" sz="1600" b="1" dirty="0"/>
                    </a:p>
                  </a:txBody>
                  <a:tcPr/>
                </a:tc>
                <a:tc>
                  <a:txBody>
                    <a:bodyPr/>
                    <a:lstStyle/>
                    <a:p>
                      <a:r>
                        <a:rPr lang="en-US" sz="1600" b="1" dirty="0" smtClean="0"/>
                        <a:t>0.395</a:t>
                      </a:r>
                      <a:endParaRPr lang="en-US" sz="1600" b="1"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80" y="278039"/>
            <a:ext cx="10515600" cy="1325563"/>
          </a:xfrm>
        </p:spPr>
        <p:txBody>
          <a:bodyPr/>
          <a:lstStyle/>
          <a:p>
            <a:r>
              <a:rPr lang="en-US" altLang="zh-CN" dirty="0" smtClean="0">
                <a:solidFill>
                  <a:schemeClr val="tx2">
                    <a:lumMod val="75000"/>
                  </a:schemeClr>
                </a:solidFill>
                <a:cs typeface="Times New Roman" panose="02020603050405020304" pitchFamily="18" charset="0"/>
              </a:rPr>
              <a:t>Ablation tests</a:t>
            </a:r>
            <a:endParaRPr lang="en-US" dirty="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Content Placeholder 2"/>
              <p:cNvSpPr>
                <a:spLocks noGrp="1"/>
              </p:cNvSpPr>
              <p:nvPr>
                <p:ph idx="1"/>
              </p:nvPr>
            </p:nvSpPr>
            <p:spPr>
              <a:xfrm>
                <a:off x="838200" y="1602154"/>
                <a:ext cx="10515600" cy="4574809"/>
              </a:xfrm>
            </p:spPr>
            <p:txBody>
              <a:bodyPr>
                <a:normAutofit/>
              </a:bodyPr>
              <a:lstStyle/>
              <a:p>
                <a:pPr lvl="1">
                  <a:buFont typeface="Wingdings" panose="05000000000000000000" pitchFamily="2" charset="2"/>
                  <a:buChar char="§"/>
                </a:pPr>
                <a:r>
                  <a:rPr lang="en-US" altLang="zh-CN" dirty="0" smtClean="0"/>
                  <a:t>Replace layer1 with a simple utterance matching algorithm (Lowe et al. 2015)</a:t>
                </a:r>
              </a:p>
              <a:p>
                <a:pPr lvl="2">
                  <a:buFont typeface="Wingdings" panose="05000000000000000000" pitchFamily="2" charset="2"/>
                  <a:buChar char="§"/>
                </a:pPr>
                <a:r>
                  <a:rPr lang="en-US" altLang="zh-CN" dirty="0" smtClean="0"/>
                  <a:t>An utterance and a response are represented by a GRU, then we compute a matching vector with a neural tensor</a:t>
                </a:r>
              </a:p>
              <a:p>
                <a:pPr lvl="2">
                  <a:buFont typeface="Wingdings" panose="05000000000000000000" pitchFamily="2" charset="2"/>
                  <a:buChar char="§"/>
                </a:pPr>
                <a:r>
                  <a:rPr lang="en-US" altLang="zh-CN" dirty="0" smtClean="0"/>
                  <a:t>Denote it as </a:t>
                </a:r>
                <a14:m>
                  <m:oMath xmlns:m="http://schemas.openxmlformats.org/officeDocument/2006/math">
                    <m:r>
                      <a:rPr lang="en-US" altLang="zh-CN" b="0" i="1" smtClean="0">
                        <a:latin typeface="Cambria Math" panose="02040503050406030204" pitchFamily="18" charset="0"/>
                      </a:rPr>
                      <m:t>𝑅𝑒𝑝𝑙𝑎𝑐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𝑀</m:t>
                        </m:r>
                      </m:sub>
                    </m:sSub>
                  </m:oMath>
                </a14:m>
                <a:r>
                  <a:rPr lang="en-US" altLang="zh-CN" dirty="0" smtClean="0"/>
                  <a:t> </a:t>
                </a:r>
              </a:p>
              <a:p>
                <a:pPr lvl="1">
                  <a:buFont typeface="Wingdings" panose="05000000000000000000" pitchFamily="2" charset="2"/>
                  <a:buChar char="§"/>
                </a:pPr>
                <a:r>
                  <a:rPr lang="en-US" dirty="0" smtClean="0"/>
                  <a:t>Remove layer2</a:t>
                </a:r>
              </a:p>
              <a:p>
                <a:pPr lvl="2">
                  <a:buFont typeface="Wingdings" panose="05000000000000000000" pitchFamily="2" charset="2"/>
                  <a:buChar char="§"/>
                </a:pPr>
                <a:r>
                  <a:rPr lang="en-US" dirty="0" smtClean="0"/>
                  <a:t>Denote it as </a:t>
                </a:r>
                <a14:m>
                  <m:oMath xmlns:m="http://schemas.openxmlformats.org/officeDocument/2006/math">
                    <m:r>
                      <a:rPr lang="en-US" b="0" i="1" smtClean="0">
                        <a:latin typeface="Cambria Math" panose="02040503050406030204" pitchFamily="18" charset="0"/>
                      </a:rPr>
                      <m:t>𝑅𝑒𝑝𝑙𝑎𝑐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𝐴</m:t>
                        </m:r>
                      </m:sub>
                    </m:sSub>
                  </m:oMath>
                </a14:m>
                <a:endParaRPr lang="en-US" dirty="0" smtClean="0"/>
              </a:p>
              <a:p>
                <a:pPr lvl="1">
                  <a:buFont typeface="Wingdings" panose="05000000000000000000" pitchFamily="2" charset="2"/>
                  <a:buChar char="§"/>
                </a:pPr>
                <a:r>
                  <a:rPr lang="en-US" dirty="0" smtClean="0"/>
                  <a:t>Remove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oMath>
                </a14:m>
                <a:r>
                  <a:rPr lang="en-US" dirty="0" smtClean="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oMath>
                </a14:m>
                <a:endParaRPr lang="en-US" dirty="0"/>
              </a:p>
              <a:p>
                <a:pPr lvl="2">
                  <a:buFont typeface="Wingdings" panose="05000000000000000000" pitchFamily="2" charset="2"/>
                  <a:buChar char="§"/>
                </a:pPr>
                <a:endParaRPr lang="en-US" dirty="0"/>
              </a:p>
            </p:txBody>
          </p:sp>
        </mc:Choice>
        <mc:Fallback>
          <p:sp>
            <p:nvSpPr>
              <p:cNvPr id="11" name="Content Placeholder 2"/>
              <p:cNvSpPr>
                <a:spLocks noGrp="1" noRot="1" noChangeAspect="1" noMove="1" noResize="1" noEditPoints="1" noAdjustHandles="1" noChangeArrowheads="1" noChangeShapeType="1" noTextEdit="1"/>
              </p:cNvSpPr>
              <p:nvPr>
                <p:ph idx="1"/>
              </p:nvPr>
            </p:nvSpPr>
            <p:spPr>
              <a:xfrm>
                <a:off x="838200" y="1602154"/>
                <a:ext cx="10515600" cy="4574809"/>
              </a:xfrm>
              <a:blipFill rotWithShape="0">
                <a:blip r:embed="rId1"/>
                <a:stretch>
                  <a:fillRect t="-186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80" y="278039"/>
            <a:ext cx="10515600" cy="1325563"/>
          </a:xfrm>
        </p:spPr>
        <p:txBody>
          <a:bodyPr/>
          <a:lstStyle/>
          <a:p>
            <a:r>
              <a:rPr lang="en-US" altLang="zh-CN" dirty="0" smtClean="0">
                <a:solidFill>
                  <a:schemeClr val="tx2">
                    <a:lumMod val="75000"/>
                  </a:schemeClr>
                </a:solidFill>
                <a:cs typeface="Times New Roman" panose="02020603050405020304" pitchFamily="18" charset="0"/>
              </a:rPr>
              <a:t>Ablation tests</a:t>
            </a:r>
            <a:endParaRPr lang="en-US" dirty="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528280" y="2241994"/>
          <a:ext cx="11435368" cy="2868663"/>
        </p:xfrm>
        <a:graphic>
          <a:graphicData uri="http://schemas.openxmlformats.org/drawingml/2006/table">
            <a:tbl>
              <a:tblPr firstRow="1" bandRow="1">
                <a:tableStyleId>{93296810-A885-4BE3-A3E7-6D5BEEA58F35}</a:tableStyleId>
              </a:tblPr>
              <a:tblGrid>
                <a:gridCol w="1429421"/>
                <a:gridCol w="1429421"/>
                <a:gridCol w="1429421"/>
                <a:gridCol w="1429421"/>
                <a:gridCol w="1429421"/>
                <a:gridCol w="1429421"/>
                <a:gridCol w="1429421"/>
                <a:gridCol w="1429421"/>
              </a:tblGrid>
              <a:tr h="396240">
                <a:tc>
                  <a:txBody>
                    <a:bodyPr/>
                    <a:lstStyle/>
                    <a:p>
                      <a:endParaRPr lang="en-US" sz="2000" dirty="0"/>
                    </a:p>
                  </a:txBody>
                  <a:tcPr/>
                </a:tc>
                <a:tc gridSpan="4">
                  <a:txBody>
                    <a:bodyPr/>
                    <a:lstStyle/>
                    <a:p>
                      <a:pPr algn="ctr"/>
                      <a:r>
                        <a:rPr lang="en-US" sz="2000" dirty="0" smtClean="0"/>
                        <a:t>Ubuntu Corpus</a:t>
                      </a:r>
                      <a:endParaRPr lang="en-US" sz="2000" dirty="0"/>
                    </a:p>
                  </a:txBody>
                  <a:tcPr/>
                </a:tc>
                <a:tc hMerge="1">
                  <a:tcPr/>
                </a:tc>
                <a:tc hMerge="1">
                  <a:tcPr/>
                </a:tc>
                <a:tc hMerge="1">
                  <a:tcPr/>
                </a:tc>
                <a:tc gridSpan="3">
                  <a:txBody>
                    <a:bodyPr/>
                    <a:lstStyle/>
                    <a:p>
                      <a:pPr algn="ctr"/>
                      <a:r>
                        <a:rPr lang="en-US" sz="2000" dirty="0" err="1" smtClean="0"/>
                        <a:t>Douban</a:t>
                      </a:r>
                      <a:r>
                        <a:rPr lang="en-US" sz="2000" dirty="0" smtClean="0"/>
                        <a:t> Corpus</a:t>
                      </a:r>
                      <a:endParaRPr lang="en-US" sz="2000" dirty="0"/>
                    </a:p>
                  </a:txBody>
                  <a:tcPr/>
                </a:tc>
                <a:tc hMerge="1">
                  <a:tcPr/>
                </a:tc>
                <a:tc hMerge="1">
                  <a:tcPr/>
                </a:tc>
              </a:tr>
              <a:tr h="432167">
                <a:tc>
                  <a:txBody>
                    <a:bodyPr/>
                    <a:lstStyle/>
                    <a:p>
                      <a:endParaRPr lang="en-US" sz="2000" dirty="0"/>
                    </a:p>
                  </a:txBody>
                  <a:tcPr/>
                </a:tc>
                <a:tc>
                  <a:txBody>
                    <a:bodyPr/>
                    <a:lstStyle/>
                    <a:p>
                      <a:endParaRPr lang="en-US"/>
                    </a:p>
                  </a:txBody>
                  <a:tcPr>
                    <a:blipFill rotWithShape="0">
                      <a:blip r:embed="rId1"/>
                      <a:stretch>
                        <a:fillRect l="-100855" t="-98592" r="-603419" b="-497183"/>
                      </a:stretch>
                    </a:blipFill>
                  </a:tcPr>
                </a:tc>
                <a:tc>
                  <a:txBody>
                    <a:bodyPr/>
                    <a:lstStyle/>
                    <a:p>
                      <a:endParaRPr lang="en-US"/>
                    </a:p>
                  </a:txBody>
                  <a:tcPr>
                    <a:blipFill rotWithShape="0">
                      <a:blip r:embed="rId1"/>
                      <a:stretch>
                        <a:fillRect l="-200000" t="-98592" r="-500851" b="-497183"/>
                      </a:stretch>
                    </a:blipFill>
                  </a:tcPr>
                </a:tc>
                <a:tc>
                  <a:txBody>
                    <a:bodyPr/>
                    <a:lstStyle/>
                    <a:p>
                      <a:endParaRPr lang="en-US"/>
                    </a:p>
                  </a:txBody>
                  <a:tcPr>
                    <a:blipFill rotWithShape="0">
                      <a:blip r:embed="rId1"/>
                      <a:stretch>
                        <a:fillRect l="-300000" t="-98592" r="-400851" b="-497183"/>
                      </a:stretch>
                    </a:blipFill>
                  </a:tcPr>
                </a:tc>
                <a:tc>
                  <a:txBody>
                    <a:bodyPr/>
                    <a:lstStyle/>
                    <a:p>
                      <a:endParaRPr lang="en-US"/>
                    </a:p>
                  </a:txBody>
                  <a:tcPr>
                    <a:blipFill rotWithShape="0">
                      <a:blip r:embed="rId1"/>
                      <a:stretch>
                        <a:fillRect l="-401709" t="-98592" r="-302564" b="-497183"/>
                      </a:stretch>
                    </a:blipFill>
                  </a:tcPr>
                </a:tc>
                <a:tc>
                  <a:txBody>
                    <a:bodyPr/>
                    <a:lstStyle/>
                    <a:p>
                      <a:r>
                        <a:rPr lang="en-US" sz="2000" dirty="0" smtClean="0"/>
                        <a:t>MAP</a:t>
                      </a:r>
                      <a:endParaRPr lang="en-US" sz="2000" dirty="0"/>
                    </a:p>
                  </a:txBody>
                  <a:tcPr/>
                </a:tc>
                <a:tc>
                  <a:txBody>
                    <a:bodyPr/>
                    <a:lstStyle/>
                    <a:p>
                      <a:r>
                        <a:rPr lang="en-US" sz="2000" dirty="0" smtClean="0"/>
                        <a:t>MRR</a:t>
                      </a:r>
                      <a:endParaRPr lang="en-US" sz="2000" dirty="0"/>
                    </a:p>
                  </a:txBody>
                  <a:tcPr/>
                </a:tc>
                <a:tc>
                  <a:txBody>
                    <a:bodyPr/>
                    <a:lstStyle/>
                    <a:p>
                      <a:r>
                        <a:rPr lang="en-US" sz="2000" dirty="0" smtClean="0"/>
                        <a:t>P@1</a:t>
                      </a:r>
                      <a:endParaRPr lang="en-US" sz="2000" dirty="0"/>
                    </a:p>
                  </a:txBody>
                  <a:tcPr/>
                </a:tc>
              </a:tr>
              <a:tr h="425768">
                <a:tc>
                  <a:txBody>
                    <a:bodyPr/>
                    <a:lstStyle/>
                    <a:p>
                      <a:endParaRPr lang="en-US"/>
                    </a:p>
                  </a:txBody>
                  <a:tcPr>
                    <a:blipFill rotWithShape="0">
                      <a:blip r:embed="rId1"/>
                      <a:stretch>
                        <a:fillRect l="-426" t="-201429" r="-700426" b="-404286"/>
                      </a:stretch>
                    </a:blipFill>
                  </a:tcPr>
                </a:tc>
                <a:tc>
                  <a:txBody>
                    <a:bodyPr/>
                    <a:lstStyle/>
                    <a:p>
                      <a:r>
                        <a:rPr lang="en-US" sz="2000" dirty="0" smtClean="0"/>
                        <a:t>0.905</a:t>
                      </a:r>
                      <a:endParaRPr lang="en-US" sz="2000" dirty="0"/>
                    </a:p>
                  </a:txBody>
                  <a:tcPr/>
                </a:tc>
                <a:tc>
                  <a:txBody>
                    <a:bodyPr/>
                    <a:lstStyle/>
                    <a:p>
                      <a:r>
                        <a:rPr lang="en-US" sz="2000" dirty="0" smtClean="0"/>
                        <a:t>0.661</a:t>
                      </a:r>
                      <a:endParaRPr lang="en-US" sz="2000" dirty="0"/>
                    </a:p>
                  </a:txBody>
                  <a:tcPr/>
                </a:tc>
                <a:tc>
                  <a:txBody>
                    <a:bodyPr/>
                    <a:lstStyle/>
                    <a:p>
                      <a:r>
                        <a:rPr lang="en-US" sz="2000" dirty="0" smtClean="0"/>
                        <a:t>0.799</a:t>
                      </a:r>
                      <a:endParaRPr lang="en-US" sz="2000" dirty="0"/>
                    </a:p>
                  </a:txBody>
                  <a:tcPr/>
                </a:tc>
                <a:tc>
                  <a:txBody>
                    <a:bodyPr/>
                    <a:lstStyle/>
                    <a:p>
                      <a:r>
                        <a:rPr lang="en-US" sz="2000" dirty="0" smtClean="0"/>
                        <a:t>0.950</a:t>
                      </a:r>
                      <a:endParaRPr lang="en-US" sz="2000" dirty="0"/>
                    </a:p>
                  </a:txBody>
                  <a:tcPr/>
                </a:tc>
                <a:tc>
                  <a:txBody>
                    <a:bodyPr/>
                    <a:lstStyle/>
                    <a:p>
                      <a:r>
                        <a:rPr lang="en-US" sz="2000" dirty="0" smtClean="0"/>
                        <a:t>0.503</a:t>
                      </a:r>
                      <a:endParaRPr lang="en-US" sz="2000" dirty="0"/>
                    </a:p>
                  </a:txBody>
                  <a:tcPr/>
                </a:tc>
                <a:tc>
                  <a:txBody>
                    <a:bodyPr/>
                    <a:lstStyle/>
                    <a:p>
                      <a:r>
                        <a:rPr lang="en-US" sz="2000" dirty="0" smtClean="0"/>
                        <a:t>0.541</a:t>
                      </a:r>
                      <a:endParaRPr lang="en-US" sz="2000" dirty="0"/>
                    </a:p>
                  </a:txBody>
                  <a:tcPr/>
                </a:tc>
                <a:tc>
                  <a:txBody>
                    <a:bodyPr/>
                    <a:lstStyle/>
                    <a:p>
                      <a:r>
                        <a:rPr lang="en-US" sz="2000" dirty="0" smtClean="0"/>
                        <a:t>0.343</a:t>
                      </a:r>
                      <a:endParaRPr lang="en-US" sz="2000" dirty="0"/>
                    </a:p>
                  </a:txBody>
                  <a:tcPr/>
                </a:tc>
              </a:tr>
              <a:tr h="425768">
                <a:tc>
                  <a:txBody>
                    <a:bodyPr/>
                    <a:lstStyle/>
                    <a:p>
                      <a:endParaRPr lang="en-US"/>
                    </a:p>
                  </a:txBody>
                  <a:tcPr>
                    <a:blipFill rotWithShape="0">
                      <a:blip r:embed="rId1"/>
                      <a:stretch>
                        <a:fillRect l="-426" t="-301429" r="-700426" b="-304286"/>
                      </a:stretch>
                    </a:blipFill>
                  </a:tcPr>
                </a:tc>
                <a:tc>
                  <a:txBody>
                    <a:bodyPr/>
                    <a:lstStyle/>
                    <a:p>
                      <a:r>
                        <a:rPr lang="en-US" sz="2000" dirty="0" smtClean="0"/>
                        <a:t>0.918</a:t>
                      </a:r>
                      <a:endParaRPr lang="en-US" sz="2000" dirty="0"/>
                    </a:p>
                  </a:txBody>
                  <a:tcPr/>
                </a:tc>
                <a:tc>
                  <a:txBody>
                    <a:bodyPr/>
                    <a:lstStyle/>
                    <a:p>
                      <a:r>
                        <a:rPr lang="en-US" sz="2000" dirty="0" smtClean="0"/>
                        <a:t>0.716</a:t>
                      </a:r>
                      <a:endParaRPr lang="en-US" sz="2000" dirty="0"/>
                    </a:p>
                  </a:txBody>
                  <a:tcPr/>
                </a:tc>
                <a:tc>
                  <a:txBody>
                    <a:bodyPr/>
                    <a:lstStyle/>
                    <a:p>
                      <a:r>
                        <a:rPr lang="en-US" sz="2000" dirty="0" smtClean="0"/>
                        <a:t>0.832</a:t>
                      </a:r>
                      <a:endParaRPr lang="en-US" sz="2000" dirty="0"/>
                    </a:p>
                  </a:txBody>
                  <a:tcPr/>
                </a:tc>
                <a:tc>
                  <a:txBody>
                    <a:bodyPr/>
                    <a:lstStyle/>
                    <a:p>
                      <a:r>
                        <a:rPr lang="en-US" sz="2000" dirty="0" smtClean="0"/>
                        <a:t>0.954</a:t>
                      </a:r>
                      <a:endParaRPr lang="en-US" sz="2000" dirty="0"/>
                    </a:p>
                  </a:txBody>
                  <a:tcPr/>
                </a:tc>
                <a:tc>
                  <a:txBody>
                    <a:bodyPr/>
                    <a:lstStyle/>
                    <a:p>
                      <a:r>
                        <a:rPr lang="en-US" sz="2000" dirty="0" smtClean="0"/>
                        <a:t>0.522</a:t>
                      </a:r>
                      <a:endParaRPr lang="en-US" sz="2000" dirty="0"/>
                    </a:p>
                  </a:txBody>
                  <a:tcPr/>
                </a:tc>
                <a:tc>
                  <a:txBody>
                    <a:bodyPr/>
                    <a:lstStyle/>
                    <a:p>
                      <a:r>
                        <a:rPr lang="en-US" sz="2000" dirty="0" smtClean="0"/>
                        <a:t>0.565</a:t>
                      </a:r>
                      <a:endParaRPr lang="en-US" sz="2000" dirty="0"/>
                    </a:p>
                  </a:txBody>
                  <a:tcPr/>
                </a:tc>
                <a:tc>
                  <a:txBody>
                    <a:bodyPr/>
                    <a:lstStyle/>
                    <a:p>
                      <a:r>
                        <a:rPr lang="en-US" sz="2000" dirty="0" smtClean="0"/>
                        <a:t>0.376</a:t>
                      </a:r>
                      <a:endParaRPr lang="en-US" sz="2000" dirty="0"/>
                    </a:p>
                  </a:txBody>
                  <a:tcPr/>
                </a:tc>
              </a:tr>
              <a:tr h="396240">
                <a:tc>
                  <a:txBody>
                    <a:bodyPr/>
                    <a:lstStyle/>
                    <a:p>
                      <a:endParaRPr lang="en-US"/>
                    </a:p>
                  </a:txBody>
                  <a:tcPr>
                    <a:blipFill rotWithShape="0">
                      <a:blip r:embed="rId1"/>
                      <a:stretch>
                        <a:fillRect l="-426" t="-425758" r="-700426" b="-222727"/>
                      </a:stretch>
                    </a:blipFill>
                  </a:tcPr>
                </a:tc>
                <a:tc>
                  <a:txBody>
                    <a:bodyPr/>
                    <a:lstStyle/>
                    <a:p>
                      <a:r>
                        <a:rPr lang="en-US" sz="2000" dirty="0" smtClean="0"/>
                        <a:t>0.919</a:t>
                      </a:r>
                      <a:endParaRPr lang="en-US" sz="2000" dirty="0"/>
                    </a:p>
                  </a:txBody>
                  <a:tcPr/>
                </a:tc>
                <a:tc>
                  <a:txBody>
                    <a:bodyPr/>
                    <a:lstStyle/>
                    <a:p>
                      <a:r>
                        <a:rPr lang="en-US" sz="2000" dirty="0" smtClean="0"/>
                        <a:t>0.704</a:t>
                      </a:r>
                      <a:endParaRPr lang="en-US" sz="2000" dirty="0"/>
                    </a:p>
                  </a:txBody>
                  <a:tcPr/>
                </a:tc>
                <a:tc>
                  <a:txBody>
                    <a:bodyPr/>
                    <a:lstStyle/>
                    <a:p>
                      <a:r>
                        <a:rPr lang="en-US" sz="2000" dirty="0" smtClean="0"/>
                        <a:t>0.832</a:t>
                      </a:r>
                      <a:endParaRPr lang="en-US" sz="2000" dirty="0"/>
                    </a:p>
                  </a:txBody>
                  <a:tcPr/>
                </a:tc>
                <a:tc>
                  <a:txBody>
                    <a:bodyPr/>
                    <a:lstStyle/>
                    <a:p>
                      <a:r>
                        <a:rPr lang="en-US" sz="2000" dirty="0" smtClean="0"/>
                        <a:t>0.955</a:t>
                      </a:r>
                      <a:endParaRPr lang="en-US" sz="2000" dirty="0"/>
                    </a:p>
                  </a:txBody>
                  <a:tcPr/>
                </a:tc>
                <a:tc>
                  <a:txBody>
                    <a:bodyPr/>
                    <a:lstStyle/>
                    <a:p>
                      <a:r>
                        <a:rPr lang="en-US" sz="2000" dirty="0" smtClean="0"/>
                        <a:t>0.518</a:t>
                      </a:r>
                      <a:endParaRPr lang="en-US" sz="2000" dirty="0"/>
                    </a:p>
                  </a:txBody>
                  <a:tcPr/>
                </a:tc>
                <a:tc>
                  <a:txBody>
                    <a:bodyPr/>
                    <a:lstStyle/>
                    <a:p>
                      <a:r>
                        <a:rPr lang="en-US" sz="2000" dirty="0" smtClean="0"/>
                        <a:t>0.562</a:t>
                      </a:r>
                      <a:endParaRPr lang="en-US" sz="2000" dirty="0"/>
                    </a:p>
                  </a:txBody>
                  <a:tcPr/>
                </a:tc>
                <a:tc>
                  <a:txBody>
                    <a:bodyPr/>
                    <a:lstStyle/>
                    <a:p>
                      <a:r>
                        <a:rPr lang="en-US" sz="2000" dirty="0" smtClean="0"/>
                        <a:t>0.370</a:t>
                      </a:r>
                      <a:endParaRPr lang="en-US" sz="2000" dirty="0"/>
                    </a:p>
                  </a:txBody>
                  <a:tcPr/>
                </a:tc>
              </a:tr>
              <a:tr h="396240">
                <a:tc>
                  <a:txBody>
                    <a:bodyPr/>
                    <a:lstStyle/>
                    <a:p>
                      <a:endParaRPr lang="en-US"/>
                    </a:p>
                  </a:txBody>
                  <a:tcPr>
                    <a:blipFill rotWithShape="0">
                      <a:blip r:embed="rId1"/>
                      <a:stretch>
                        <a:fillRect l="-426" t="-533846" r="-700426" b="-126154"/>
                      </a:stretch>
                    </a:blipFill>
                  </a:tcPr>
                </a:tc>
                <a:tc>
                  <a:txBody>
                    <a:bodyPr/>
                    <a:lstStyle/>
                    <a:p>
                      <a:r>
                        <a:rPr lang="en-US" sz="2000" dirty="0" smtClean="0"/>
                        <a:t>0.921</a:t>
                      </a:r>
                      <a:endParaRPr lang="en-US" sz="2000" dirty="0"/>
                    </a:p>
                  </a:txBody>
                  <a:tcPr/>
                </a:tc>
                <a:tc>
                  <a:txBody>
                    <a:bodyPr/>
                    <a:lstStyle/>
                    <a:p>
                      <a:r>
                        <a:rPr lang="en-US" sz="2000" dirty="0" smtClean="0"/>
                        <a:t>0.715</a:t>
                      </a:r>
                      <a:endParaRPr lang="en-US" sz="2000" dirty="0"/>
                    </a:p>
                  </a:txBody>
                  <a:tcPr/>
                </a:tc>
                <a:tc>
                  <a:txBody>
                    <a:bodyPr/>
                    <a:lstStyle/>
                    <a:p>
                      <a:r>
                        <a:rPr lang="en-US" sz="2000" dirty="0" smtClean="0"/>
                        <a:t>0.836</a:t>
                      </a:r>
                      <a:endParaRPr lang="en-US" sz="2000" dirty="0"/>
                    </a:p>
                  </a:txBody>
                  <a:tcPr/>
                </a:tc>
                <a:tc>
                  <a:txBody>
                    <a:bodyPr/>
                    <a:lstStyle/>
                    <a:p>
                      <a:r>
                        <a:rPr lang="en-US" sz="2000" dirty="0" smtClean="0"/>
                        <a:t>0.956</a:t>
                      </a:r>
                      <a:endParaRPr lang="en-US" sz="2000" dirty="0"/>
                    </a:p>
                  </a:txBody>
                  <a:tcPr/>
                </a:tc>
                <a:tc>
                  <a:txBody>
                    <a:bodyPr/>
                    <a:lstStyle/>
                    <a:p>
                      <a:r>
                        <a:rPr lang="en-US" sz="2000" dirty="0" smtClean="0"/>
                        <a:t>0.521</a:t>
                      </a:r>
                      <a:endParaRPr lang="en-US" sz="2000" dirty="0"/>
                    </a:p>
                  </a:txBody>
                  <a:tcPr/>
                </a:tc>
                <a:tc>
                  <a:txBody>
                    <a:bodyPr/>
                    <a:lstStyle/>
                    <a:p>
                      <a:r>
                        <a:rPr lang="en-US" sz="2000" dirty="0" smtClean="0"/>
                        <a:t>0.565</a:t>
                      </a:r>
                      <a:endParaRPr lang="en-US" sz="2000" dirty="0"/>
                    </a:p>
                  </a:txBody>
                  <a:tcPr/>
                </a:tc>
                <a:tc>
                  <a:txBody>
                    <a:bodyPr/>
                    <a:lstStyle/>
                    <a:p>
                      <a:r>
                        <a:rPr lang="en-US" sz="2000" dirty="0" smtClean="0"/>
                        <a:t>0.382</a:t>
                      </a:r>
                      <a:endParaRPr lang="en-US" sz="2000" dirty="0"/>
                    </a:p>
                  </a:txBody>
                  <a:tcPr/>
                </a:tc>
              </a:tr>
              <a:tr h="396240">
                <a:tc>
                  <a:txBody>
                    <a:bodyPr/>
                    <a:lstStyle/>
                    <a:p>
                      <a:endParaRPr lang="en-US"/>
                    </a:p>
                  </a:txBody>
                  <a:tcPr>
                    <a:blipFill rotWithShape="0">
                      <a:blip r:embed="rId1"/>
                      <a:stretch>
                        <a:fillRect l="-426" t="-633846" r="-700426" b="-26154"/>
                      </a:stretch>
                    </a:blipFill>
                  </a:tcPr>
                </a:tc>
                <a:tc>
                  <a:txBody>
                    <a:bodyPr/>
                    <a:lstStyle/>
                    <a:p>
                      <a:r>
                        <a:rPr lang="en-US" sz="2000" dirty="0" smtClean="0"/>
                        <a:t>0.923</a:t>
                      </a:r>
                      <a:endParaRPr lang="en-US" sz="2000" dirty="0"/>
                    </a:p>
                  </a:txBody>
                  <a:tcPr/>
                </a:tc>
                <a:tc>
                  <a:txBody>
                    <a:bodyPr/>
                    <a:lstStyle/>
                    <a:p>
                      <a:r>
                        <a:rPr lang="en-US" sz="2000" dirty="0" smtClean="0"/>
                        <a:t>0.723</a:t>
                      </a:r>
                      <a:endParaRPr lang="en-US" sz="2000" dirty="0"/>
                    </a:p>
                  </a:txBody>
                  <a:tcPr/>
                </a:tc>
                <a:tc>
                  <a:txBody>
                    <a:bodyPr/>
                    <a:lstStyle/>
                    <a:p>
                      <a:r>
                        <a:rPr lang="en-US" sz="2000" dirty="0" smtClean="0"/>
                        <a:t>0.842</a:t>
                      </a:r>
                      <a:endParaRPr lang="en-US" sz="2000" dirty="0"/>
                    </a:p>
                  </a:txBody>
                  <a:tcPr/>
                </a:tc>
                <a:tc>
                  <a:txBody>
                    <a:bodyPr/>
                    <a:lstStyle/>
                    <a:p>
                      <a:r>
                        <a:rPr lang="en-US" sz="2000" dirty="0" smtClean="0"/>
                        <a:t>0.956</a:t>
                      </a:r>
                      <a:endParaRPr lang="en-US" sz="2000" dirty="0"/>
                    </a:p>
                  </a:txBody>
                  <a:tcPr/>
                </a:tc>
                <a:tc>
                  <a:txBody>
                    <a:bodyPr/>
                    <a:lstStyle/>
                    <a:p>
                      <a:r>
                        <a:rPr lang="en-US" sz="2000" dirty="0" smtClean="0"/>
                        <a:t>0.571</a:t>
                      </a:r>
                      <a:endParaRPr lang="en-US" sz="2000" dirty="0"/>
                    </a:p>
                  </a:txBody>
                  <a:tcPr/>
                </a:tc>
                <a:tc>
                  <a:txBody>
                    <a:bodyPr/>
                    <a:lstStyle/>
                    <a:p>
                      <a:r>
                        <a:rPr lang="en-US" sz="2000" dirty="0" smtClean="0"/>
                        <a:t>0.571</a:t>
                      </a:r>
                      <a:endParaRPr lang="en-US" sz="2000" dirty="0"/>
                    </a:p>
                  </a:txBody>
                  <a:tcPr/>
                </a:tc>
                <a:tc>
                  <a:txBody>
                    <a:bodyPr/>
                    <a:lstStyle/>
                    <a:p>
                      <a:r>
                        <a:rPr lang="en-US" sz="2000" dirty="0" smtClean="0"/>
                        <a:t>0.392</a:t>
                      </a:r>
                      <a:endParaRPr lang="en-US" sz="2000" dirty="0"/>
                    </a:p>
                  </a:txBody>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cs typeface="Times New Roman" panose="02020603050405020304" pitchFamily="18" charset="0"/>
              </a:rPr>
              <a:t>Maximum context length</a:t>
            </a:r>
            <a:endParaRPr lang="en-US" dirty="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p:cNvGraphicFramePr>
            <a:graphicFrameLocks noChangeAspect="1"/>
          </p:cNvGraphicFramePr>
          <p:nvPr/>
        </p:nvGraphicFramePr>
        <p:xfrm>
          <a:off x="6096000" y="1825625"/>
          <a:ext cx="5486400" cy="4095750"/>
        </p:xfrm>
        <a:graphic>
          <a:graphicData uri="http://schemas.openxmlformats.org/presentationml/2006/ole">
            <mc:AlternateContent xmlns:mc="http://schemas.openxmlformats.org/markup-compatibility/2006">
              <mc:Choice xmlns:v="urn:schemas-microsoft-com:vml" Requires="v">
                <p:oleObj spid="_x0000_s1050" name="Acrobat Document" r:id="rId1" imgW="6134735" imgH="4582795" progId="AcroExch.Document.11">
                  <p:embed/>
                </p:oleObj>
              </mc:Choice>
              <mc:Fallback>
                <p:oleObj name="Acrobat Document" r:id="rId1" imgW="6134735" imgH="4582795" progId="AcroExch.Document.11">
                  <p:embed/>
                  <p:pic>
                    <p:nvPicPr>
                      <p:cNvPr id="0" name="图片 1049"/>
                      <p:cNvPicPr/>
                      <p:nvPr/>
                    </p:nvPicPr>
                    <p:blipFill>
                      <a:blip r:embed="rId2"/>
                      <a:stretch>
                        <a:fillRect/>
                      </a:stretch>
                    </p:blipFill>
                    <p:spPr>
                      <a:xfrm>
                        <a:off x="6096000" y="1825625"/>
                        <a:ext cx="5486400" cy="4095750"/>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723900" y="1690688"/>
          <a:ext cx="5486400" cy="4095750"/>
        </p:xfrm>
        <a:graphic>
          <a:graphicData uri="http://schemas.openxmlformats.org/presentationml/2006/ole">
            <mc:AlternateContent xmlns:mc="http://schemas.openxmlformats.org/markup-compatibility/2006">
              <mc:Choice xmlns:v="urn:schemas-microsoft-com:vml" Requires="v">
                <p:oleObj spid="_x0000_s1051" name="Acrobat Document" r:id="rId3" imgW="6134735" imgH="4582795" progId="AcroExch.Document.11">
                  <p:embed/>
                </p:oleObj>
              </mc:Choice>
              <mc:Fallback>
                <p:oleObj name="Acrobat Document" r:id="rId3" imgW="6134735" imgH="4582795" progId="AcroExch.Document.11">
                  <p:embed/>
                  <p:pic>
                    <p:nvPicPr>
                      <p:cNvPr id="0" name="图片 1050"/>
                      <p:cNvPicPr/>
                      <p:nvPr/>
                    </p:nvPicPr>
                    <p:blipFill>
                      <a:blip r:embed="rId4"/>
                      <a:stretch>
                        <a:fillRect/>
                      </a:stretch>
                    </p:blipFill>
                    <p:spPr>
                      <a:xfrm>
                        <a:off x="723900" y="1690688"/>
                        <a:ext cx="5486400" cy="4095750"/>
                      </a:xfrm>
                      <a:prstGeom prst="rect">
                        <a:avLst/>
                      </a:prstGeom>
                    </p:spPr>
                  </p:pic>
                </p:oleObj>
              </mc:Fallback>
            </mc:AlternateContent>
          </a:graphicData>
        </a:graphic>
      </p:graphicFrame>
      <p:sp>
        <p:nvSpPr>
          <p:cNvPr id="16" name="TextBox 15"/>
          <p:cNvSpPr txBox="1"/>
          <p:nvPr/>
        </p:nvSpPr>
        <p:spPr>
          <a:xfrm>
            <a:off x="2654300" y="5992297"/>
            <a:ext cx="1625600" cy="369332"/>
          </a:xfrm>
          <a:prstGeom prst="rect">
            <a:avLst/>
          </a:prstGeom>
          <a:noFill/>
        </p:spPr>
        <p:txBody>
          <a:bodyPr wrap="square" rtlCol="0">
            <a:spAutoFit/>
          </a:bodyPr>
          <a:lstStyle/>
          <a:p>
            <a:r>
              <a:rPr lang="en-US" dirty="0" smtClean="0"/>
              <a:t>Ubuntu Corpus</a:t>
            </a:r>
            <a:endParaRPr lang="en-US" dirty="0"/>
          </a:p>
        </p:txBody>
      </p:sp>
      <p:sp>
        <p:nvSpPr>
          <p:cNvPr id="17" name="TextBox 16"/>
          <p:cNvSpPr txBox="1"/>
          <p:nvPr/>
        </p:nvSpPr>
        <p:spPr>
          <a:xfrm>
            <a:off x="8026400" y="6056312"/>
            <a:ext cx="1625600" cy="369332"/>
          </a:xfrm>
          <a:prstGeom prst="rect">
            <a:avLst/>
          </a:prstGeom>
          <a:noFill/>
        </p:spPr>
        <p:txBody>
          <a:bodyPr wrap="square" rtlCol="0">
            <a:spAutoFit/>
          </a:bodyPr>
          <a:lstStyle/>
          <a:p>
            <a:r>
              <a:rPr lang="en-US" dirty="0" err="1" smtClean="0"/>
              <a:t>Douban</a:t>
            </a:r>
            <a:r>
              <a:rPr lang="en-US" dirty="0" smtClean="0"/>
              <a:t> Corpus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cs typeface="Times New Roman" panose="02020603050405020304" pitchFamily="18" charset="0"/>
              </a:rPr>
              <a:t>Visualization</a:t>
            </a:r>
            <a:endParaRPr lang="en-US" dirty="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idx="1"/>
          </p:nvPr>
        </p:nvSpPr>
        <p:spPr/>
        <p:txBody>
          <a:bodyPr/>
          <a:lstStyle/>
          <a:p>
            <a:endParaRPr lang="en-US" dirty="0"/>
          </a:p>
        </p:txBody>
      </p:sp>
      <p:graphicFrame>
        <p:nvGraphicFramePr>
          <p:cNvPr id="13" name="Object 12"/>
          <p:cNvGraphicFramePr>
            <a:graphicFrameLocks noChangeAspect="1"/>
          </p:cNvGraphicFramePr>
          <p:nvPr/>
        </p:nvGraphicFramePr>
        <p:xfrm>
          <a:off x="528280" y="1817553"/>
          <a:ext cx="4624595" cy="3452389"/>
        </p:xfrm>
        <a:graphic>
          <a:graphicData uri="http://schemas.openxmlformats.org/presentationml/2006/ole">
            <mc:AlternateContent xmlns:mc="http://schemas.openxmlformats.org/markup-compatibility/2006">
              <mc:Choice xmlns:v="urn:schemas-microsoft-com:vml" Requires="v">
                <p:oleObj spid="_x0000_s2076" name="Acrobat Document" r:id="rId1" imgW="6134735" imgH="4582795" progId="AcroExch.Document.11">
                  <p:embed/>
                </p:oleObj>
              </mc:Choice>
              <mc:Fallback>
                <p:oleObj name="Acrobat Document" r:id="rId1" imgW="6134735" imgH="4582795" progId="AcroExch.Document.11">
                  <p:embed/>
                  <p:pic>
                    <p:nvPicPr>
                      <p:cNvPr id="0" name="图片 2075"/>
                      <p:cNvPicPr/>
                      <p:nvPr/>
                    </p:nvPicPr>
                    <p:blipFill>
                      <a:blip r:embed="rId2"/>
                      <a:stretch>
                        <a:fillRect/>
                      </a:stretch>
                    </p:blipFill>
                    <p:spPr>
                      <a:xfrm>
                        <a:off x="528280" y="1817553"/>
                        <a:ext cx="4624595" cy="3452389"/>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6308948" y="1753863"/>
          <a:ext cx="4709910" cy="3516079"/>
        </p:xfrm>
        <a:graphic>
          <a:graphicData uri="http://schemas.openxmlformats.org/presentationml/2006/ole">
            <mc:AlternateContent xmlns:mc="http://schemas.openxmlformats.org/markup-compatibility/2006">
              <mc:Choice xmlns:v="urn:schemas-microsoft-com:vml" Requires="v">
                <p:oleObj spid="_x0000_s2077" name="Acrobat Document" r:id="rId3" imgW="6134735" imgH="4582795" progId="AcroExch.Document.11">
                  <p:embed/>
                </p:oleObj>
              </mc:Choice>
              <mc:Fallback>
                <p:oleObj name="Acrobat Document" r:id="rId3" imgW="6134735" imgH="4582795" progId="AcroExch.Document.11">
                  <p:embed/>
                  <p:pic>
                    <p:nvPicPr>
                      <p:cNvPr id="0" name="图片 2076"/>
                      <p:cNvPicPr/>
                      <p:nvPr/>
                    </p:nvPicPr>
                    <p:blipFill>
                      <a:blip r:embed="rId4"/>
                      <a:stretch>
                        <a:fillRect/>
                      </a:stretch>
                    </p:blipFill>
                    <p:spPr>
                      <a:xfrm>
                        <a:off x="6308948" y="1753863"/>
                        <a:ext cx="4709910" cy="3516079"/>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7" name="TextBox 16"/>
              <p:cNvSpPr txBox="1"/>
              <p:nvPr/>
            </p:nvSpPr>
            <p:spPr>
              <a:xfrm>
                <a:off x="3702726" y="5538786"/>
                <a:ext cx="5212443" cy="369332"/>
              </a:xfrm>
              <a:prstGeom prst="rect">
                <a:avLst/>
              </a:prstGeom>
              <a:noFill/>
            </p:spPr>
            <p:txBody>
              <a:bodyPr wrap="square" rtlCol="0">
                <a:spAutoFit/>
              </a:bodyPr>
              <a:lstStyle/>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𝑀</m:t>
                        </m:r>
                      </m:e>
                      <m:sub>
                        <m:r>
                          <a:rPr lang="en-US" b="0" i="1" dirty="0" smtClean="0">
                            <a:latin typeface="Cambria Math" panose="02040503050406030204" pitchFamily="18" charset="0"/>
                          </a:rPr>
                          <m:t>1</m:t>
                        </m:r>
                      </m:sub>
                    </m:sSub>
                  </m:oMath>
                </a14:m>
                <a:r>
                  <a:rPr lang="en-US" dirty="0" smtClean="0"/>
                  <a:t> of different utterance response pairs</a:t>
                </a:r>
                <a:endParaRPr lang="en-US" dirty="0"/>
              </a:p>
            </p:txBody>
          </p:sp>
        </mc:Choice>
        <mc:Fallback>
          <p:sp>
            <p:nvSpPr>
              <p:cNvPr id="17" name="TextBox 16"/>
              <p:cNvSpPr txBox="1">
                <a:spLocks noRot="1" noChangeAspect="1" noMove="1" noResize="1" noEditPoints="1" noAdjustHandles="1" noChangeArrowheads="1" noChangeShapeType="1" noTextEdit="1"/>
              </p:cNvSpPr>
              <p:nvPr/>
            </p:nvSpPr>
            <p:spPr>
              <a:xfrm>
                <a:off x="3702726" y="5538786"/>
                <a:ext cx="5212443" cy="369332"/>
              </a:xfrm>
              <a:prstGeom prst="rect">
                <a:avLst/>
              </a:prstGeom>
              <a:blipFill rotWithShape="0">
                <a:blip r:embed="rId5"/>
                <a:stretch>
                  <a:fillRect t="-10000" b="-26667"/>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1"/>
          <p:cNvSpPr>
            <a:spLocks noGrp="1"/>
          </p:cNvSpPr>
          <p:nvPr>
            <p:ph type="title"/>
          </p:nvPr>
        </p:nvSpPr>
        <p:spPr/>
        <p:txBody>
          <a:bodyPr/>
          <a:lstStyle/>
          <a:p>
            <a:r>
              <a:rPr lang="en-US" dirty="0" smtClean="0"/>
              <a:t>Comparison of LSTM, MVLSTM, Multi-View and SMN across context length</a:t>
            </a:r>
            <a:endParaRPr lang="en-US" dirty="0"/>
          </a:p>
        </p:txBody>
      </p:sp>
      <p:sp>
        <p:nvSpPr>
          <p:cNvPr id="13" name="Content Placeholder 12"/>
          <p:cNvSpPr>
            <a:spLocks noGrp="1"/>
          </p:cNvSpPr>
          <p:nvPr>
            <p:ph idx="1"/>
          </p:nvPr>
        </p:nvSpPr>
        <p:spPr/>
        <p:txBody>
          <a:bodyPr/>
          <a:lstStyle/>
          <a:p>
            <a:endParaRPr lang="en-US"/>
          </a:p>
        </p:txBody>
      </p:sp>
      <p:pic>
        <p:nvPicPr>
          <p:cNvPr id="15" name="Picture 14"/>
          <p:cNvPicPr>
            <a:picLocks noChangeAspect="1"/>
          </p:cNvPicPr>
          <p:nvPr/>
        </p:nvPicPr>
        <p:blipFill>
          <a:blip r:embed="rId1"/>
          <a:stretch>
            <a:fillRect/>
          </a:stretch>
        </p:blipFill>
        <p:spPr>
          <a:xfrm>
            <a:off x="350859" y="2036196"/>
            <a:ext cx="11437110" cy="393019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lumMod val="75000"/>
                  </a:schemeClr>
                </a:solidFill>
                <a:cs typeface="Times New Roman" panose="02020603050405020304" pitchFamily="18" charset="0"/>
              </a:rPr>
              <a:t>Error analysis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Logical consistency</a:t>
            </a:r>
            <a:endParaRPr lang="en-US" dirty="0" smtClean="0"/>
          </a:p>
          <a:p>
            <a:pPr lvl="1">
              <a:buFont typeface="Wingdings" panose="05000000000000000000" pitchFamily="2" charset="2"/>
              <a:buChar char="§"/>
            </a:pPr>
            <a:r>
              <a:rPr lang="en-US" dirty="0" smtClean="0"/>
              <a:t>In context “I do not like xxx”</a:t>
            </a:r>
            <a:endParaRPr lang="en-US" dirty="0" smtClean="0"/>
          </a:p>
          <a:p>
            <a:pPr lvl="1">
              <a:buFont typeface="Wingdings" panose="05000000000000000000" pitchFamily="2" charset="2"/>
              <a:buChar char="§"/>
            </a:pPr>
            <a:r>
              <a:rPr lang="en-US" dirty="0" smtClean="0"/>
              <a:t>In response “I love xxx”</a:t>
            </a:r>
            <a:endParaRPr lang="en-US" dirty="0"/>
          </a:p>
          <a:p>
            <a:pPr>
              <a:buFont typeface="Wingdings" panose="05000000000000000000" pitchFamily="2" charset="2"/>
              <a:buChar char="§"/>
            </a:pPr>
            <a:endParaRPr lang="en-US" dirty="0" smtClean="0">
              <a:solidFill>
                <a:schemeClr val="accent2"/>
              </a:solidFill>
            </a:endParaRPr>
          </a:p>
          <a:p>
            <a:pPr>
              <a:buFont typeface="Wingdings" panose="05000000000000000000" pitchFamily="2" charset="2"/>
              <a:buChar char="§"/>
            </a:pPr>
            <a:r>
              <a:rPr lang="en-US" dirty="0" smtClean="0"/>
              <a:t>No </a:t>
            </a:r>
            <a:r>
              <a:rPr lang="en-US" dirty="0"/>
              <a:t>correct candidates after </a:t>
            </a:r>
            <a:r>
              <a:rPr lang="en-US" dirty="0" smtClean="0"/>
              <a:t>retrieval</a:t>
            </a:r>
            <a:endParaRPr lang="en-US" dirty="0" smtClean="0"/>
          </a:p>
          <a:p>
            <a:pPr lvl="1">
              <a:buFont typeface="Wingdings" panose="05000000000000000000" pitchFamily="2" charset="2"/>
              <a:buChar char="§"/>
            </a:pPr>
            <a:r>
              <a:rPr lang="en-US" dirty="0" smtClean="0"/>
              <a:t>Only 667 contexts have correct candidates after retrieval.</a:t>
            </a:r>
            <a:endParaRPr lang="en-US" dirty="0" smtClean="0"/>
          </a:p>
          <a:p>
            <a:pPr>
              <a:buFont typeface="Wingdings" panose="05000000000000000000" pitchFamily="2" charset="2"/>
              <a:buChar char="§"/>
            </a:pPr>
            <a:endParaRPr lang="en-US" dirty="0">
              <a:solidFill>
                <a:schemeClr val="tx1"/>
              </a:solidFill>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solidFill>
                  <a:schemeClr val="accent2"/>
                </a:solidFill>
              </a:rPr>
              <a:t> </a:t>
            </a:r>
            <a:r>
              <a:rPr lang="en-US" altLang="en-US" dirty="0"/>
              <a:t>Study multi-turn response selection in retrieval-based </a:t>
            </a:r>
            <a:r>
              <a:rPr lang="en-US" altLang="en-US" dirty="0" err="1" smtClean="0"/>
              <a:t>chatbots</a:t>
            </a:r>
            <a:r>
              <a:rPr lang="en-US" altLang="en-US" dirty="0" smtClean="0"/>
              <a:t>.</a:t>
            </a:r>
            <a:endParaRPr lang="en-US" altLang="en-US" dirty="0" smtClean="0"/>
          </a:p>
          <a:p>
            <a:pPr>
              <a:buFont typeface="Wingdings" panose="05000000000000000000" pitchFamily="2" charset="2"/>
              <a:buChar char="§"/>
            </a:pPr>
            <a:endParaRPr lang="en-US" altLang="en-US" dirty="0"/>
          </a:p>
          <a:p>
            <a:pPr>
              <a:buFont typeface="Wingdings" panose="05000000000000000000" pitchFamily="2" charset="2"/>
              <a:buChar char="§"/>
            </a:pPr>
            <a:r>
              <a:rPr lang="en-US" dirty="0" smtClean="0">
                <a:solidFill>
                  <a:schemeClr val="accent2"/>
                </a:solidFill>
              </a:rPr>
              <a:t> </a:t>
            </a:r>
            <a:r>
              <a:rPr lang="en-US" dirty="0" smtClean="0"/>
              <a:t>Propose SMN for response selection</a:t>
            </a:r>
            <a:endParaRPr lang="en-US" dirty="0">
              <a:solidFill>
                <a:schemeClr val="accent2"/>
              </a:solidFill>
            </a:endParaRPr>
          </a:p>
          <a:p>
            <a:pPr lvl="1">
              <a:buFont typeface="Wingdings" panose="05000000000000000000" pitchFamily="2" charset="2"/>
              <a:buChar char="§"/>
            </a:pPr>
            <a:r>
              <a:rPr lang="en-US" altLang="en-US" dirty="0" smtClean="0">
                <a:solidFill>
                  <a:schemeClr val="accent2"/>
                </a:solidFill>
              </a:rPr>
              <a:t> </a:t>
            </a:r>
            <a:r>
              <a:rPr lang="en-US" altLang="en-US" dirty="0" smtClean="0"/>
              <a:t>Utterances and responses get connection at first.</a:t>
            </a:r>
            <a:endParaRPr lang="en-US" altLang="en-US" dirty="0" smtClean="0"/>
          </a:p>
          <a:p>
            <a:pPr lvl="1">
              <a:buFont typeface="Wingdings" panose="05000000000000000000" pitchFamily="2" charset="2"/>
              <a:buChar char="§"/>
            </a:pPr>
            <a:r>
              <a:rPr lang="en-US" altLang="en-US" dirty="0" smtClean="0">
                <a:solidFill>
                  <a:schemeClr val="accent2"/>
                </a:solidFill>
              </a:rPr>
              <a:t> </a:t>
            </a:r>
            <a:r>
              <a:rPr lang="en-US" altLang="en-US" dirty="0" smtClean="0"/>
              <a:t>accumulate matching vectors instead of utterance vectors.</a:t>
            </a:r>
            <a:endParaRPr lang="en-US" altLang="en-US" dirty="0" smtClean="0"/>
          </a:p>
          <a:p>
            <a:pPr lvl="1">
              <a:buFont typeface="Wingdings" panose="05000000000000000000" pitchFamily="2" charset="2"/>
              <a:buChar char="§"/>
            </a:pPr>
            <a:endParaRPr lang="en-US" altLang="en-US" dirty="0"/>
          </a:p>
          <a:p>
            <a:pPr>
              <a:buFont typeface="Wingdings" panose="05000000000000000000" pitchFamily="2" charset="2"/>
              <a:buChar char="§"/>
            </a:pPr>
            <a:r>
              <a:rPr lang="en-US" altLang="en-US" dirty="0" smtClean="0">
                <a:solidFill>
                  <a:schemeClr val="accent2"/>
                </a:solidFill>
              </a:rPr>
              <a:t> </a:t>
            </a:r>
            <a:r>
              <a:rPr lang="en-US" altLang="en-US" dirty="0" smtClean="0"/>
              <a:t>Release a human-labeled data set</a:t>
            </a:r>
            <a:endParaRPr lang="en-US" altLang="en-US" dirty="0" smtClean="0"/>
          </a:p>
          <a:p>
            <a:pPr lvl="1">
              <a:buFont typeface="Wingdings" panose="05000000000000000000" pitchFamily="2" charset="2"/>
              <a:buChar char="§"/>
            </a:pPr>
            <a:r>
              <a:rPr lang="en-US" altLang="en-US" dirty="0" smtClean="0">
                <a:solidFill>
                  <a:schemeClr val="accent2"/>
                </a:solidFill>
              </a:rPr>
              <a:t> </a:t>
            </a:r>
            <a:r>
              <a:rPr lang="en-US" altLang="en-US" dirty="0" err="1" smtClean="0"/>
              <a:t>Douban</a:t>
            </a:r>
            <a:r>
              <a:rPr lang="en-US" altLang="en-US" dirty="0" smtClean="0"/>
              <a:t> Conversation Corpus</a:t>
            </a:r>
            <a:endParaRPr lang="en-US" altLang="en-US" dirty="0" smtClean="0"/>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Outline</a:t>
            </a:r>
            <a:endParaRPr lang="zh-CN" alt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altLang="zh-CN" dirty="0" smtClean="0">
                <a:solidFill>
                  <a:schemeClr val="accent2"/>
                </a:solidFill>
              </a:rPr>
              <a:t> </a:t>
            </a:r>
            <a:r>
              <a:rPr lang="en-US" altLang="zh-CN" dirty="0" smtClean="0"/>
              <a:t>Task, challenge, idea, and contribution</a:t>
            </a:r>
            <a:endParaRPr lang="en-US" altLang="zh-CN" dirty="0" smtClean="0"/>
          </a:p>
          <a:p>
            <a:pPr marL="0" indent="0">
              <a:buNone/>
            </a:pPr>
            <a:endParaRPr lang="en-US" altLang="zh-CN" dirty="0"/>
          </a:p>
          <a:p>
            <a:pPr>
              <a:buFont typeface="Wingdings" panose="05000000000000000000" pitchFamily="2" charset="2"/>
              <a:buChar char="§"/>
            </a:pPr>
            <a:r>
              <a:rPr lang="en-US" altLang="zh-CN" dirty="0" smtClean="0">
                <a:solidFill>
                  <a:schemeClr val="bg2"/>
                </a:solidFill>
              </a:rPr>
              <a:t> Our approach</a:t>
            </a:r>
            <a:endParaRPr lang="en-US" altLang="zh-CN" dirty="0" smtClean="0">
              <a:solidFill>
                <a:schemeClr val="bg2"/>
              </a:solidFill>
            </a:endParaRPr>
          </a:p>
          <a:p>
            <a:pPr lvl="1"/>
            <a:r>
              <a:rPr lang="en-US" altLang="zh-CN" dirty="0" smtClean="0">
                <a:solidFill>
                  <a:schemeClr val="bg2"/>
                </a:solidFill>
              </a:rPr>
              <a:t> Sequential Matching Network</a:t>
            </a:r>
            <a:endParaRPr lang="en-US" altLang="zh-CN" dirty="0" smtClean="0">
              <a:solidFill>
                <a:schemeClr val="bg2"/>
              </a:solidFill>
            </a:endParaRPr>
          </a:p>
          <a:p>
            <a:pPr lvl="1"/>
            <a:endParaRPr lang="en-US" altLang="zh-CN" dirty="0">
              <a:solidFill>
                <a:schemeClr val="bg2"/>
              </a:solidFill>
            </a:endParaRPr>
          </a:p>
          <a:p>
            <a:pPr>
              <a:buFont typeface="Wingdings" panose="05000000000000000000" pitchFamily="2" charset="2"/>
              <a:buChar char="§"/>
            </a:pPr>
            <a:r>
              <a:rPr lang="en-US" altLang="zh-CN" dirty="0" smtClean="0">
                <a:solidFill>
                  <a:schemeClr val="bg2"/>
                </a:solidFill>
              </a:rPr>
              <a:t> Experiment</a:t>
            </a:r>
            <a:endParaRPr lang="en-US" altLang="zh-CN" dirty="0" smtClean="0">
              <a:solidFill>
                <a:schemeClr val="bg2"/>
              </a:solidFill>
            </a:endParaRPr>
          </a:p>
          <a:p>
            <a:pPr lvl="1"/>
            <a:r>
              <a:rPr lang="en-US" altLang="zh-CN" dirty="0" smtClean="0">
                <a:solidFill>
                  <a:schemeClr val="bg2"/>
                </a:solidFill>
              </a:rPr>
              <a:t> Experiment setup: data sets and baseline methods</a:t>
            </a:r>
            <a:endParaRPr lang="en-US" altLang="zh-CN" dirty="0" smtClean="0">
              <a:solidFill>
                <a:schemeClr val="bg2"/>
              </a:solidFill>
            </a:endParaRPr>
          </a:p>
          <a:p>
            <a:pPr lvl="1"/>
            <a:r>
              <a:rPr lang="en-US" altLang="zh-CN" dirty="0" smtClean="0">
                <a:solidFill>
                  <a:schemeClr val="bg2"/>
                </a:solidFill>
              </a:rPr>
              <a:t> Evaluation and analysis </a:t>
            </a:r>
            <a:endParaRPr lang="en-US" altLang="zh-CN" dirty="0" smtClean="0">
              <a:solidFill>
                <a:schemeClr val="bg2"/>
              </a:solidFill>
            </a:endParaRPr>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350" y="1650867"/>
            <a:ext cx="9444531" cy="1386212"/>
          </a:xfrm>
        </p:spPr>
        <p:txBody>
          <a:bodyPr>
            <a:noAutofit/>
          </a:bodyPr>
          <a:lstStyle/>
          <a:p>
            <a:r>
              <a:rPr lang="en-US" sz="6600" dirty="0" smtClean="0">
                <a:solidFill>
                  <a:schemeClr val="tx2">
                    <a:lumMod val="75000"/>
                  </a:schemeClr>
                </a:solidFill>
                <a:cs typeface="Times New Roman" panose="02020603050405020304" pitchFamily="18" charset="0"/>
              </a:rPr>
              <a:t>THANKS!</a:t>
            </a:r>
            <a:endParaRPr lang="en-US" sz="6600" dirty="0">
              <a:solidFill>
                <a:schemeClr val="tx2">
                  <a:lumMod val="75000"/>
                </a:schemeClr>
              </a:solidFill>
              <a:cs typeface="Times New Roman" panose="02020603050405020304" pitchFamily="18" charset="0"/>
            </a:endParaRPr>
          </a:p>
        </p:txBody>
      </p:sp>
      <p:sp>
        <p:nvSpPr>
          <p:cNvPr id="9" name="Rectangle 8"/>
          <p:cNvSpPr/>
          <p:nvPr/>
        </p:nvSpPr>
        <p:spPr>
          <a:xfrm>
            <a:off x="1406351" y="3621974"/>
            <a:ext cx="3046896" cy="190005"/>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53247" y="3621973"/>
            <a:ext cx="3046896" cy="19000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500143" y="3621973"/>
            <a:ext cx="3046896" cy="19000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1406351" y="3881640"/>
            <a:ext cx="3046896" cy="190005"/>
          </a:xfrm>
          <a:prstGeom prst="rect">
            <a:avLst/>
          </a:prstGeom>
          <a:gradFill>
            <a:gsLst>
              <a:gs pos="54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10800000">
            <a:off x="4453247" y="3881639"/>
            <a:ext cx="3046896" cy="190005"/>
          </a:xfrm>
          <a:prstGeom prst="rect">
            <a:avLst/>
          </a:prstGeom>
          <a:gradFill>
            <a:gsLst>
              <a:gs pos="54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10800000">
            <a:off x="7500143" y="3881639"/>
            <a:ext cx="3046896" cy="190005"/>
          </a:xfrm>
          <a:prstGeom prst="rect">
            <a:avLst/>
          </a:prstGeom>
          <a:gradFill>
            <a:gsLst>
              <a:gs pos="54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Segoe UI" panose="020B0502040204020203" pitchFamily="34" charset="0"/>
                <a:cs typeface="Segoe UI" panose="020B0502040204020203" pitchFamily="34" charset="0"/>
              </a:rPr>
              <a:t>Two Types of </a:t>
            </a:r>
            <a:r>
              <a:rPr lang="en-US" sz="3000" dirty="0" err="1" smtClean="0">
                <a:latin typeface="Segoe UI" panose="020B0502040204020203" pitchFamily="34" charset="0"/>
                <a:cs typeface="Segoe UI" panose="020B0502040204020203" pitchFamily="34" charset="0"/>
              </a:rPr>
              <a:t>Chatbots</a:t>
            </a:r>
            <a:endParaRPr lang="en-US" sz="30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solidFill>
                  <a:srgbClr val="FF0000"/>
                </a:solidFill>
              </a:rPr>
              <a:t>Retrieval-based </a:t>
            </a:r>
            <a:r>
              <a:rPr lang="en-US" dirty="0" err="1" smtClean="0">
                <a:solidFill>
                  <a:srgbClr val="FF0000"/>
                </a:solidFill>
              </a:rPr>
              <a:t>Chatbot</a:t>
            </a:r>
            <a:endParaRPr lang="en-US" dirty="0" smtClean="0">
              <a:solidFill>
                <a:srgbClr val="FF0000"/>
              </a:solidFill>
            </a:endParaRPr>
          </a:p>
          <a:p>
            <a:pPr lvl="1"/>
            <a:r>
              <a:rPr lang="en-US" dirty="0" smtClean="0"/>
              <a:t>Response selection from candidates retrieved from a pre-built message-response index</a:t>
            </a:r>
            <a:endParaRPr lang="en-US" dirty="0" smtClean="0"/>
          </a:p>
          <a:p>
            <a:pPr lvl="1"/>
            <a:endParaRPr lang="en-US" dirty="0"/>
          </a:p>
          <a:p>
            <a:pPr lvl="1"/>
            <a:endParaRPr lang="en-US" dirty="0" smtClean="0"/>
          </a:p>
          <a:p>
            <a:r>
              <a:rPr lang="en-US" dirty="0" smtClean="0"/>
              <a:t>Generation-based </a:t>
            </a:r>
            <a:r>
              <a:rPr lang="en-US" dirty="0" err="1" smtClean="0"/>
              <a:t>Chatbot</a:t>
            </a:r>
            <a:endParaRPr lang="en-US" dirty="0" smtClean="0"/>
          </a:p>
          <a:p>
            <a:pPr lvl="1"/>
            <a:r>
              <a:rPr lang="en-US" dirty="0" smtClean="0"/>
              <a:t>Natural language generation as responses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smtClean="0">
                <a:latin typeface="Segoe UI" panose="020B0502040204020203" pitchFamily="34" charset="0"/>
                <a:cs typeface="Segoe UI" panose="020B0502040204020203" pitchFamily="34" charset="0"/>
              </a:rPr>
              <a:t>Basic Problems in </a:t>
            </a:r>
            <a:r>
              <a:rPr lang="en-US" sz="3000" dirty="0" err="1" smtClean="0">
                <a:latin typeface="Segoe UI" panose="020B0502040204020203" pitchFamily="34" charset="0"/>
                <a:cs typeface="Segoe UI" panose="020B0502040204020203" pitchFamily="34" charset="0"/>
              </a:rPr>
              <a:t>Chatbots</a:t>
            </a:r>
            <a:endParaRPr lang="en-US" sz="3000"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p:txBody>
          <a:bodyPr/>
          <a:lstStyle/>
          <a:p>
            <a:r>
              <a:rPr lang="en-US" dirty="0" smtClean="0"/>
              <a:t>Single-turn Conversation</a:t>
            </a:r>
            <a:endParaRPr lang="en-US" dirty="0" smtClean="0"/>
          </a:p>
          <a:p>
            <a:pPr lvl="1"/>
            <a:r>
              <a:rPr lang="en-US" dirty="0" smtClean="0"/>
              <a:t>Given a single input message, return a response</a:t>
            </a:r>
            <a:endParaRPr lang="en-US" dirty="0" smtClean="0"/>
          </a:p>
          <a:p>
            <a:pPr lvl="1"/>
            <a:endParaRPr lang="en-US" dirty="0"/>
          </a:p>
          <a:p>
            <a:r>
              <a:rPr lang="en-US" dirty="0" smtClean="0">
                <a:solidFill>
                  <a:srgbClr val="FF0000"/>
                </a:solidFill>
              </a:rPr>
              <a:t>Multi-turn Conversation</a:t>
            </a:r>
            <a:endParaRPr lang="en-US" dirty="0" smtClean="0">
              <a:solidFill>
                <a:srgbClr val="FF0000"/>
              </a:solidFill>
            </a:endParaRPr>
          </a:p>
          <a:p>
            <a:pPr lvl="1"/>
            <a:r>
              <a:rPr lang="en-US" dirty="0" smtClean="0"/>
              <a:t>Given a message with previous turns, return a response for the whole context</a:t>
            </a:r>
            <a:endParaRPr lang="en-US" dirty="0" smtClean="0"/>
          </a:p>
          <a:p>
            <a:pPr lvl="1"/>
            <a:endParaRPr lang="en-US" dirty="0"/>
          </a:p>
          <a:p>
            <a:r>
              <a:rPr lang="en-US" dirty="0" smtClean="0"/>
              <a:t>Personalized &amp; Stylized Conversation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883" y="127812"/>
            <a:ext cx="11002941" cy="769992"/>
          </a:xfrm>
        </p:spPr>
        <p:txBody>
          <a:bodyPr>
            <a:normAutofit/>
          </a:bodyPr>
          <a:lstStyle/>
          <a:p>
            <a:r>
              <a:rPr lang="en-US" altLang="en-US" dirty="0" smtClean="0">
                <a:solidFill>
                  <a:schemeClr val="tx2">
                    <a:lumMod val="75000"/>
                  </a:schemeClr>
                </a:solidFill>
                <a:cs typeface="Times New Roman" panose="02020603050405020304" pitchFamily="18" charset="0"/>
              </a:rPr>
              <a:t>Challenges</a:t>
            </a:r>
            <a:endParaRPr lang="en-US" dirty="0">
              <a:solidFill>
                <a:schemeClr val="tx2">
                  <a:lumMod val="75000"/>
                </a:schemeClr>
              </a:solidFill>
              <a:cs typeface="Times New Roman" panose="02020603050405020304" pitchFamily="18" charset="0"/>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p:cNvGraphicFramePr>
            <a:graphicFrameLocks noGrp="1"/>
          </p:cNvGraphicFramePr>
          <p:nvPr/>
        </p:nvGraphicFramePr>
        <p:xfrm>
          <a:off x="5320023" y="897804"/>
          <a:ext cx="6559277" cy="5446622"/>
        </p:xfrm>
        <a:graphic>
          <a:graphicData uri="http://schemas.openxmlformats.org/drawingml/2006/table">
            <a:tbl>
              <a:tblPr firstRow="1" bandRow="1">
                <a:tableStyleId>{9D7B26C5-4107-4FEC-AEDC-1716B250A1EF}</a:tableStyleId>
              </a:tblPr>
              <a:tblGrid>
                <a:gridCol w="1953352"/>
                <a:gridCol w="4605925"/>
              </a:tblGrid>
              <a:tr h="402254">
                <a:tc>
                  <a:txBody>
                    <a:bodyPr/>
                    <a:lstStyle/>
                    <a:p>
                      <a:endParaRPr lang="en-US" sz="2200" dirty="0"/>
                    </a:p>
                  </a:txBody>
                  <a:tcPr/>
                </a:tc>
                <a:tc>
                  <a:txBody>
                    <a:bodyPr/>
                    <a:lstStyle/>
                    <a:p>
                      <a:r>
                        <a:rPr lang="en-US" sz="2200" b="0" i="1" dirty="0" smtClean="0"/>
                        <a:t>Context</a:t>
                      </a:r>
                      <a:endParaRPr lang="en-US" sz="2200" b="0" i="1" dirty="0"/>
                    </a:p>
                  </a:txBody>
                  <a:tcPr/>
                </a:tc>
              </a:tr>
              <a:tr h="402254">
                <a:tc>
                  <a:txBody>
                    <a:bodyPr/>
                    <a:lstStyle/>
                    <a:p>
                      <a:r>
                        <a:rPr lang="en-US" sz="2200" dirty="0" smtClean="0"/>
                        <a:t>Human</a:t>
                      </a:r>
                      <a:endParaRPr lang="en-US" sz="2200" dirty="0"/>
                    </a:p>
                  </a:txBody>
                  <a:tcPr/>
                </a:tc>
                <a:tc>
                  <a:txBody>
                    <a:bodyPr/>
                    <a:lstStyle/>
                    <a:p>
                      <a:r>
                        <a:rPr lang="en-US" sz="2200" dirty="0" smtClean="0"/>
                        <a:t>How are you doing?</a:t>
                      </a:r>
                      <a:endParaRPr lang="en-US" sz="2200" dirty="0"/>
                    </a:p>
                  </a:txBody>
                  <a:tcPr/>
                </a:tc>
              </a:tr>
              <a:tr h="1203771">
                <a:tc>
                  <a:txBody>
                    <a:bodyPr/>
                    <a:lstStyle/>
                    <a:p>
                      <a:r>
                        <a:rPr lang="en-US" sz="2200" dirty="0" err="1" smtClean="0"/>
                        <a:t>Chatbot</a:t>
                      </a:r>
                      <a:endParaRPr lang="en-US" sz="2200" dirty="0"/>
                    </a:p>
                  </a:txBody>
                  <a:tcPr/>
                </a:tc>
                <a:tc>
                  <a:txBody>
                    <a:bodyPr/>
                    <a:lstStyle/>
                    <a:p>
                      <a:r>
                        <a:rPr lang="en-US" sz="2200" dirty="0" smtClean="0"/>
                        <a:t>I am going to hold</a:t>
                      </a:r>
                      <a:r>
                        <a:rPr lang="en-US" sz="2200" baseline="0" dirty="0" smtClean="0"/>
                        <a:t> a drum class in Shanghai. Anyone </a:t>
                      </a:r>
                      <a:r>
                        <a:rPr lang="en-US" altLang="zh-CN" sz="2200" baseline="0" dirty="0" smtClean="0"/>
                        <a:t>wants to join? The location is near </a:t>
                      </a:r>
                      <a:r>
                        <a:rPr lang="en-US" altLang="zh-CN" sz="2200" baseline="0" dirty="0" err="1" smtClean="0"/>
                        <a:t>Lujiazui</a:t>
                      </a:r>
                      <a:endParaRPr lang="en-US" sz="2200" dirty="0"/>
                    </a:p>
                  </a:txBody>
                  <a:tcPr/>
                </a:tc>
              </a:tr>
              <a:tr h="920531">
                <a:tc>
                  <a:txBody>
                    <a:bodyPr/>
                    <a:lstStyle/>
                    <a:p>
                      <a:r>
                        <a:rPr lang="en-US" sz="2200" dirty="0" smtClean="0"/>
                        <a:t>Human</a:t>
                      </a:r>
                      <a:endParaRPr lang="en-US" sz="2200" dirty="0"/>
                    </a:p>
                  </a:txBody>
                  <a:tcPr/>
                </a:tc>
                <a:tc>
                  <a:txBody>
                    <a:bodyPr/>
                    <a:lstStyle/>
                    <a:p>
                      <a:r>
                        <a:rPr lang="en-US" sz="2200" dirty="0" smtClean="0"/>
                        <a:t>Interesting!</a:t>
                      </a:r>
                      <a:r>
                        <a:rPr lang="en-US" sz="2200" baseline="0" dirty="0" smtClean="0"/>
                        <a:t> Do you have coaches who can help me practice drum?</a:t>
                      </a:r>
                      <a:endParaRPr lang="en-US" sz="2200" dirty="0"/>
                    </a:p>
                  </a:txBody>
                  <a:tcPr/>
                </a:tc>
              </a:tr>
              <a:tr h="402254">
                <a:tc>
                  <a:txBody>
                    <a:bodyPr/>
                    <a:lstStyle/>
                    <a:p>
                      <a:r>
                        <a:rPr lang="en-US" sz="2200" dirty="0" err="1" smtClean="0"/>
                        <a:t>Chatbot</a:t>
                      </a:r>
                      <a:endParaRPr lang="en-US" sz="2200" dirty="0"/>
                    </a:p>
                  </a:txBody>
                  <a:tcPr/>
                </a:tc>
                <a:tc>
                  <a:txBody>
                    <a:bodyPr/>
                    <a:lstStyle/>
                    <a:p>
                      <a:r>
                        <a:rPr lang="en-US" sz="2200" dirty="0" smtClean="0"/>
                        <a:t>Of course</a:t>
                      </a:r>
                      <a:endParaRPr lang="en-US" sz="2200" dirty="0"/>
                    </a:p>
                  </a:txBody>
                  <a:tcPr/>
                </a:tc>
              </a:tr>
              <a:tr h="402254">
                <a:tc>
                  <a:txBody>
                    <a:bodyPr/>
                    <a:lstStyle/>
                    <a:p>
                      <a:r>
                        <a:rPr lang="en-US" sz="2200" dirty="0" smtClean="0"/>
                        <a:t>Human</a:t>
                      </a:r>
                      <a:endParaRPr lang="en-US" sz="2200" dirty="0"/>
                    </a:p>
                  </a:txBody>
                  <a:tcPr/>
                </a:tc>
                <a:tc>
                  <a:txBody>
                    <a:bodyPr/>
                    <a:lstStyle/>
                    <a:p>
                      <a:r>
                        <a:rPr lang="en-US" sz="2200" dirty="0" smtClean="0"/>
                        <a:t>Can I have a free first lesson?</a:t>
                      </a:r>
                      <a:endParaRPr lang="en-US" sz="2200" dirty="0"/>
                    </a:p>
                  </a:txBody>
                  <a:tcPr/>
                </a:tc>
              </a:tr>
              <a:tr h="402254">
                <a:tc>
                  <a:txBody>
                    <a:bodyPr/>
                    <a:lstStyle/>
                    <a:p>
                      <a:endParaRPr lang="en-US" sz="2200" dirty="0"/>
                    </a:p>
                  </a:txBody>
                  <a:tcPr/>
                </a:tc>
                <a:tc>
                  <a:txBody>
                    <a:bodyPr/>
                    <a:lstStyle/>
                    <a:p>
                      <a:r>
                        <a:rPr lang="en-US" sz="2200" i="1" dirty="0" smtClean="0"/>
                        <a:t>Response Candidates</a:t>
                      </a:r>
                      <a:endParaRPr lang="en-US" sz="2200" i="1" dirty="0"/>
                    </a:p>
                  </a:txBody>
                  <a:tcPr/>
                </a:tc>
              </a:tr>
              <a:tr h="718312">
                <a:tc>
                  <a:txBody>
                    <a:bodyPr/>
                    <a:lstStyle/>
                    <a:p>
                      <a:r>
                        <a:rPr lang="en-US" sz="2200" dirty="0" smtClean="0"/>
                        <a:t>Response1</a:t>
                      </a:r>
                      <a:endParaRPr lang="en-US" sz="2200" dirty="0"/>
                    </a:p>
                  </a:txBody>
                  <a:tcPr/>
                </a:tc>
                <a:tc>
                  <a:txBody>
                    <a:bodyPr/>
                    <a:lstStyle/>
                    <a:p>
                      <a:r>
                        <a:rPr lang="en-US" altLang="zh-CN" sz="2200" dirty="0" smtClean="0"/>
                        <a:t>Sure. Have you ever played drum</a:t>
                      </a:r>
                      <a:r>
                        <a:rPr lang="en-US" altLang="zh-CN" sz="2200" baseline="0" dirty="0" smtClean="0"/>
                        <a:t> before? </a:t>
                      </a:r>
                      <a:r>
                        <a:rPr lang="zh-CN" altLang="en-US" sz="2200" b="1" baseline="0" dirty="0" smtClean="0"/>
                        <a:t>√</a:t>
                      </a:r>
                      <a:endParaRPr lang="en-US" sz="2200" b="1" dirty="0"/>
                    </a:p>
                  </a:txBody>
                  <a:tcPr/>
                </a:tc>
              </a:tr>
              <a:tr h="402254">
                <a:tc>
                  <a:txBody>
                    <a:bodyPr/>
                    <a:lstStyle/>
                    <a:p>
                      <a:pPr marL="0" marR="0" lvl="0" indent="0" algn="l" defTabSz="3017520" rtl="0" eaLnBrk="1" fontAlgn="auto" latinLnBrk="0" hangingPunct="1">
                        <a:lnSpc>
                          <a:spcPct val="100000"/>
                        </a:lnSpc>
                        <a:spcBef>
                          <a:spcPts val="0"/>
                        </a:spcBef>
                        <a:spcAft>
                          <a:spcPts val="0"/>
                        </a:spcAft>
                        <a:buClrTx/>
                        <a:buSzTx/>
                        <a:buFontTx/>
                        <a:buNone/>
                        <a:defRPr/>
                      </a:pPr>
                      <a:r>
                        <a:rPr lang="en-US" sz="2200" dirty="0" smtClean="0"/>
                        <a:t>Response2</a:t>
                      </a:r>
                      <a:endParaRPr lang="en-US" sz="2200" dirty="0" smtClean="0"/>
                    </a:p>
                  </a:txBody>
                  <a:tcPr/>
                </a:tc>
                <a:tc>
                  <a:txBody>
                    <a:bodyPr/>
                    <a:lstStyle/>
                    <a:p>
                      <a:r>
                        <a:rPr lang="en-US" sz="2200" dirty="0" smtClean="0"/>
                        <a:t>What lessons do</a:t>
                      </a:r>
                      <a:r>
                        <a:rPr lang="en-US" sz="2200" baseline="0" dirty="0" smtClean="0"/>
                        <a:t> you want? </a:t>
                      </a:r>
                      <a:r>
                        <a:rPr lang="en-US" altLang="zh-CN" sz="2200" b="1" baseline="0" dirty="0" smtClean="0"/>
                        <a:t>×</a:t>
                      </a:r>
                      <a:endParaRPr lang="en-US" sz="2200" b="1" dirty="0"/>
                    </a:p>
                  </a:txBody>
                  <a:tcPr/>
                </a:tc>
              </a:tr>
            </a:tbl>
          </a:graphicData>
        </a:graphic>
      </p:graphicFrame>
      <p:sp>
        <p:nvSpPr>
          <p:cNvPr id="11" name="TextBox 10"/>
          <p:cNvSpPr txBox="1"/>
          <p:nvPr/>
        </p:nvSpPr>
        <p:spPr>
          <a:xfrm>
            <a:off x="717883" y="1470170"/>
            <a:ext cx="4235116" cy="3785652"/>
          </a:xfrm>
          <a:prstGeom prst="rect">
            <a:avLst/>
          </a:prstGeom>
          <a:noFill/>
        </p:spPr>
        <p:txBody>
          <a:bodyPr wrap="square" rtlCol="0">
            <a:spAutoFit/>
          </a:bodyPr>
          <a:lstStyle/>
          <a:p>
            <a:pPr marL="342900" indent="-342900">
              <a:buAutoNum type="arabicParenBoth"/>
            </a:pPr>
            <a:r>
              <a:rPr lang="en-US" sz="2400" dirty="0" smtClean="0"/>
              <a:t>how </a:t>
            </a:r>
            <a:r>
              <a:rPr lang="en-US" sz="2400" dirty="0"/>
              <a:t>to identify important information (words, phrases, and sentences</a:t>
            </a:r>
            <a:r>
              <a:rPr lang="en-US" sz="2400" dirty="0" smtClean="0"/>
              <a:t>)</a:t>
            </a:r>
            <a:r>
              <a:rPr lang="en-US" sz="2400" dirty="0"/>
              <a:t>?</a:t>
            </a:r>
            <a:endParaRPr lang="en-US" sz="2400" dirty="0" smtClean="0"/>
          </a:p>
          <a:p>
            <a:pPr marL="342900" indent="-342900">
              <a:buAutoNum type="arabicParenBoth"/>
            </a:pPr>
            <a:endParaRPr lang="en-US" sz="2400" dirty="0" smtClean="0"/>
          </a:p>
          <a:p>
            <a:pPr marL="342900" indent="-342900">
              <a:buAutoNum type="arabicParenBoth"/>
            </a:pPr>
            <a:endParaRPr lang="en-US" sz="2400" dirty="0"/>
          </a:p>
          <a:p>
            <a:pPr marL="342900" indent="-342900">
              <a:buAutoNum type="arabicParenBoth"/>
            </a:pPr>
            <a:endParaRPr lang="en-US" sz="2400" dirty="0" smtClean="0"/>
          </a:p>
          <a:p>
            <a:pPr marL="342900" indent="-342900">
              <a:buAutoNum type="arabicParenBoth"/>
            </a:pPr>
            <a:endParaRPr lang="en-US" sz="2400" dirty="0"/>
          </a:p>
          <a:p>
            <a:pPr marL="342900" indent="-342900">
              <a:buAutoNum type="arabicParenBoth"/>
            </a:pPr>
            <a:r>
              <a:rPr lang="en-US" sz="2400" dirty="0"/>
              <a:t>how to model relationships among the utterances in the </a:t>
            </a:r>
            <a:r>
              <a:rPr lang="en-US" sz="2400" dirty="0" smtClean="0"/>
              <a:t>context</a:t>
            </a:r>
            <a:r>
              <a:rPr lang="en-US" sz="2400" dirty="0"/>
              <a:t>?</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883" y="127812"/>
            <a:ext cx="11002941" cy="769992"/>
          </a:xfrm>
        </p:spPr>
        <p:txBody>
          <a:bodyPr>
            <a:normAutofit/>
          </a:bodyPr>
          <a:lstStyle/>
          <a:p>
            <a:r>
              <a:rPr lang="en-US" altLang="en-US" dirty="0" smtClean="0">
                <a:solidFill>
                  <a:schemeClr val="tx2">
                    <a:lumMod val="75000"/>
                  </a:schemeClr>
                </a:solidFill>
                <a:cs typeface="Times New Roman" panose="02020603050405020304" pitchFamily="18" charset="0"/>
              </a:rPr>
              <a:t>Existing Methods</a:t>
            </a:r>
            <a:endParaRPr lang="en-US" dirty="0">
              <a:solidFill>
                <a:schemeClr val="tx2">
                  <a:lumMod val="75000"/>
                </a:schemeClr>
              </a:solidFill>
              <a:cs typeface="Times New Roman" panose="02020603050405020304" pitchFamily="18" charset="0"/>
            </a:endParaRPr>
          </a:p>
        </p:txBody>
      </p:sp>
      <p:sp>
        <p:nvSpPr>
          <p:cNvPr id="3" name="Content Placeholder 2"/>
          <p:cNvSpPr>
            <a:spLocks noGrp="1"/>
          </p:cNvSpPr>
          <p:nvPr>
            <p:ph idx="1"/>
          </p:nvPr>
        </p:nvSpPr>
        <p:spPr>
          <a:xfrm>
            <a:off x="717883" y="897804"/>
            <a:ext cx="10515600" cy="898636"/>
          </a:xfrm>
        </p:spPr>
        <p:txBody>
          <a:bodyPr/>
          <a:lstStyle/>
          <a:p>
            <a:pPr>
              <a:buFont typeface="Wingdings" panose="05000000000000000000" pitchFamily="2" charset="2"/>
              <a:buChar char="§"/>
            </a:pPr>
            <a:r>
              <a:rPr lang="en-US" dirty="0">
                <a:solidFill>
                  <a:schemeClr val="accent2"/>
                </a:solidFill>
              </a:rPr>
              <a:t> </a:t>
            </a:r>
            <a:r>
              <a:rPr lang="en-US" dirty="0" smtClean="0">
                <a:cs typeface="Arial" panose="020B0604020202020204" pitchFamily="34" charset="0"/>
              </a:rPr>
              <a:t>LSTM (Lowe et al. 2015)</a:t>
            </a:r>
            <a:endParaRPr lang="en-US" dirty="0" smtClean="0">
              <a:cs typeface="Arial" panose="020B0604020202020204" pitchFamily="34" charset="0"/>
            </a:endParaRPr>
          </a:p>
          <a:p>
            <a:pPr marL="457200" lvl="1" indent="0">
              <a:buNone/>
            </a:pPr>
            <a:r>
              <a:rPr lang="en-US" dirty="0" smtClean="0">
                <a:solidFill>
                  <a:schemeClr val="accent2"/>
                </a:solidFill>
              </a:rPr>
              <a:t> </a:t>
            </a:r>
            <a:endParaRPr lang="en-US" dirty="0">
              <a:cs typeface="Arial" panose="020B0604020202020204" pitchFamily="34" charset="0"/>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1"/>
          <a:stretch>
            <a:fillRect/>
          </a:stretch>
        </p:blipFill>
        <p:spPr>
          <a:xfrm>
            <a:off x="1515979" y="1471612"/>
            <a:ext cx="8429374" cy="471356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883" y="127812"/>
            <a:ext cx="11002941" cy="769992"/>
          </a:xfrm>
        </p:spPr>
        <p:txBody>
          <a:bodyPr>
            <a:normAutofit/>
          </a:bodyPr>
          <a:lstStyle/>
          <a:p>
            <a:r>
              <a:rPr lang="en-US" altLang="en-US" dirty="0" smtClean="0">
                <a:solidFill>
                  <a:schemeClr val="tx2">
                    <a:lumMod val="75000"/>
                  </a:schemeClr>
                </a:solidFill>
                <a:cs typeface="Times New Roman" panose="02020603050405020304" pitchFamily="18" charset="0"/>
              </a:rPr>
              <a:t>Existing Methods</a:t>
            </a:r>
            <a:endParaRPr lang="en-US" dirty="0">
              <a:solidFill>
                <a:schemeClr val="tx2">
                  <a:lumMod val="75000"/>
                </a:schemeClr>
              </a:solidFill>
              <a:cs typeface="Times New Roman" panose="02020603050405020304" pitchFamily="18" charset="0"/>
            </a:endParaRPr>
          </a:p>
        </p:txBody>
      </p:sp>
      <p:sp>
        <p:nvSpPr>
          <p:cNvPr id="3" name="Content Placeholder 2"/>
          <p:cNvSpPr>
            <a:spLocks noGrp="1"/>
          </p:cNvSpPr>
          <p:nvPr>
            <p:ph idx="1"/>
          </p:nvPr>
        </p:nvSpPr>
        <p:spPr>
          <a:xfrm>
            <a:off x="717883" y="897804"/>
            <a:ext cx="10515600" cy="898636"/>
          </a:xfrm>
        </p:spPr>
        <p:txBody>
          <a:bodyPr/>
          <a:lstStyle/>
          <a:p>
            <a:pPr>
              <a:buFont typeface="Wingdings" panose="05000000000000000000" pitchFamily="2" charset="2"/>
              <a:buChar char="§"/>
            </a:pPr>
            <a:r>
              <a:rPr lang="en-US" dirty="0">
                <a:solidFill>
                  <a:schemeClr val="accent2"/>
                </a:solidFill>
              </a:rPr>
              <a:t> </a:t>
            </a:r>
            <a:r>
              <a:rPr lang="en-US" dirty="0" smtClean="0"/>
              <a:t>Multi-View</a:t>
            </a:r>
            <a:r>
              <a:rPr lang="en-US" dirty="0" smtClean="0">
                <a:solidFill>
                  <a:schemeClr val="accent2"/>
                </a:solidFill>
              </a:rPr>
              <a:t> </a:t>
            </a:r>
            <a:r>
              <a:rPr lang="en-US" dirty="0" smtClean="0">
                <a:cs typeface="Arial" panose="020B0604020202020204" pitchFamily="34" charset="0"/>
              </a:rPr>
              <a:t>LSTM (Zhou et al. 201</a:t>
            </a:r>
            <a:r>
              <a:rPr lang="en-US" altLang="zh-CN" dirty="0" smtClean="0">
                <a:cs typeface="Arial" panose="020B0604020202020204" pitchFamily="34" charset="0"/>
              </a:rPr>
              <a:t>6</a:t>
            </a:r>
            <a:r>
              <a:rPr lang="en-US" dirty="0" smtClean="0">
                <a:cs typeface="Arial" panose="020B0604020202020204" pitchFamily="34" charset="0"/>
              </a:rPr>
              <a:t>)</a:t>
            </a:r>
            <a:endParaRPr lang="en-US" dirty="0" smtClean="0">
              <a:cs typeface="Arial" panose="020B0604020202020204" pitchFamily="34" charset="0"/>
            </a:endParaRPr>
          </a:p>
          <a:p>
            <a:pPr marL="457200" lvl="1" indent="0">
              <a:buNone/>
            </a:pPr>
            <a:r>
              <a:rPr lang="en-US" dirty="0" smtClean="0">
                <a:solidFill>
                  <a:schemeClr val="accent2"/>
                </a:solidFill>
              </a:rPr>
              <a:t> </a:t>
            </a:r>
            <a:endParaRPr lang="en-US" dirty="0">
              <a:cs typeface="Arial" panose="020B0604020202020204" pitchFamily="34" charset="0"/>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1"/>
          <a:stretch>
            <a:fillRect/>
          </a:stretch>
        </p:blipFill>
        <p:spPr>
          <a:xfrm>
            <a:off x="1958670" y="1667796"/>
            <a:ext cx="8220045" cy="467984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7883" y="127812"/>
            <a:ext cx="11002941" cy="769992"/>
          </a:xfrm>
        </p:spPr>
        <p:txBody>
          <a:bodyPr>
            <a:normAutofit/>
          </a:bodyPr>
          <a:lstStyle/>
          <a:p>
            <a:r>
              <a:rPr lang="en-US" altLang="en-US" dirty="0" smtClean="0">
                <a:solidFill>
                  <a:schemeClr val="tx2">
                    <a:lumMod val="75000"/>
                  </a:schemeClr>
                </a:solidFill>
                <a:cs typeface="Times New Roman" panose="02020603050405020304" pitchFamily="18" charset="0"/>
              </a:rPr>
              <a:t>Existing Methods</a:t>
            </a:r>
            <a:endParaRPr lang="en-US" dirty="0">
              <a:solidFill>
                <a:schemeClr val="tx2">
                  <a:lumMod val="75000"/>
                </a:schemeClr>
              </a:solidFill>
              <a:cs typeface="Times New Roman" panose="02020603050405020304" pitchFamily="18" charset="0"/>
            </a:endParaRPr>
          </a:p>
        </p:txBody>
      </p:sp>
      <p:sp>
        <p:nvSpPr>
          <p:cNvPr id="3" name="Content Placeholder 2"/>
          <p:cNvSpPr>
            <a:spLocks noGrp="1"/>
          </p:cNvSpPr>
          <p:nvPr>
            <p:ph idx="1"/>
          </p:nvPr>
        </p:nvSpPr>
        <p:spPr>
          <a:xfrm>
            <a:off x="717883" y="897804"/>
            <a:ext cx="10515600" cy="898636"/>
          </a:xfrm>
        </p:spPr>
        <p:txBody>
          <a:bodyPr/>
          <a:lstStyle/>
          <a:p>
            <a:pPr>
              <a:buFont typeface="Wingdings" panose="05000000000000000000" pitchFamily="2" charset="2"/>
              <a:buChar char="§"/>
            </a:pPr>
            <a:r>
              <a:rPr lang="en-US" dirty="0">
                <a:solidFill>
                  <a:schemeClr val="accent2"/>
                </a:solidFill>
              </a:rPr>
              <a:t> </a:t>
            </a:r>
            <a:r>
              <a:rPr lang="en-US" dirty="0" smtClean="0"/>
              <a:t>DL2R </a:t>
            </a:r>
            <a:r>
              <a:rPr lang="en-US" dirty="0" smtClean="0">
                <a:cs typeface="Arial" panose="020B0604020202020204" pitchFamily="34" charset="0"/>
              </a:rPr>
              <a:t>(</a:t>
            </a:r>
            <a:r>
              <a:rPr lang="en-US" altLang="zh-CN" dirty="0" smtClean="0">
                <a:cs typeface="Arial" panose="020B0604020202020204" pitchFamily="34" charset="0"/>
              </a:rPr>
              <a:t>Yan</a:t>
            </a:r>
            <a:r>
              <a:rPr lang="en-US" dirty="0" smtClean="0">
                <a:cs typeface="Arial" panose="020B0604020202020204" pitchFamily="34" charset="0"/>
              </a:rPr>
              <a:t> et al. 201</a:t>
            </a:r>
            <a:r>
              <a:rPr lang="en-US" altLang="zh-CN" dirty="0" smtClean="0">
                <a:cs typeface="Arial" panose="020B0604020202020204" pitchFamily="34" charset="0"/>
              </a:rPr>
              <a:t>6</a:t>
            </a:r>
            <a:r>
              <a:rPr lang="en-US" dirty="0" smtClean="0">
                <a:cs typeface="Arial" panose="020B0604020202020204" pitchFamily="34" charset="0"/>
              </a:rPr>
              <a:t>)</a:t>
            </a:r>
            <a:endParaRPr lang="en-US" dirty="0" smtClean="0">
              <a:cs typeface="Arial" panose="020B0604020202020204" pitchFamily="34" charset="0"/>
            </a:endParaRPr>
          </a:p>
          <a:p>
            <a:pPr marL="457200" lvl="1" indent="0">
              <a:buNone/>
            </a:pPr>
            <a:r>
              <a:rPr lang="en-US" dirty="0" smtClean="0">
                <a:solidFill>
                  <a:schemeClr val="accent2"/>
                </a:solidFill>
              </a:rPr>
              <a:t> </a:t>
            </a:r>
            <a:endParaRPr lang="en-US" dirty="0">
              <a:cs typeface="Arial" panose="020B0604020202020204" pitchFamily="34" charset="0"/>
            </a:endParaRPr>
          </a:p>
        </p:txBody>
      </p:sp>
      <p:sp>
        <p:nvSpPr>
          <p:cNvPr id="4" name="Rectangle 3"/>
          <p:cNvSpPr/>
          <p:nvPr/>
        </p:nvSpPr>
        <p:spPr>
          <a:xfrm rot="5400000">
            <a:off x="-1034279" y="1032285"/>
            <a:ext cx="2241998" cy="177420"/>
          </a:xfrm>
          <a:prstGeom prst="rect">
            <a:avLst/>
          </a:prstGeom>
          <a:solidFill>
            <a:schemeClr val="accent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034279" y="3274286"/>
            <a:ext cx="2241997" cy="17742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5400000">
            <a:off x="-1099288" y="5583286"/>
            <a:ext cx="2374006" cy="17543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5400000">
            <a:off x="-857855" y="1033284"/>
            <a:ext cx="2241998" cy="175428"/>
          </a:xfrm>
          <a:prstGeom prst="rect">
            <a:avLst/>
          </a:prstGeom>
          <a:gradFill>
            <a:gsLst>
              <a:gs pos="72000">
                <a:schemeClr val="bg1"/>
              </a:gs>
              <a:gs pos="72000">
                <a:schemeClr val="accent1">
                  <a:lumMod val="5000"/>
                  <a:lumOff val="95000"/>
                </a:schemeClr>
              </a:gs>
              <a:gs pos="100000">
                <a:schemeClr val="accent1">
                  <a:lumMod val="45000"/>
                  <a:lumOff val="55000"/>
                </a:schemeClr>
              </a:gs>
              <a:gs pos="100000">
                <a:schemeClr val="accent1">
                  <a:lumMod val="40000"/>
                  <a:lumOff val="60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855863" y="3277275"/>
            <a:ext cx="2241998" cy="171444"/>
          </a:xfrm>
          <a:prstGeom prst="rect">
            <a:avLst/>
          </a:prstGeom>
          <a:gradFill>
            <a:gsLst>
              <a:gs pos="72000">
                <a:schemeClr val="bg1"/>
              </a:gs>
              <a:gs pos="72000">
                <a:schemeClr val="accent1">
                  <a:lumMod val="5000"/>
                  <a:lumOff val="95000"/>
                </a:schemeClr>
              </a:gs>
              <a:gs pos="100000">
                <a:schemeClr val="accent4">
                  <a:lumMod val="60000"/>
                  <a:lumOff val="40000"/>
                </a:schemeClr>
              </a:gs>
              <a:gs pos="100000">
                <a:schemeClr val="accent4">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922115" y="5585031"/>
            <a:ext cx="2374010" cy="171936"/>
          </a:xfrm>
          <a:prstGeom prst="rect">
            <a:avLst/>
          </a:prstGeom>
          <a:gradFill>
            <a:gsLst>
              <a:gs pos="72000">
                <a:schemeClr val="bg1"/>
              </a:gs>
              <a:gs pos="72000">
                <a:schemeClr val="accent1">
                  <a:lumMod val="5000"/>
                  <a:lumOff val="95000"/>
                </a:schemeClr>
              </a:gs>
              <a:gs pos="100000">
                <a:schemeClr val="accent6">
                  <a:lumMod val="60000"/>
                  <a:lumOff val="40000"/>
                </a:schemeClr>
              </a:gs>
              <a:gs pos="100000">
                <a:schemeClr val="accent6">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1"/>
          <a:stretch>
            <a:fillRect/>
          </a:stretch>
        </p:blipFill>
        <p:spPr>
          <a:xfrm>
            <a:off x="1661885" y="1667796"/>
            <a:ext cx="9165772" cy="486931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5615</Words>
  <Application>WPS 演示</Application>
  <PresentationFormat>Widescreen</PresentationFormat>
  <Paragraphs>693</Paragraphs>
  <Slides>30</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30</vt:i4>
      </vt:variant>
    </vt:vector>
  </HeadingPairs>
  <TitlesOfParts>
    <vt:vector size="43" baseType="lpstr">
      <vt:lpstr>Arial</vt:lpstr>
      <vt:lpstr>宋体</vt:lpstr>
      <vt:lpstr>Wingdings</vt:lpstr>
      <vt:lpstr>Times New Roman</vt:lpstr>
      <vt:lpstr>Segoe UI</vt:lpstr>
      <vt:lpstr>Calibri Light</vt:lpstr>
      <vt:lpstr>Calibri</vt:lpstr>
      <vt:lpstr>微软雅黑</vt:lpstr>
      <vt:lpstr>Office Theme</vt:lpstr>
      <vt:lpstr>AcroExch.Document.11</vt:lpstr>
      <vt:lpstr>AcroExch.Document.11</vt:lpstr>
      <vt:lpstr>AcroExch.Document.11</vt:lpstr>
      <vt:lpstr>AcroExch.Document.11</vt:lpstr>
      <vt:lpstr>Sequential Matching Network: A New Architecture for Multi-turn Response Selection in Retrieval-Based Chatbots</vt:lpstr>
      <vt:lpstr>Outline</vt:lpstr>
      <vt:lpstr>Outline</vt:lpstr>
      <vt:lpstr>Two Types of Chatbots</vt:lpstr>
      <vt:lpstr>Basic Problems in Chatbots</vt:lpstr>
      <vt:lpstr>Challenges</vt:lpstr>
      <vt:lpstr>Existing Methods</vt:lpstr>
      <vt:lpstr>Existing Methods</vt:lpstr>
      <vt:lpstr>Existing Methods</vt:lpstr>
      <vt:lpstr>Existing Methods</vt:lpstr>
      <vt:lpstr>Key Idea</vt:lpstr>
      <vt:lpstr>Contribution</vt:lpstr>
      <vt:lpstr>Outline</vt:lpstr>
      <vt:lpstr>Sequential Matching Network</vt:lpstr>
      <vt:lpstr>Layer 1 (Utterance Response Matching)</vt:lpstr>
      <vt:lpstr>Layer 2 ( Matching Accumulation)</vt:lpstr>
      <vt:lpstr>Layer 3 ( Matching Prediction)</vt:lpstr>
      <vt:lpstr>Outline</vt:lpstr>
      <vt:lpstr>Experiment Setup</vt:lpstr>
      <vt:lpstr>Experiment Setup</vt:lpstr>
      <vt:lpstr>Baseline Algorithms</vt:lpstr>
      <vt:lpstr>Quantitative Evaluation</vt:lpstr>
      <vt:lpstr>Ablation tests</vt:lpstr>
      <vt:lpstr>Ablation tests</vt:lpstr>
      <vt:lpstr>Maximum context length</vt:lpstr>
      <vt:lpstr>Visualization</vt:lpstr>
      <vt:lpstr>Comparison of LSTM, MVLSTM, Multi-View and SMN across context length</vt:lpstr>
      <vt:lpstr>Error analysis</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Sequential Matching Network: A New Architecture for Multi-turn Response Selection in Retrieval-based Chatbots</dc:title>
  <dc:creator>Yu Wu (Person Consulting)</dc:creator>
  <cp:lastModifiedBy>lsj</cp:lastModifiedBy>
  <cp:revision>23</cp:revision>
  <dcterms:created xsi:type="dcterms:W3CDTF">2017-04-13T08:21:00Z</dcterms:created>
  <dcterms:modified xsi:type="dcterms:W3CDTF">2017-05-11T11:32:50Z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