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46"/>
  </p:handoutMasterIdLst>
  <p:sldIdLst>
    <p:sldId id="256" r:id="rId3"/>
    <p:sldId id="257" r:id="rId4"/>
    <p:sldId id="259" r:id="rId5"/>
    <p:sldId id="258" r:id="rId6"/>
    <p:sldId id="269" r:id="rId7"/>
    <p:sldId id="270" r:id="rId8"/>
    <p:sldId id="271" r:id="rId9"/>
    <p:sldId id="260" r:id="rId10"/>
    <p:sldId id="261" r:id="rId11"/>
    <p:sldId id="262" r:id="rId12"/>
    <p:sldId id="263" r:id="rId13"/>
    <p:sldId id="264" r:id="rId14"/>
    <p:sldId id="265" r:id="rId15"/>
    <p:sldId id="266" r:id="rId16"/>
    <p:sldId id="267" r:id="rId17"/>
    <p:sldId id="272" r:id="rId18"/>
    <p:sldId id="273" r:id="rId19"/>
    <p:sldId id="274" r:id="rId20"/>
    <p:sldId id="268" r:id="rId21"/>
    <p:sldId id="275" r:id="rId22"/>
    <p:sldId id="276" r:id="rId23"/>
    <p:sldId id="277" r:id="rId24"/>
    <p:sldId id="278" r:id="rId25"/>
    <p:sldId id="279" r:id="rId26"/>
    <p:sldId id="280" r:id="rId27"/>
    <p:sldId id="281" r:id="rId28"/>
    <p:sldId id="282"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305" r:id="rId43"/>
    <p:sldId id="306" r:id="rId44"/>
    <p:sldId id="296" r:id="rId4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42BD605-5C96-4622-8A0A-D424C72E7195}" styleName="Table_0">
    <a:wholeTbl>
      <a:tcTxStyle>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CF4"/>
          </a:solidFill>
        </a:fill>
      </a:tcStyle>
    </a:wholeTbl>
    <a:band1H>
      <a:tcStyle>
        <a:tcBdr/>
        <a:fill>
          <a:solidFill>
            <a:srgbClr val="CFD7E7"/>
          </a:solidFill>
        </a:fill>
      </a:tcStyle>
    </a:band1H>
    <a:band2H>
      <a:tcStyle>
        <a:tcBdr/>
      </a:tcStyle>
    </a:band2H>
    <a:band1V>
      <a:tcStyle>
        <a:tcBdr/>
        <a:fill>
          <a:solidFill>
            <a:srgbClr val="CFD7E7"/>
          </a:solidFill>
        </a:fill>
      </a:tcStyle>
    </a:band1V>
    <a:band2V>
      <a:tcStyle>
        <a:tcBdr/>
      </a:tcStyle>
    </a:band2V>
    <a:lastCol>
      <a:tcTxStyle b="on">
        <a:srgbClr val="FFFFFF"/>
      </a:tcTxStyle>
      <a:tcStyle>
        <a:tcBdr/>
        <a:fill>
          <a:solidFill>
            <a:srgbClr val="4F81BD"/>
          </a:solidFill>
        </a:fill>
      </a:tcStyle>
    </a:lastCol>
    <a:firstCol>
      <a:tcTxStyle b="on">
        <a:srgbClr val="FFFFFF"/>
      </a:tcTxStyle>
      <a:tcStyle>
        <a:tcBdr/>
        <a:fill>
          <a:solidFill>
            <a:srgbClr val="4F81BD"/>
          </a:solidFill>
        </a:fill>
      </a:tcStyle>
    </a:firstCol>
    <a:lastRow>
      <a:tcTxStyle b="on">
        <a:srgbClr val="FFFFFF"/>
      </a:tcTxStyle>
      <a:tcStyle>
        <a:tcBdr>
          <a:top>
            <a:ln w="38100" cap="flat" cmpd="sng">
              <a:solidFill>
                <a:srgbClr val="FFFFFF"/>
              </a:solidFill>
              <a:prstDash val="solid"/>
              <a:round/>
              <a:headEnd type="none" w="sm" len="sm"/>
              <a:tailEnd type="none" w="sm" len="sm"/>
            </a:ln>
          </a:top>
        </a:tcBdr>
        <a:fill>
          <a:solidFill>
            <a:srgbClr val="4F81BD"/>
          </a:solidFill>
        </a:fill>
      </a:tcStyle>
    </a:lastRow>
    <a:seCell>
      <a:tcStyle>
        <a:tcBdr/>
      </a:tcStyle>
    </a:seCell>
    <a:swCell>
      <a:tcStyle>
        <a:tcBdr/>
      </a:tcStyle>
    </a:swCell>
    <a:firstRow>
      <a:tcTxStyle b="on">
        <a:srgbClr val="FFFFFF"/>
      </a:tcTxStyle>
      <a:tcStyle>
        <a:tcBdr>
          <a:bottom>
            <a:ln w="38100" cap="flat" cmpd="sng">
              <a:solidFill>
                <a:srgbClr val="FFFFFF"/>
              </a:solidFill>
              <a:prstDash val="solid"/>
              <a:round/>
              <a:headEnd type="none" w="sm" len="sm"/>
              <a:tailEnd type="none" w="sm" len="sm"/>
            </a:ln>
          </a:bottom>
        </a:tcBdr>
        <a:fill>
          <a:solidFill>
            <a:srgbClr val="4F81BD"/>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064"/>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とらんぷ記号</a:t>
            </a:r>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7" name="Shape 387"/>
        <p:cNvGrpSpPr/>
        <p:nvPr/>
      </p:nvGrpSpPr>
      <p:grpSpPr>
        <a:xfrm>
          <a:off x="0" y="0"/>
          <a:ext cx="0" cy="0"/>
          <a:chOff x="0" y="0"/>
          <a:chExt cx="0" cy="0"/>
        </a:xfrm>
      </p:grpSpPr>
      <p:sp>
        <p:nvSpPr>
          <p:cNvPr id="388" name="Google Shape;388;g49f8a09615_0_2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49f8a09615_0_2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First, we test our hypothesis: Using the converter, can we really obtain high quality CCGbanks?</a:t>
            </a:r>
            <a:endParaRPr lang="en-GB"/>
          </a:p>
          <a:p>
            <a:pPr marL="0" lvl="0" indent="0" algn="l" rtl="0">
              <a:spcBef>
                <a:spcPts val="0"/>
              </a:spcBef>
              <a:spcAft>
                <a:spcPts val="0"/>
              </a:spcAft>
              <a:buClr>
                <a:schemeClr val="dk1"/>
              </a:buClr>
              <a:buSzPts val="1100"/>
              <a:buFont typeface="Arial" panose="020B0604020202020204"/>
              <a:buNone/>
            </a:pPr>
            <a:r>
              <a:rPr lang="en-GB"/>
              <a:t>To evaluate this, we applied the learned converter to the test part of WSJ, for which both gold dependency and CCG trees are available.</a:t>
            </a:r>
            <a:endParaRPr lang="en-GB"/>
          </a:p>
          <a:p>
            <a:pPr marL="0" lvl="0" indent="0" algn="l" rtl="0">
              <a:spcBef>
                <a:spcPts val="0"/>
              </a:spcBef>
              <a:spcAft>
                <a:spcPts val="0"/>
              </a:spcAft>
              <a:buClr>
                <a:schemeClr val="dk1"/>
              </a:buClr>
              <a:buSzPts val="1100"/>
              <a:buFont typeface="Arial" panose="020B0604020202020204"/>
              <a:buNone/>
            </a:pPr>
            <a:r>
              <a:rPr lang="en-GB"/>
              <a:t>Because the inputs are from the same domain as the training one, this can be seen evaluating the upper bound of the conversion quality.</a:t>
            </a:r>
            <a:endParaRPr lang="en-GB"/>
          </a:p>
          <a:p>
            <a:pPr marL="0" lvl="0" indent="0" algn="l" rtl="0">
              <a:spcBef>
                <a:spcPts val="0"/>
              </a:spcBef>
              <a:spcAft>
                <a:spcPts val="0"/>
              </a:spcAft>
              <a:buClr>
                <a:schemeClr val="dk1"/>
              </a:buClr>
              <a:buSzPts val="1100"/>
              <a:buFont typeface="Arial" panose="020B0604020202020204"/>
              <a:buNone/>
            </a:pPr>
            <a:r>
              <a:rPr lang="en-GB"/>
              <a:t>On the left table, I show the F1 scores of the converter, compared to depccg and and its extension using ELMo.</a:t>
            </a:r>
            <a:endParaRPr lang="en-GB"/>
          </a:p>
          <a:p>
            <a:pPr marL="0" lvl="0" indent="0" algn="l" rtl="0">
              <a:spcBef>
                <a:spcPts val="0"/>
              </a:spcBef>
              <a:spcAft>
                <a:spcPts val="0"/>
              </a:spcAft>
              <a:buClr>
                <a:schemeClr val="dk1"/>
              </a:buClr>
              <a:buSzPts val="1100"/>
              <a:buFont typeface="Arial" panose="020B0604020202020204"/>
              <a:buNone/>
            </a:pPr>
            <a:r>
              <a:rPr lang="en-GB"/>
              <a:t>We observe that the converter hugely outperforms these CCG parsers.</a:t>
            </a:r>
            <a:endParaRPr lang="en-GB"/>
          </a:p>
          <a:p>
            <a:pPr marL="0" lvl="0" indent="0" algn="l" rtl="0">
              <a:spcBef>
                <a:spcPts val="0"/>
              </a:spcBef>
              <a:spcAft>
                <a:spcPts val="0"/>
              </a:spcAft>
              <a:buClr>
                <a:schemeClr val="dk1"/>
              </a:buClr>
              <a:buSzPts val="1100"/>
              <a:buFont typeface="Arial" panose="020B0604020202020204"/>
              <a:buNone/>
            </a:pPr>
            <a:r>
              <a:rPr lang="en-GB"/>
              <a:t>This implies the effectiveness of our approach of obtaining CCGbanks from dependency-based resources.</a:t>
            </a:r>
            <a:endParaRPr lang="en-GB"/>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Clr>
                <a:schemeClr val="dk1"/>
              </a:buClr>
              <a:buSzPts val="1100"/>
              <a:buFont typeface="Arial" panose="020B0604020202020204"/>
              <a:buNone/>
            </a:pPr>
            <a:r>
              <a:rPr lang="en-GB"/>
              <a:t>We also evaluated the converter in terms of syntactic phenomena.</a:t>
            </a:r>
            <a:endParaRPr lang="en-GB"/>
          </a:p>
          <a:p>
            <a:pPr marL="0" lvl="0" indent="0" algn="l" rtl="0">
              <a:spcBef>
                <a:spcPts val="0"/>
              </a:spcBef>
              <a:spcAft>
                <a:spcPts val="0"/>
              </a:spcAft>
              <a:buClr>
                <a:schemeClr val="dk1"/>
              </a:buClr>
              <a:buSzPts val="1100"/>
              <a:buFont typeface="Arial" panose="020B0604020202020204"/>
              <a:buNone/>
            </a:pPr>
            <a:r>
              <a:rPr lang="en-GB"/>
              <a:t>Actually it is also hugely better at handling difficult constructions such as pp-attachment and relative clauses, compared to depccg+ELMo baseline.</a:t>
            </a:r>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8" name="Shape 398"/>
        <p:cNvGrpSpPr/>
        <p:nvPr/>
      </p:nvGrpSpPr>
      <p:grpSpPr>
        <a:xfrm>
          <a:off x="0" y="0"/>
          <a:ext cx="0" cy="0"/>
          <a:chOff x="0" y="0"/>
          <a:chExt cx="0" cy="0"/>
        </a:xfrm>
      </p:grpSpPr>
      <p:sp>
        <p:nvSpPr>
          <p:cNvPr id="399" name="Google Shape;399;g4d113dd856_0_2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4d113dd856_0_2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Next, we conducted domain adaptation experiments.</a:t>
            </a:r>
            <a:endParaRPr lang="en-GB"/>
          </a:p>
          <a:p>
            <a:pPr marL="0" lvl="0" indent="0" algn="l" rtl="0">
              <a:spcBef>
                <a:spcPts val="0"/>
              </a:spcBef>
              <a:spcAft>
                <a:spcPts val="0"/>
              </a:spcAft>
              <a:buClr>
                <a:schemeClr val="dk1"/>
              </a:buClr>
              <a:buSzPts val="1100"/>
              <a:buFont typeface="Arial" panose="020B0604020202020204"/>
              <a:buNone/>
            </a:pPr>
            <a:r>
              <a:rPr lang="en-GB"/>
              <a:t>We conducted experiments on four different domains in the paper, but due to time constraints, I will introduce only two from them.</a:t>
            </a:r>
            <a:endParaRPr lang="en-GB"/>
          </a:p>
          <a:p>
            <a:pPr marL="0" lvl="0" indent="0" algn="l" rtl="0">
              <a:spcBef>
                <a:spcPts val="0"/>
              </a:spcBef>
              <a:spcAft>
                <a:spcPts val="0"/>
              </a:spcAft>
              <a:buClr>
                <a:schemeClr val="dk1"/>
              </a:buClr>
              <a:buSzPts val="1100"/>
              <a:buFont typeface="Arial" panose="020B0604020202020204"/>
              <a:buNone/>
            </a:pPr>
            <a:r>
              <a:rPr lang="en-GB"/>
              <a:t>The first experiment is on speech conversation, using the Switchboard corpus, which is a treebank on transcribed texts of telephone conversation.</a:t>
            </a:r>
            <a:endParaRPr lang="en-GB"/>
          </a:p>
          <a:p>
            <a:pPr marL="0" lvl="0" indent="0" algn="l" rtl="0">
              <a:spcBef>
                <a:spcPts val="0"/>
              </a:spcBef>
              <a:spcAft>
                <a:spcPts val="0"/>
              </a:spcAft>
              <a:buClr>
                <a:schemeClr val="dk1"/>
              </a:buClr>
              <a:buSzPts val="1100"/>
              <a:buFont typeface="Arial" panose="020B0604020202020204"/>
              <a:buNone/>
            </a:pPr>
            <a:r>
              <a:rPr lang="en-GB"/>
              <a:t>Using the converter, we converted the train part of around 60 thousand trees to CCG ones.</a:t>
            </a:r>
            <a:endParaRPr lang="en-GB"/>
          </a:p>
          <a:p>
            <a:pPr marL="0" lvl="0" indent="0" algn="l" rtl="0">
              <a:spcBef>
                <a:spcPts val="0"/>
              </a:spcBef>
              <a:spcAft>
                <a:spcPts val="0"/>
              </a:spcAft>
              <a:buClr>
                <a:schemeClr val="dk1"/>
              </a:buClr>
              <a:buSzPts val="1100"/>
              <a:buFont typeface="Arial" panose="020B0604020202020204"/>
              <a:buNone/>
            </a:pPr>
            <a:r>
              <a:rPr lang="en-GB"/>
              <a:t>For the evaluation, we randomly extract 100 sentences from the test part, and I manually annotated gold CCG trees.</a:t>
            </a:r>
            <a:endParaRPr lang="en-GB"/>
          </a:p>
          <a:p>
            <a:pPr marL="0" lvl="0" indent="0" algn="l" rtl="0">
              <a:spcBef>
                <a:spcPts val="0"/>
              </a:spcBef>
              <a:spcAft>
                <a:spcPts val="0"/>
              </a:spcAft>
              <a:buClr>
                <a:schemeClr val="dk1"/>
              </a:buClr>
              <a:buSzPts val="1100"/>
              <a:buFont typeface="Arial" panose="020B0604020202020204"/>
              <a:buNone/>
            </a:pPr>
            <a:r>
              <a:rPr lang="en-GB"/>
              <a:t>The challenges in handling this dataset are informal expressions, such as saying 'cause', instead of 'because'.</a:t>
            </a:r>
            <a:endParaRPr lang="en-GB"/>
          </a:p>
          <a:p>
            <a:pPr marL="0" lvl="0" indent="0" algn="l" rtl="0">
              <a:spcBef>
                <a:spcPts val="0"/>
              </a:spcBef>
              <a:spcAft>
                <a:spcPts val="0"/>
              </a:spcAft>
              <a:buClr>
                <a:schemeClr val="dk1"/>
              </a:buClr>
              <a:buSzPts val="1100"/>
              <a:buFont typeface="Arial" panose="020B0604020202020204"/>
              <a:buNone/>
            </a:pPr>
            <a:r>
              <a:rPr lang="en-GB"/>
              <a:t>And the dataset contains rather lengthy sentences with many embeddings.</a:t>
            </a:r>
            <a:endParaRPr lang="en-GB"/>
          </a:p>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7" name="Shape 407"/>
        <p:cNvGrpSpPr/>
        <p:nvPr/>
      </p:nvGrpSpPr>
      <p:grpSpPr>
        <a:xfrm>
          <a:off x="0" y="0"/>
          <a:ext cx="0" cy="0"/>
          <a:chOff x="0" y="0"/>
          <a:chExt cx="0" cy="0"/>
        </a:xfrm>
      </p:grpSpPr>
      <p:sp>
        <p:nvSpPr>
          <p:cNvPr id="408" name="Google Shape;408;g5dc1d28491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5dc1d28491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The results on this dataset is as follows, where we evaluate the effects of both ELMo and the proposed method.</a:t>
            </a:r>
            <a:endParaRPr lang="en-GB"/>
          </a:p>
          <a:p>
            <a:pPr marL="0" lvl="0" indent="0" algn="l" rtl="0">
              <a:spcBef>
                <a:spcPts val="0"/>
              </a:spcBef>
              <a:spcAft>
                <a:spcPts val="0"/>
              </a:spcAft>
              <a:buClr>
                <a:schemeClr val="dk1"/>
              </a:buClr>
              <a:buSzPts val="1100"/>
              <a:buFont typeface="Arial" panose="020B0604020202020204"/>
              <a:buNone/>
            </a:pPr>
            <a:r>
              <a:rPr lang="en-GB"/>
              <a:t>They contribute to the performance additively, and we see huge performance gain in terms of both metrics compared to the baseline.</a:t>
            </a:r>
            <a:endParaRPr lang="en-GB"/>
          </a:p>
          <a:p>
            <a:pPr marL="0" lvl="0" indent="0" algn="l" rtl="0">
              <a:spcBef>
                <a:spcPts val="0"/>
              </a:spcBef>
              <a:spcAft>
                <a:spcPts val="0"/>
              </a:spcAft>
              <a:buNone/>
            </a:pPr>
            <a:r>
              <a:rPr lang="en-GB"/>
              <a:t>We analyzed error cases of the parser after the domain adaptation. We observe only those errors common in syntactic parsing, involving PP-attachment and the misrecognition of predicate argument structures, etc.</a:t>
            </a:r>
            <a:endParaRPr lang="en-GB"/>
          </a:p>
          <a:p>
            <a:pPr marL="0" lvl="0" indent="0" algn="l" rtl="0">
              <a:spcBef>
                <a:spcPts val="0"/>
              </a:spcBef>
              <a:spcAft>
                <a:spcPts val="0"/>
              </a:spcAft>
              <a:buNone/>
            </a:pPr>
            <a:r>
              <a:rPr lang="en-GB"/>
              <a:t>Our method successfully reduced errors characteristic to this domain.</a:t>
            </a:r>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6" name="Shape 416"/>
        <p:cNvGrpSpPr/>
        <p:nvPr/>
      </p:nvGrpSpPr>
      <p:grpSpPr>
        <a:xfrm>
          <a:off x="0" y="0"/>
          <a:ext cx="0" cy="0"/>
          <a:chOff x="0" y="0"/>
          <a:chExt cx="0" cy="0"/>
        </a:xfrm>
      </p:grpSpPr>
      <p:sp>
        <p:nvSpPr>
          <p:cNvPr id="417" name="Google Shape;417;g49f8a09615_0_2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49f8a09615_0_2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 the second experiment, we conduct domain adaptation to math problems on geometry.</a:t>
            </a:r>
            <a:endParaRPr lang="en-GB"/>
          </a:p>
          <a:p>
            <a:pPr marL="0" lvl="0" indent="0" algn="l" rtl="0">
              <a:spcBef>
                <a:spcPts val="0"/>
              </a:spcBef>
              <a:spcAft>
                <a:spcPts val="0"/>
              </a:spcAft>
              <a:buClr>
                <a:schemeClr val="dk1"/>
              </a:buClr>
              <a:buSzPts val="1100"/>
              <a:buFont typeface="Arial" panose="020B0604020202020204"/>
              <a:buNone/>
            </a:pPr>
            <a:r>
              <a:rPr lang="en-GB"/>
              <a:t>We use the same dataset as the previous work on domain adaptation of constituency parsing.</a:t>
            </a:r>
            <a:endParaRPr lang="en-GB"/>
          </a:p>
          <a:p>
            <a:pPr marL="0" lvl="0" indent="0" algn="l" rtl="0">
              <a:spcBef>
                <a:spcPts val="0"/>
              </a:spcBef>
              <a:spcAft>
                <a:spcPts val="0"/>
              </a:spcAft>
              <a:buClr>
                <a:schemeClr val="dk1"/>
              </a:buClr>
              <a:buSzPts val="1100"/>
              <a:buFont typeface="Arial" panose="020B0604020202020204"/>
              <a:buNone/>
            </a:pPr>
            <a:r>
              <a:rPr lang="en-GB"/>
              <a:t>I annotated the dataset, by assigning both dependency and CCG trees to train and test parts respectively. Both sets contain 60 sentences.</a:t>
            </a:r>
            <a:endParaRPr lang="en-GB"/>
          </a:p>
          <a:p>
            <a:pPr marL="0" lvl="0" indent="0" algn="l" rtl="0">
              <a:spcBef>
                <a:spcPts val="0"/>
              </a:spcBef>
              <a:spcAft>
                <a:spcPts val="0"/>
              </a:spcAft>
              <a:buClr>
                <a:schemeClr val="dk1"/>
              </a:buClr>
              <a:buSzPts val="1100"/>
              <a:buFont typeface="Arial" panose="020B0604020202020204"/>
              <a:buNone/>
            </a:pPr>
            <a:r>
              <a:rPr lang="en-GB"/>
              <a:t>The challenges in this setting are expressions specific to math, especially symbols, and the limited amount of training data.</a:t>
            </a:r>
            <a:endParaRPr lang="en-GB"/>
          </a:p>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6" name="Shape 426"/>
        <p:cNvGrpSpPr/>
        <p:nvPr/>
      </p:nvGrpSpPr>
      <p:grpSpPr>
        <a:xfrm>
          <a:off x="0" y="0"/>
          <a:ext cx="0" cy="0"/>
          <a:chOff x="0" y="0"/>
          <a:chExt cx="0" cy="0"/>
        </a:xfrm>
      </p:grpSpPr>
      <p:sp>
        <p:nvSpPr>
          <p:cNvPr id="427" name="Google Shape;427;g52419a3520_0_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52419a3520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This is the result on math problems. In accordance with the previous result, both ELMo and our method contribute to the performance additively.</a:t>
            </a:r>
            <a:endParaRPr lang="en-GB"/>
          </a:p>
          <a:p>
            <a:pPr marL="0" lvl="0" indent="0" algn="l" rtl="0">
              <a:spcBef>
                <a:spcPts val="0"/>
              </a:spcBef>
              <a:spcAft>
                <a:spcPts val="0"/>
              </a:spcAft>
              <a:buClr>
                <a:schemeClr val="dk1"/>
              </a:buClr>
              <a:buSzPts val="1100"/>
              <a:buFont typeface="Arial" panose="020B0604020202020204"/>
              <a:buNone/>
            </a:pPr>
            <a:r>
              <a:rPr lang="en-GB"/>
              <a:t>Again, we observed huge gains, and especially in terms of the labeled metric.</a:t>
            </a:r>
            <a:endParaRPr lang="en-GB"/>
          </a:p>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5" name="Shape 455"/>
        <p:cNvGrpSpPr/>
        <p:nvPr/>
      </p:nvGrpSpPr>
      <p:grpSpPr>
        <a:xfrm>
          <a:off x="0" y="0"/>
          <a:ext cx="0" cy="0"/>
          <a:chOff x="0" y="0"/>
          <a:chExt cx="0" cy="0"/>
        </a:xfrm>
      </p:grpSpPr>
      <p:sp>
        <p:nvSpPr>
          <p:cNvPr id="456" name="Google Shape;456;g52419a3520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52419a3520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6" name="Shape 466"/>
        <p:cNvGrpSpPr/>
        <p:nvPr/>
      </p:nvGrpSpPr>
      <p:grpSpPr>
        <a:xfrm>
          <a:off x="0" y="0"/>
          <a:ext cx="0" cy="0"/>
          <a:chOff x="0" y="0"/>
          <a:chExt cx="0" cy="0"/>
        </a:xfrm>
      </p:grpSpPr>
      <p:sp>
        <p:nvSpPr>
          <p:cNvPr id="467" name="Google Shape;467;g52419a3520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52419a3520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7" name="Shape 447"/>
        <p:cNvGrpSpPr/>
        <p:nvPr/>
      </p:nvGrpSpPr>
      <p:grpSpPr>
        <a:xfrm>
          <a:off x="0" y="0"/>
          <a:ext cx="0" cy="0"/>
          <a:chOff x="0" y="0"/>
          <a:chExt cx="0" cy="0"/>
        </a:xfrm>
      </p:grpSpPr>
      <p:sp>
        <p:nvSpPr>
          <p:cNvPr id="448" name="Google Shape;448;g52419a3520_0_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52419a3520_0_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here is the summary of the talk.</a:t>
            </a:r>
            <a:endParaRPr lang="en-GB"/>
          </a:p>
          <a:p>
            <a:pPr marL="0" lvl="0" indent="0" algn="l" rtl="0">
              <a:spcBef>
                <a:spcPts val="0"/>
              </a:spcBef>
              <a:spcAft>
                <a:spcPts val="0"/>
              </a:spcAft>
              <a:buNone/>
            </a:pPr>
            <a:r>
              <a:rPr lang="en-GB"/>
              <a:t>we proposed a new domain adaptation method based on automatic construction of CCG treebanks using cheaper dependency corpora.</a:t>
            </a:r>
            <a:endParaRPr lang="en-GB"/>
          </a:p>
          <a:p>
            <a:pPr marL="0" lvl="0" indent="0" algn="l" rtl="0">
              <a:spcBef>
                <a:spcPts val="0"/>
              </a:spcBef>
              <a:spcAft>
                <a:spcPts val="0"/>
              </a:spcAft>
              <a:buNone/>
            </a:pPr>
            <a:r>
              <a:rPr lang="en-GB"/>
              <a:t>We conducted experiments on four different domains including biomedical texts, question sentences, speech conversation and math problems, and I introduced the results on latter two domains, on which we observed remarkable performance improvements.</a:t>
            </a:r>
            <a:endParaRPr lang="en-GB"/>
          </a:p>
          <a:p>
            <a:pPr marL="0" lvl="0" indent="0" algn="l" rtl="0">
              <a:spcBef>
                <a:spcPts val="0"/>
              </a:spcBef>
              <a:spcAft>
                <a:spcPts val="0"/>
              </a:spcAft>
              <a:buNone/>
            </a:pPr>
            <a:r>
              <a:rPr lang="en-GB"/>
              <a:t>The codes and datasets will be available from this link, and the parser is also available from pip.</a:t>
            </a:r>
            <a:endParaRPr lang="en-GB"/>
          </a:p>
          <a:p>
            <a:pPr marL="0" lvl="0" indent="0" algn="l" rtl="0">
              <a:spcBef>
                <a:spcPts val="0"/>
              </a:spcBef>
              <a:spcAft>
                <a:spcPts val="0"/>
              </a:spcAft>
              <a:buNone/>
            </a:pPr>
            <a:r>
              <a:rPr lang="en-GB"/>
              <a:t>Thank you for listening.</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49f8a09615_0_2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49f8a09615_0_2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As widely known in the literature, supervised syntactic parsers suffer from performance drop</a:t>
            </a:r>
            <a:r>
              <a:rPr lang="en-GB">
                <a:solidFill>
                  <a:schemeClr val="dk1"/>
                </a:solidFill>
              </a:rPr>
              <a:t> </a:t>
            </a:r>
            <a:r>
              <a:rPr lang="en-GB"/>
              <a:t>when they are applied to texts from new domains.</a:t>
            </a:r>
            <a:endParaRPr lang="en-GB"/>
          </a:p>
          <a:p>
            <a:pPr marL="0" lvl="0" indent="0" algn="l" rtl="0">
              <a:spcBef>
                <a:spcPts val="0"/>
              </a:spcBef>
              <a:spcAft>
                <a:spcPts val="0"/>
              </a:spcAft>
              <a:buClr>
                <a:schemeClr val="dk1"/>
              </a:buClr>
              <a:buSzPts val="1100"/>
              <a:buFont typeface="Arial" panose="020B0604020202020204"/>
              <a:buNone/>
            </a:pPr>
            <a:r>
              <a:rPr lang="en-GB"/>
              <a:t>For example, when parsing a text from biomedical domain, usually it contains a lot of technical terms which the parser has never seen before.</a:t>
            </a:r>
            <a:endParaRPr lang="en-GB"/>
          </a:p>
          <a:p>
            <a:pPr marL="0" lvl="0" indent="0" algn="l" rtl="0">
              <a:spcBef>
                <a:spcPts val="0"/>
              </a:spcBef>
              <a:spcAft>
                <a:spcPts val="0"/>
              </a:spcAft>
              <a:buClr>
                <a:schemeClr val="dk1"/>
              </a:buClr>
              <a:buSzPts val="1100"/>
              <a:buFont typeface="Arial" panose="020B0604020202020204"/>
              <a:buNone/>
            </a:pPr>
            <a:r>
              <a:rPr lang="en-GB"/>
              <a:t>The straightforward solution to this issue is to label sentences in the target domain with a correct parse tree.</a:t>
            </a:r>
            <a:endParaRPr lang="en-GB"/>
          </a:p>
          <a:p>
            <a:pPr marL="0" lvl="0" indent="0" algn="l" rtl="0">
              <a:spcBef>
                <a:spcPts val="0"/>
              </a:spcBef>
              <a:spcAft>
                <a:spcPts val="0"/>
              </a:spcAft>
              <a:buClr>
                <a:schemeClr val="dk1"/>
              </a:buClr>
              <a:buSzPts val="1100"/>
              <a:buFont typeface="Arial" panose="020B0604020202020204"/>
              <a:buNone/>
            </a:pPr>
            <a:r>
              <a:rPr lang="en-GB"/>
              <a:t>But this is highly costly in the case of CCG, mainly due to two reasons.</a:t>
            </a:r>
            <a:endParaRPr lang="en-GB"/>
          </a:p>
          <a:p>
            <a:pPr marL="0" lvl="0" indent="0" algn="l" rtl="0">
              <a:spcBef>
                <a:spcPts val="0"/>
              </a:spcBef>
              <a:spcAft>
                <a:spcPts val="0"/>
              </a:spcAft>
              <a:buClr>
                <a:schemeClr val="dk1"/>
              </a:buClr>
              <a:buSzPts val="1100"/>
              <a:buFont typeface="Arial" panose="020B0604020202020204"/>
              <a:buNone/>
            </a:pPr>
            <a:r>
              <a:rPr lang="en-GB"/>
              <a:t>Firstly, the CCG grammar is demanding of linguistic knowledge, and it is difficult to train an annotator for this grammar.</a:t>
            </a:r>
            <a:endParaRPr lang="en-GB"/>
          </a:p>
          <a:p>
            <a:pPr marL="0" lvl="0" indent="0" algn="l" rtl="0">
              <a:spcBef>
                <a:spcPts val="0"/>
              </a:spcBef>
              <a:spcAft>
                <a:spcPts val="0"/>
              </a:spcAft>
              <a:buClr>
                <a:schemeClr val="dk1"/>
              </a:buClr>
              <a:buSzPts val="1100"/>
              <a:buFont typeface="Arial" panose="020B0604020202020204"/>
              <a:buNone/>
            </a:pPr>
            <a:r>
              <a:rPr lang="en-GB"/>
              <a:t>Second, the strict nature of the grammar does not allow errors in annotation.</a:t>
            </a:r>
            <a:endParaRPr lang="en-GB"/>
          </a:p>
          <a:p>
            <a:pPr marL="0" lvl="0" indent="0" algn="l" rtl="0">
              <a:spcBef>
                <a:spcPts val="0"/>
              </a:spcBef>
              <a:spcAft>
                <a:spcPts val="0"/>
              </a:spcAft>
              <a:buClr>
                <a:schemeClr val="dk1"/>
              </a:buClr>
              <a:buSzPts val="1100"/>
              <a:buFont typeface="Arial" panose="020B0604020202020204"/>
              <a:buNone/>
            </a:pPr>
            <a:r>
              <a:rPr lang="en-GB"/>
              <a:t>Simple annotation errors like this example, turns the annotated tree just unusable because of the violation of the grammar.</a:t>
            </a:r>
            <a:endParaRPr lang="en-GB"/>
          </a:p>
          <a:p>
            <a:pPr marL="0" lvl="0" indent="0" algn="l" rtl="0">
              <a:spcBef>
                <a:spcPts val="0"/>
              </a:spcBef>
              <a:spcAft>
                <a:spcPts val="0"/>
              </a:spcAft>
              <a:buClr>
                <a:schemeClr val="dk1"/>
              </a:buClr>
              <a:buSzPts val="1100"/>
              <a:buFont typeface="Arial" panose="020B0604020202020204"/>
              <a:buNone/>
            </a:pPr>
            <a:r>
              <a:rPr lang="en-GB">
                <a:solidFill>
                  <a:schemeClr val="dk1"/>
                </a:solidFill>
              </a:rPr>
              <a:t>The CCG grammar states that categories N and NP here must be identical to be able to combine.</a:t>
            </a:r>
            <a:endParaRPr lang="en-GB">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5d99368fec_0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d99368fec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Previous studies in domain adaptation of CCG parsing have focused on supertagging, which is a CCG version of the part-of-speech tagging.</a:t>
            </a:r>
            <a:endParaRPr lang="en-GB"/>
          </a:p>
          <a:p>
            <a:pPr marL="0" lvl="0" indent="0" algn="l" rtl="0">
              <a:spcBef>
                <a:spcPts val="0"/>
              </a:spcBef>
              <a:spcAft>
                <a:spcPts val="0"/>
              </a:spcAft>
              <a:buNone/>
            </a:pPr>
            <a:r>
              <a:rPr lang="en-GB"/>
              <a:t>But it has some issues, especially it is not simply applicable to recent parsers.</a:t>
            </a:r>
            <a:endParaRPr lang="en-GB"/>
          </a:p>
          <a:p>
            <a:pPr marL="0" lvl="0" indent="0" algn="l" rtl="0">
              <a:spcBef>
                <a:spcPts val="0"/>
              </a:spcBef>
              <a:spcAft>
                <a:spcPts val="0"/>
              </a:spcAft>
              <a:buNone/>
            </a:pPr>
            <a:r>
              <a:rPr lang="en-GB"/>
              <a:t>Word embeddings or their contextualized versions are very useful for domain adaptation, and there actually is previous work that showed ELMo is very effective for domain adaptation of constituency parsing.</a:t>
            </a:r>
            <a:endParaRPr lang="en-GB"/>
          </a:p>
          <a:p>
            <a:pPr marL="0" lvl="0" indent="0" algn="l" rtl="0">
              <a:spcBef>
                <a:spcPts val="0"/>
              </a:spcBef>
              <a:spcAft>
                <a:spcPts val="0"/>
              </a:spcAft>
              <a:buNone/>
            </a:pPr>
            <a:r>
              <a:rPr lang="en-GB"/>
              <a:t>These methods are orthogonal to our method in this work, and we can combine them to achieve even better performance.</a:t>
            </a:r>
            <a:endParaRPr lang="en-GB"/>
          </a:p>
          <a:p>
            <a:pPr marL="0" lvl="0" indent="0" algn="l" rtl="0">
              <a:spcBef>
                <a:spcPts val="0"/>
              </a:spcBef>
              <a:spcAft>
                <a:spcPts val="0"/>
              </a:spcAft>
              <a:buNone/>
            </a:pPr>
            <a:r>
              <a:rPr lang="en-GB"/>
              <a:t>In this work, we propose a totally new approach to this issue: automatic generation of CCGbanks, i.e. CCG treebanks for new domain.</a:t>
            </a:r>
            <a:endParaRPr lang="en-GB"/>
          </a:p>
          <a:p>
            <a:pPr marL="0" lvl="0" indent="0" algn="l" rtl="0">
              <a:spcBef>
                <a:spcPts val="0"/>
              </a:spcBef>
              <a:spcAft>
                <a:spcPts val="0"/>
              </a:spcAft>
              <a:buNone/>
            </a:pPr>
            <a:r>
              <a:rPr lang="en-GB"/>
              <a:t>This approach is agnostic on any parser architecture, and </a:t>
            </a:r>
            <a:r>
              <a:rPr lang="en-GB">
                <a:solidFill>
                  <a:schemeClr val="dk1"/>
                </a:solidFill>
              </a:rPr>
              <a:t> experimentally </a:t>
            </a:r>
            <a:r>
              <a:rPr lang="en-GB"/>
              <a:t>we show its effectiveness in various settings.</a:t>
            </a:r>
            <a:endParaRPr lang="en-GB"/>
          </a:p>
          <a:p>
            <a:pPr marL="0" lvl="0" indent="0" algn="l" rtl="0">
              <a:spcBef>
                <a:spcPts val="0"/>
              </a:spcBef>
              <a:spcAft>
                <a:spcPts val="0"/>
              </a:spcAft>
              <a:buNone/>
            </a:pPr>
            <a:r>
              <a:rPr lang="en-GB"/>
              <a:t>Next we go into the details of our method.</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4d113dd856_0_1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d113dd856_0_1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 this approach, first, we learn a mapping function from a dependency tree to a CCG tree, using some deep neural networks. Then, we use the trained converter to convert an existing dependency-based treebank to a CCGbank.</a:t>
            </a:r>
            <a:endParaRPr lang="en-GB"/>
          </a:p>
          <a:p>
            <a:pPr marL="0" lvl="0" indent="0" algn="l" rtl="0">
              <a:spcBef>
                <a:spcPts val="0"/>
              </a:spcBef>
              <a:spcAft>
                <a:spcPts val="0"/>
              </a:spcAft>
              <a:buClr>
                <a:schemeClr val="dk1"/>
              </a:buClr>
              <a:buSzPts val="1100"/>
              <a:buFont typeface="Arial" panose="020B0604020202020204"/>
              <a:buNone/>
            </a:pPr>
            <a:r>
              <a:rPr lang="en-GB"/>
              <a:t>Since there are plenty of dependency-based resources and, dependency tree is much easier to train an annotator for, we can assume we have a dependency treebank in the target domain.</a:t>
            </a:r>
            <a:endParaRPr lang="en-GB"/>
          </a:p>
          <a:p>
            <a:pPr marL="0" lvl="0" indent="0" algn="l" rtl="0">
              <a:spcBef>
                <a:spcPts val="0"/>
              </a:spcBef>
              <a:spcAft>
                <a:spcPts val="0"/>
              </a:spcAft>
              <a:buClr>
                <a:schemeClr val="dk1"/>
              </a:buClr>
              <a:buSzPts val="1100"/>
              <a:buFont typeface="Arial" panose="020B0604020202020204"/>
              <a:buNone/>
            </a:pPr>
            <a:r>
              <a:rPr lang="en-GB"/>
              <a:t>The key observation in this work is the commonality of syntactic structure across various domains.</a:t>
            </a:r>
            <a:endParaRPr lang="en-GB"/>
          </a:p>
          <a:p>
            <a:pPr marL="0" lvl="0" indent="0" algn="l" rtl="0">
              <a:spcBef>
                <a:spcPts val="0"/>
              </a:spcBef>
              <a:spcAft>
                <a:spcPts val="0"/>
              </a:spcAft>
              <a:buClr>
                <a:schemeClr val="dk1"/>
              </a:buClr>
              <a:buSzPts val="1100"/>
              <a:buFont typeface="Arial" panose="020B0604020202020204"/>
              <a:buNone/>
            </a:pPr>
            <a:r>
              <a:rPr lang="en-GB"/>
              <a:t>Parsing suffers from problems such as out-of-vocabulary problem, because its input is words, whose distribution follows well-known zipf law.</a:t>
            </a:r>
            <a:endParaRPr lang="en-GB"/>
          </a:p>
          <a:p>
            <a:pPr marL="0" lvl="0" indent="0" algn="l" rtl="0">
              <a:spcBef>
                <a:spcPts val="0"/>
              </a:spcBef>
              <a:spcAft>
                <a:spcPts val="0"/>
              </a:spcAft>
              <a:buClr>
                <a:schemeClr val="dk1"/>
              </a:buClr>
              <a:buSzPts val="1100"/>
              <a:buFont typeface="Arial" panose="020B0604020202020204"/>
              <a:buNone/>
            </a:pPr>
            <a:r>
              <a:rPr lang="en-GB"/>
              <a:t>Meanwhile, when the input is syntactic tree, it becomes more likely that the converter has seen similar structures before, even when the target domain is different from the one of the converter’s training data.</a:t>
            </a:r>
            <a:endParaRPr lang="en-GB"/>
          </a:p>
          <a:p>
            <a:pPr marL="0" lvl="0" indent="0" algn="l" rtl="0">
              <a:spcBef>
                <a:spcPts val="0"/>
              </a:spcBef>
              <a:spcAft>
                <a:spcPts val="0"/>
              </a:spcAft>
              <a:buClr>
                <a:schemeClr val="dk1"/>
              </a:buClr>
              <a:buSzPts val="1100"/>
              <a:buFont typeface="Arial" panose="020B0604020202020204"/>
              <a:buNone/>
            </a:pPr>
            <a:r>
              <a:rPr lang="en-GB"/>
              <a:t>As such we can expect to obtain high quality CCG trees using our method, even for new target domains.</a:t>
            </a:r>
            <a:endParaRPr lang="en-GB"/>
          </a:p>
          <a:p>
            <a:pPr marL="0" lvl="0" indent="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4d113dd856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4d113dd856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Our dependency-to-CCG converter is based on our previous CCG parsing method, so I will briefly introduce about it.</a:t>
            </a:r>
            <a:endParaRPr lang="en-GB"/>
          </a:p>
          <a:p>
            <a:pPr marL="0" lvl="0" indent="0" algn="l" rtl="0">
              <a:spcBef>
                <a:spcPts val="0"/>
              </a:spcBef>
              <a:spcAft>
                <a:spcPts val="0"/>
              </a:spcAft>
              <a:buClr>
                <a:schemeClr val="dk1"/>
              </a:buClr>
              <a:buSzPts val="1100"/>
              <a:buFont typeface="Arial" panose="020B0604020202020204"/>
              <a:buNone/>
            </a:pPr>
            <a:r>
              <a:rPr lang="en-GB"/>
              <a:t>In our previous work, we proposed a CCG parsing model, where the probability of a CCG tree is decomposed into local factors of supertags and dependency relations.</a:t>
            </a:r>
            <a:endParaRPr lang="en-GB"/>
          </a:p>
          <a:p>
            <a:pPr marL="0" lvl="0" indent="0" algn="l" rtl="0">
              <a:spcBef>
                <a:spcPts val="0"/>
              </a:spcBef>
              <a:spcAft>
                <a:spcPts val="0"/>
              </a:spcAft>
              <a:buClr>
                <a:schemeClr val="dk1"/>
              </a:buClr>
              <a:buSzPts val="1100"/>
              <a:buFont typeface="Arial" panose="020B0604020202020204"/>
              <a:buNone/>
            </a:pPr>
            <a:r>
              <a:rPr lang="en-GB"/>
              <a:t>This is very aggressive decomposition of tree probability, but non-local dependencies among substructures are captured through the adoption of the strict CCG grammar.</a:t>
            </a:r>
            <a:endParaRPr lang="en-GB"/>
          </a:p>
          <a:p>
            <a:pPr marL="0" lvl="0" indent="0" algn="l" rtl="0">
              <a:spcBef>
                <a:spcPts val="0"/>
              </a:spcBef>
              <a:spcAft>
                <a:spcPts val="0"/>
              </a:spcAft>
              <a:buClr>
                <a:schemeClr val="dk1"/>
              </a:buClr>
              <a:buSzPts val="1100"/>
              <a:buFont typeface="Arial" panose="020B0604020202020204"/>
              <a:buNone/>
            </a:pPr>
            <a:r>
              <a:rPr lang="en-GB"/>
              <a:t>We combined this formulation of tree probability and LSTM-based scoring function, and use CKY-style A*-parsing to obtain the most probable CCG tree.</a:t>
            </a:r>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49f8a09615_0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9f8a09615_0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 this work, we extend the parsing method into the dependency-to-CCG conversion model.</a:t>
            </a:r>
            <a:endParaRPr lang="en-GB"/>
          </a:p>
          <a:p>
            <a:pPr marL="0" lvl="0" indent="0" algn="l" rtl="0">
              <a:spcBef>
                <a:spcPts val="0"/>
              </a:spcBef>
              <a:spcAft>
                <a:spcPts val="0"/>
              </a:spcAft>
              <a:buClr>
                <a:schemeClr val="dk1"/>
              </a:buClr>
              <a:buSzPts val="1100"/>
              <a:buFont typeface="Arial" panose="020B0604020202020204"/>
              <a:buNone/>
            </a:pPr>
            <a:r>
              <a:rPr lang="en-GB"/>
              <a:t>Since a CCG parser can be thought of as a mapping from word vectors of input sentence to a CCG tree, </a:t>
            </a:r>
            <a:endParaRPr lang="en-GB"/>
          </a:p>
          <a:p>
            <a:pPr marL="0" lvl="0" indent="0" algn="l" rtl="0">
              <a:spcBef>
                <a:spcPts val="0"/>
              </a:spcBef>
              <a:spcAft>
                <a:spcPts val="0"/>
              </a:spcAft>
              <a:buClr>
                <a:schemeClr val="dk1"/>
              </a:buClr>
              <a:buSzPts val="1100"/>
              <a:buFont typeface="Arial" panose="020B0604020202020204"/>
              <a:buNone/>
            </a:pPr>
            <a:r>
              <a:rPr lang="en-GB"/>
              <a:t>we can simply replace the input vectors by one based on the vector encodings of a dependency tree.</a:t>
            </a:r>
            <a:endParaRPr lang="en-GB"/>
          </a:p>
          <a:p>
            <a:pPr marL="0" lvl="0" indent="0" algn="l" rtl="0">
              <a:spcBef>
                <a:spcPts val="0"/>
              </a:spcBef>
              <a:spcAft>
                <a:spcPts val="0"/>
              </a:spcAft>
              <a:buClr>
                <a:schemeClr val="dk1"/>
              </a:buClr>
              <a:buSzPts val="1100"/>
              <a:buFont typeface="Arial" panose="020B0604020202020204"/>
              <a:buNone/>
            </a:pPr>
            <a:r>
              <a:rPr lang="en-GB"/>
              <a:t>To obtain the vector encodings, we use bidirectional treeLSTM by Miwa et al. in this work.</a:t>
            </a:r>
            <a:endParaRPr lang="en-GB"/>
          </a:p>
          <a:p>
            <a:pPr marL="0" lvl="0" indent="0" algn="l" rtl="0">
              <a:spcBef>
                <a:spcPts val="0"/>
              </a:spcBef>
              <a:spcAft>
                <a:spcPts val="0"/>
              </a:spcAft>
              <a:buClr>
                <a:schemeClr val="dk1"/>
              </a:buClr>
              <a:buSzPts val="1100"/>
              <a:buFont typeface="Arial" panose="020B0604020202020204"/>
              <a:buNone/>
            </a:pPr>
            <a:r>
              <a:rPr lang="en-GB"/>
              <a:t>The converter is conceptually simple, but it has advantages that the output tree is always most probable one, and it is also guaranteed to be grammatically valid.</a:t>
            </a:r>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g4a9b829014_0_1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a9b829014_0_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We have another advantage in this approach.</a:t>
            </a:r>
            <a:endParaRPr lang="en-GB"/>
          </a:p>
          <a:p>
            <a:pPr marL="0" lvl="0" indent="0" algn="l" rtl="0">
              <a:spcBef>
                <a:spcPts val="0"/>
              </a:spcBef>
              <a:spcAft>
                <a:spcPts val="0"/>
              </a:spcAft>
              <a:buClr>
                <a:schemeClr val="dk1"/>
              </a:buClr>
              <a:buSzPts val="1100"/>
              <a:buFont typeface="Arial" panose="020B0604020202020204"/>
              <a:buNone/>
            </a:pPr>
            <a:r>
              <a:rPr lang="en-GB"/>
              <a:t>Our method is fully automated method of CCGbank generation, however, in some cases, we want to control the forms of output trees by using external resources.</a:t>
            </a:r>
            <a:endParaRPr lang="en-GB"/>
          </a:p>
          <a:p>
            <a:pPr marL="0" lvl="0" indent="0" algn="l" rtl="0">
              <a:spcBef>
                <a:spcPts val="0"/>
              </a:spcBef>
              <a:spcAft>
                <a:spcPts val="0"/>
              </a:spcAft>
              <a:buClr>
                <a:schemeClr val="dk1"/>
              </a:buClr>
              <a:buSzPts val="1100"/>
              <a:buFont typeface="Arial" panose="020B0604020202020204"/>
              <a:buNone/>
            </a:pPr>
            <a:r>
              <a:rPr lang="en-GB"/>
              <a:t>For example, a dictionary on disease names can be used to always map disease names in a sentence to the NP category.</a:t>
            </a:r>
            <a:endParaRPr lang="en-GB"/>
          </a:p>
          <a:p>
            <a:pPr marL="0" lvl="0" indent="0" algn="l" rtl="0">
              <a:spcBef>
                <a:spcPts val="0"/>
              </a:spcBef>
              <a:spcAft>
                <a:spcPts val="0"/>
              </a:spcAft>
              <a:buClr>
                <a:schemeClr val="dk1"/>
              </a:buClr>
              <a:buSzPts val="1100"/>
              <a:buFont typeface="Arial" panose="020B0604020202020204"/>
              <a:buNone/>
            </a:pPr>
            <a:r>
              <a:rPr lang="en-GB"/>
              <a:t>As we use chart-based parsing algorithm, it is possible to perform such a controlled decoding, by simply controlling the search space of the parsing algorithm.</a:t>
            </a:r>
            <a:endParaRPr lang="en-GB"/>
          </a:p>
          <a:p>
            <a:pPr marL="0" lvl="0" indent="0" algn="l" rtl="0">
              <a:spcBef>
                <a:spcPts val="0"/>
              </a:spcBef>
              <a:spcAft>
                <a:spcPts val="0"/>
              </a:spcAft>
              <a:buClr>
                <a:schemeClr val="dk1"/>
              </a:buClr>
              <a:buSzPts val="1100"/>
              <a:buFont typeface="Arial" panose="020B0604020202020204"/>
              <a:buNone/>
            </a:pPr>
            <a:r>
              <a:rPr lang="en-GB"/>
              <a:t>In the example below this slide, we applied constrained decoding when converting the Switchboard corpus, which is a corpus of telephone conversation.</a:t>
            </a:r>
            <a:endParaRPr lang="en-GB"/>
          </a:p>
          <a:p>
            <a:pPr marL="0" lvl="0" indent="0" algn="l" rtl="0">
              <a:spcBef>
                <a:spcPts val="0"/>
              </a:spcBef>
              <a:spcAft>
                <a:spcPts val="0"/>
              </a:spcAft>
              <a:buClr>
                <a:schemeClr val="dk1"/>
              </a:buClr>
              <a:buSzPts val="1100"/>
              <a:buFont typeface="Arial" panose="020B0604020202020204"/>
              <a:buNone/>
            </a:pPr>
            <a:r>
              <a:rPr lang="en-GB"/>
              <a:t>This sentence by a speaker contains lots of disfluencies, and we want to handle these disfluencies differently in the succeeding semantic composition.</a:t>
            </a:r>
            <a:endParaRPr lang="en-GB"/>
          </a:p>
          <a:p>
            <a:pPr marL="0" lvl="0" indent="0" algn="l" rtl="0">
              <a:spcBef>
                <a:spcPts val="0"/>
              </a:spcBef>
              <a:spcAft>
                <a:spcPts val="0"/>
              </a:spcAft>
              <a:buClr>
                <a:schemeClr val="dk1"/>
              </a:buClr>
              <a:buSzPts val="1100"/>
              <a:buFont typeface="Arial" panose="020B0604020202020204"/>
              <a:buNone/>
            </a:pPr>
            <a:r>
              <a:rPr lang="en-GB"/>
              <a:t>We used our method and disfluency annotations in the corpus, and we successfully marked all the occurrences of disfluencies with special category X.</a:t>
            </a:r>
            <a:endParaRPr lang="en-GB"/>
          </a:p>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2" name="Shape 272"/>
        <p:cNvGrpSpPr/>
        <p:nvPr/>
      </p:nvGrpSpPr>
      <p:grpSpPr>
        <a:xfrm>
          <a:off x="0" y="0"/>
          <a:ext cx="0" cy="0"/>
          <a:chOff x="0" y="0"/>
          <a:chExt cx="0" cy="0"/>
        </a:xfrm>
      </p:grpSpPr>
      <p:sp>
        <p:nvSpPr>
          <p:cNvPr id="273" name="Google Shape;273;g49f8a09615_0_2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49f8a09615_0_2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Here is the summary of our method.</a:t>
            </a:r>
            <a:endParaRPr lang="en-GB"/>
          </a:p>
          <a:p>
            <a:pPr marL="0" lvl="0" indent="0" algn="l" rtl="0">
              <a:spcBef>
                <a:spcPts val="0"/>
              </a:spcBef>
              <a:spcAft>
                <a:spcPts val="0"/>
              </a:spcAft>
              <a:buClr>
                <a:schemeClr val="dk1"/>
              </a:buClr>
              <a:buSzPts val="1100"/>
              <a:buFont typeface="Arial" panose="020B0604020202020204"/>
              <a:buNone/>
            </a:pPr>
            <a:r>
              <a:rPr lang="en-GB"/>
              <a:t>First we train a converter that maps a dependency tree to a CCG tree.</a:t>
            </a:r>
            <a:endParaRPr lang="en-GB"/>
          </a:p>
          <a:p>
            <a:pPr marL="0" lvl="0" indent="0" algn="l" rtl="0">
              <a:spcBef>
                <a:spcPts val="0"/>
              </a:spcBef>
              <a:spcAft>
                <a:spcPts val="0"/>
              </a:spcAft>
              <a:buClr>
                <a:schemeClr val="dk1"/>
              </a:buClr>
              <a:buSzPts val="1100"/>
              <a:buFont typeface="Arial" panose="020B0604020202020204"/>
              <a:buNone/>
            </a:pPr>
            <a:r>
              <a:rPr lang="en-GB"/>
              <a:t>Then, we use the trained converter to map an existing dependency corpus to obtain a new CCG treebank, which is then used to fine-tune an off-the-shelf CCG parser.</a:t>
            </a:r>
            <a:endParaRPr lang="en-GB"/>
          </a:p>
          <a:p>
            <a:pPr marL="0" lvl="0" indent="0" algn="l" rtl="0">
              <a:spcBef>
                <a:spcPts val="0"/>
              </a:spcBef>
              <a:spcAft>
                <a:spcPts val="0"/>
              </a:spcAft>
              <a:buClr>
                <a:schemeClr val="dk1"/>
              </a:buClr>
              <a:buSzPts val="1100"/>
              <a:buFont typeface="Arial" panose="020B0604020202020204"/>
              <a:buNone/>
            </a:pPr>
            <a:r>
              <a:rPr lang="en-GB"/>
              <a:t>Next, we evaluate the effectiveness of our approach in experiments.</a:t>
            </a:r>
            <a:endParaRPr lang="en-GB"/>
          </a:p>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8" name="Shape 378"/>
        <p:cNvGrpSpPr/>
        <p:nvPr/>
      </p:nvGrpSpPr>
      <p:grpSpPr>
        <a:xfrm>
          <a:off x="0" y="0"/>
          <a:ext cx="0" cy="0"/>
          <a:chOff x="0" y="0"/>
          <a:chExt cx="0" cy="0"/>
        </a:xfrm>
      </p:grpSpPr>
      <p:sp>
        <p:nvSpPr>
          <p:cNvPr id="379" name="Google Shape;379;g5718d154fe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718d154f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In the experiments, we applied our method to a CCG parser depccg on various settings.</a:t>
            </a:r>
            <a:endParaRPr lang="en-GB"/>
          </a:p>
          <a:p>
            <a:pPr marL="0" lvl="0" indent="0" algn="l" rtl="0">
              <a:spcBef>
                <a:spcPts val="0"/>
              </a:spcBef>
              <a:spcAft>
                <a:spcPts val="0"/>
              </a:spcAft>
              <a:buClr>
                <a:schemeClr val="dk1"/>
              </a:buClr>
              <a:buSzPts val="1100"/>
              <a:buFont typeface="Arial" panose="020B0604020202020204"/>
              <a:buNone/>
            </a:pPr>
            <a:r>
              <a:rPr lang="en-GB"/>
              <a:t>We trained our converter </a:t>
            </a:r>
            <a:r>
              <a:rPr lang="en-GB">
                <a:solidFill>
                  <a:schemeClr val="dk1"/>
                </a:solidFill>
              </a:rPr>
              <a:t>using Penn treebank and CCGbank</a:t>
            </a:r>
            <a:r>
              <a:rPr lang="en-GB"/>
              <a:t>.</a:t>
            </a:r>
            <a:endParaRPr lang="en-GB"/>
          </a:p>
          <a:p>
            <a:pPr marL="0" lvl="0" indent="0" algn="l" rtl="0">
              <a:spcBef>
                <a:spcPts val="0"/>
              </a:spcBef>
              <a:spcAft>
                <a:spcPts val="0"/>
              </a:spcAft>
              <a:buClr>
                <a:schemeClr val="dk1"/>
              </a:buClr>
              <a:buSzPts val="1100"/>
              <a:buFont typeface="Arial" panose="020B0604020202020204"/>
              <a:buNone/>
            </a:pPr>
            <a:r>
              <a:rPr lang="en-GB"/>
              <a:t>In this work, all the dependency trees are based on Universal Dependencies version one, and when using constituency-based treebank, we apply Stanford Converter to obtain UD trees.</a:t>
            </a:r>
            <a:endParaRPr lang="en-GB"/>
          </a:p>
          <a:p>
            <a:pPr marL="0" lvl="0" indent="0" algn="l" rtl="0">
              <a:spcBef>
                <a:spcPts val="0"/>
              </a:spcBef>
              <a:spcAft>
                <a:spcPts val="0"/>
              </a:spcAft>
              <a:buClr>
                <a:schemeClr val="dk1"/>
              </a:buClr>
              <a:buSzPts val="1100"/>
              <a:buFont typeface="Arial" panose="020B0604020202020204"/>
              <a:buNone/>
            </a:pPr>
            <a:r>
              <a:rPr lang="en-GB"/>
              <a:t>We use standard CCG parsing evaluation metric, which calculates the number of correctly predicted predicate-argument edges.</a:t>
            </a:r>
            <a:endParaRPr lang="en-GB"/>
          </a:p>
          <a:p>
            <a:pPr marL="0" lvl="0" indent="0" algn="l" rtl="0">
              <a:spcBef>
                <a:spcPts val="0"/>
              </a:spcBef>
              <a:spcAft>
                <a:spcPts val="0"/>
              </a:spcAft>
              <a:buClr>
                <a:schemeClr val="dk1"/>
              </a:buClr>
              <a:buSzPts val="1100"/>
              <a:buFont typeface="Arial" panose="020B0604020202020204"/>
              <a:buNone/>
            </a:pPr>
            <a:r>
              <a:rPr lang="en-GB"/>
              <a:t>The actual evaluation script is complicated, but intuitively the score is based on these edges obtainable from a CCG tree.</a:t>
            </a:r>
            <a:endParaRPr lang="en-GB"/>
          </a:p>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M PLUS 1p Medium"/>
              <a:buNone/>
              <a:defRPr>
                <a:latin typeface="M PLUS 1p Medium"/>
                <a:ea typeface="M PLUS 1p Medium"/>
                <a:cs typeface="M PLUS 1p Medium"/>
                <a:sym typeface="M PLUS 1p Medium"/>
              </a:defRPr>
            </a:lvl1pPr>
            <a:lvl2pPr lvl="1">
              <a:spcBef>
                <a:spcPts val="0"/>
              </a:spcBef>
              <a:spcAft>
                <a:spcPts val="0"/>
              </a:spcAft>
              <a:buSzPts val="2800"/>
              <a:buFont typeface="M PLUS 1p Medium"/>
              <a:buNone/>
              <a:defRPr>
                <a:latin typeface="M PLUS 1p Medium"/>
                <a:ea typeface="M PLUS 1p Medium"/>
                <a:cs typeface="M PLUS 1p Medium"/>
                <a:sym typeface="M PLUS 1p Medium"/>
              </a:defRPr>
            </a:lvl2pPr>
            <a:lvl3pPr lvl="2">
              <a:spcBef>
                <a:spcPts val="0"/>
              </a:spcBef>
              <a:spcAft>
                <a:spcPts val="0"/>
              </a:spcAft>
              <a:buSzPts val="2800"/>
              <a:buFont typeface="M PLUS 1p Medium"/>
              <a:buNone/>
              <a:defRPr>
                <a:latin typeface="M PLUS 1p Medium"/>
                <a:ea typeface="M PLUS 1p Medium"/>
                <a:cs typeface="M PLUS 1p Medium"/>
                <a:sym typeface="M PLUS 1p Medium"/>
              </a:defRPr>
            </a:lvl3pPr>
            <a:lvl4pPr lvl="3">
              <a:spcBef>
                <a:spcPts val="0"/>
              </a:spcBef>
              <a:spcAft>
                <a:spcPts val="0"/>
              </a:spcAft>
              <a:buSzPts val="2800"/>
              <a:buFont typeface="M PLUS 1p Medium"/>
              <a:buNone/>
              <a:defRPr>
                <a:latin typeface="M PLUS 1p Medium"/>
                <a:ea typeface="M PLUS 1p Medium"/>
                <a:cs typeface="M PLUS 1p Medium"/>
                <a:sym typeface="M PLUS 1p Medium"/>
              </a:defRPr>
            </a:lvl4pPr>
            <a:lvl5pPr lvl="4">
              <a:spcBef>
                <a:spcPts val="0"/>
              </a:spcBef>
              <a:spcAft>
                <a:spcPts val="0"/>
              </a:spcAft>
              <a:buSzPts val="2800"/>
              <a:buFont typeface="M PLUS 1p Medium"/>
              <a:buNone/>
              <a:defRPr>
                <a:latin typeface="M PLUS 1p Medium"/>
                <a:ea typeface="M PLUS 1p Medium"/>
                <a:cs typeface="M PLUS 1p Medium"/>
                <a:sym typeface="M PLUS 1p Medium"/>
              </a:defRPr>
            </a:lvl5pPr>
            <a:lvl6pPr lvl="5">
              <a:spcBef>
                <a:spcPts val="0"/>
              </a:spcBef>
              <a:spcAft>
                <a:spcPts val="0"/>
              </a:spcAft>
              <a:buSzPts val="2800"/>
              <a:buFont typeface="M PLUS 1p Medium"/>
              <a:buNone/>
              <a:defRPr>
                <a:latin typeface="M PLUS 1p Medium"/>
                <a:ea typeface="M PLUS 1p Medium"/>
                <a:cs typeface="M PLUS 1p Medium"/>
                <a:sym typeface="M PLUS 1p Medium"/>
              </a:defRPr>
            </a:lvl6pPr>
            <a:lvl7pPr lvl="6">
              <a:spcBef>
                <a:spcPts val="0"/>
              </a:spcBef>
              <a:spcAft>
                <a:spcPts val="0"/>
              </a:spcAft>
              <a:buSzPts val="2800"/>
              <a:buFont typeface="M PLUS 1p Medium"/>
              <a:buNone/>
              <a:defRPr>
                <a:latin typeface="M PLUS 1p Medium"/>
                <a:ea typeface="M PLUS 1p Medium"/>
                <a:cs typeface="M PLUS 1p Medium"/>
                <a:sym typeface="M PLUS 1p Medium"/>
              </a:defRPr>
            </a:lvl7pPr>
            <a:lvl8pPr lvl="7">
              <a:spcBef>
                <a:spcPts val="0"/>
              </a:spcBef>
              <a:spcAft>
                <a:spcPts val="0"/>
              </a:spcAft>
              <a:buSzPts val="2800"/>
              <a:buFont typeface="M PLUS 1p Medium"/>
              <a:buNone/>
              <a:defRPr>
                <a:latin typeface="M PLUS 1p Medium"/>
                <a:ea typeface="M PLUS 1p Medium"/>
                <a:cs typeface="M PLUS 1p Medium"/>
                <a:sym typeface="M PLUS 1p Medium"/>
              </a:defRPr>
            </a:lvl8pPr>
            <a:lvl9pPr lvl="8">
              <a:spcBef>
                <a:spcPts val="0"/>
              </a:spcBef>
              <a:spcAft>
                <a:spcPts val="0"/>
              </a:spcAft>
              <a:buSzPts val="2800"/>
              <a:buFont typeface="M PLUS 1p Medium"/>
              <a:buNone/>
              <a:defRPr>
                <a:latin typeface="M PLUS 1p Medium"/>
                <a:ea typeface="M PLUS 1p Medium"/>
                <a:cs typeface="M PLUS 1p Medium"/>
                <a:sym typeface="M PLUS 1p Medium"/>
              </a:defRPr>
            </a:lvl9pPr>
          </a:lstStyle>
          <a:p/>
        </p:txBody>
      </p:sp>
      <p:sp>
        <p:nvSpPr>
          <p:cNvPr id="18" name="Google Shape;18;p4"/>
          <p:cNvSpPr txBox="1"/>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600" lvl="0" indent="-457200">
              <a:lnSpc>
                <a:spcPct val="150000"/>
              </a:lnSpc>
              <a:spcBef>
                <a:spcPts val="0"/>
              </a:spcBef>
              <a:spcAft>
                <a:spcPts val="0"/>
              </a:spcAft>
              <a:buSzPts val="1800"/>
              <a:buFont typeface="M PLUS 1p"/>
              <a:buChar char="●"/>
              <a:defRPr>
                <a:latin typeface="M PLUS 1p"/>
                <a:ea typeface="M PLUS 1p"/>
                <a:cs typeface="M PLUS 1p"/>
                <a:sym typeface="M PLUS 1p"/>
              </a:defRPr>
            </a:lvl1pPr>
            <a:lvl2pPr marL="1219200" lvl="1" indent="-440055">
              <a:lnSpc>
                <a:spcPct val="150000"/>
              </a:lnSpc>
              <a:spcBef>
                <a:spcPct val="427000"/>
              </a:spcBef>
              <a:spcAft>
                <a:spcPts val="0"/>
              </a:spcAft>
              <a:buSzPts val="1600"/>
              <a:buFont typeface="M PLUS 1p"/>
              <a:buChar char="○"/>
              <a:defRPr sz="2135">
                <a:latin typeface="M PLUS 1p"/>
                <a:ea typeface="M PLUS 1p"/>
                <a:cs typeface="M PLUS 1p"/>
                <a:sym typeface="M PLUS 1p"/>
              </a:defRPr>
            </a:lvl2pPr>
            <a:lvl3pPr marL="1828800" lvl="2" indent="-423545">
              <a:lnSpc>
                <a:spcPct val="150000"/>
              </a:lnSpc>
              <a:spcBef>
                <a:spcPct val="427000"/>
              </a:spcBef>
              <a:spcAft>
                <a:spcPts val="0"/>
              </a:spcAft>
              <a:buSzPts val="1400"/>
              <a:buFont typeface="M PLUS 1p"/>
              <a:buChar char="■"/>
              <a:defRPr>
                <a:latin typeface="M PLUS 1p"/>
                <a:ea typeface="M PLUS 1p"/>
                <a:cs typeface="M PLUS 1p"/>
                <a:sym typeface="M PLUS 1p"/>
              </a:defRPr>
            </a:lvl3pPr>
            <a:lvl4pPr marL="2438400" lvl="3" indent="-423545">
              <a:lnSpc>
                <a:spcPct val="150000"/>
              </a:lnSpc>
              <a:spcBef>
                <a:spcPct val="427000"/>
              </a:spcBef>
              <a:spcAft>
                <a:spcPts val="0"/>
              </a:spcAft>
              <a:buSzPts val="1400"/>
              <a:buFont typeface="M PLUS 1p"/>
              <a:buChar char="●"/>
              <a:defRPr>
                <a:latin typeface="M PLUS 1p"/>
                <a:ea typeface="M PLUS 1p"/>
                <a:cs typeface="M PLUS 1p"/>
                <a:sym typeface="M PLUS 1p"/>
              </a:defRPr>
            </a:lvl4pPr>
            <a:lvl5pPr marL="3048000" lvl="4" indent="-423545">
              <a:lnSpc>
                <a:spcPct val="150000"/>
              </a:lnSpc>
              <a:spcBef>
                <a:spcPct val="427000"/>
              </a:spcBef>
              <a:spcAft>
                <a:spcPts val="0"/>
              </a:spcAft>
              <a:buSzPts val="1400"/>
              <a:buFont typeface="M PLUS 1p"/>
              <a:buChar char="○"/>
              <a:defRPr>
                <a:latin typeface="M PLUS 1p"/>
                <a:ea typeface="M PLUS 1p"/>
                <a:cs typeface="M PLUS 1p"/>
                <a:sym typeface="M PLUS 1p"/>
              </a:defRPr>
            </a:lvl5pPr>
            <a:lvl6pPr marL="3657600" lvl="5" indent="-423545">
              <a:lnSpc>
                <a:spcPct val="150000"/>
              </a:lnSpc>
              <a:spcBef>
                <a:spcPct val="427000"/>
              </a:spcBef>
              <a:spcAft>
                <a:spcPts val="0"/>
              </a:spcAft>
              <a:buSzPts val="1400"/>
              <a:buFont typeface="M PLUS 1p"/>
              <a:buChar char="■"/>
              <a:defRPr>
                <a:latin typeface="M PLUS 1p"/>
                <a:ea typeface="M PLUS 1p"/>
                <a:cs typeface="M PLUS 1p"/>
                <a:sym typeface="M PLUS 1p"/>
              </a:defRPr>
            </a:lvl6pPr>
            <a:lvl7pPr marL="4267200" lvl="6" indent="-423545">
              <a:lnSpc>
                <a:spcPct val="150000"/>
              </a:lnSpc>
              <a:spcBef>
                <a:spcPct val="427000"/>
              </a:spcBef>
              <a:spcAft>
                <a:spcPts val="0"/>
              </a:spcAft>
              <a:buSzPts val="1400"/>
              <a:buFont typeface="M PLUS 1p"/>
              <a:buChar char="●"/>
              <a:defRPr>
                <a:latin typeface="M PLUS 1p"/>
                <a:ea typeface="M PLUS 1p"/>
                <a:cs typeface="M PLUS 1p"/>
                <a:sym typeface="M PLUS 1p"/>
              </a:defRPr>
            </a:lvl7pPr>
            <a:lvl8pPr marL="4876800" lvl="7" indent="-423545">
              <a:lnSpc>
                <a:spcPct val="150000"/>
              </a:lnSpc>
              <a:spcBef>
                <a:spcPct val="427000"/>
              </a:spcBef>
              <a:spcAft>
                <a:spcPts val="0"/>
              </a:spcAft>
              <a:buSzPts val="1400"/>
              <a:buFont typeface="M PLUS 1p"/>
              <a:buChar char="○"/>
              <a:defRPr>
                <a:latin typeface="M PLUS 1p"/>
                <a:ea typeface="M PLUS 1p"/>
                <a:cs typeface="M PLUS 1p"/>
                <a:sym typeface="M PLUS 1p"/>
              </a:defRPr>
            </a:lvl8pPr>
            <a:lvl9pPr marL="5486400" lvl="8" indent="-423545">
              <a:lnSpc>
                <a:spcPct val="150000"/>
              </a:lnSpc>
              <a:spcBef>
                <a:spcPct val="427000"/>
              </a:spcBef>
              <a:spcAft>
                <a:spcPts val="1600"/>
              </a:spcAft>
              <a:buSzPts val="1400"/>
              <a:buFont typeface="M PLUS 1p"/>
              <a:buChar char="■"/>
              <a:defRPr>
                <a:latin typeface="M PLUS 1p"/>
                <a:ea typeface="M PLUS 1p"/>
                <a:cs typeface="M PLUS 1p"/>
                <a:sym typeface="M PLUS 1p"/>
              </a:defRPr>
            </a:lvl9pPr>
          </a:lstStyle>
          <a:p/>
        </p:txBody>
      </p:sp>
      <p:sp>
        <p:nvSpPr>
          <p:cNvPr id="19" name="Google Shape;19;p4"/>
          <p:cNvSpPr txBox="1"/>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1.xml"/><Relationship Id="rId2" Type="http://schemas.openxmlformats.org/officeDocument/2006/relationships/image" Target="../media/image29.png"/><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1.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1.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2.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1.xml"/><Relationship Id="rId2" Type="http://schemas.openxmlformats.org/officeDocument/2006/relationships/image" Target="../media/image38.png"/><Relationship Id="rId1" Type="http://schemas.openxmlformats.org/officeDocument/2006/relationships/image" Target="../media/image39.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1.xml"/><Relationship Id="rId2" Type="http://schemas.openxmlformats.org/officeDocument/2006/relationships/image" Target="../media/image36.png"/><Relationship Id="rId1"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hyperlink" Target="https://github.com/masashi-y/depccg"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464310" y="922277"/>
            <a:ext cx="9144000" cy="2187001"/>
          </a:xfrm>
        </p:spPr>
        <p:txBody>
          <a:bodyPr>
            <a:normAutofit/>
          </a:bodyPr>
          <a:p>
            <a:pPr algn="ctr">
              <a:lnSpc>
                <a:spcPct val="100000"/>
              </a:lnSpc>
              <a:spcBef>
                <a:spcPts val="0"/>
              </a:spcBef>
              <a:spcAft>
                <a:spcPts val="0"/>
              </a:spcAft>
              <a:buClr>
                <a:schemeClr val="dk1"/>
              </a:buClr>
              <a:buSzPts val="5200"/>
              <a:buNone/>
            </a:pPr>
            <a:r>
              <a:rPr lang="en-GB" sz="3600" kern="0">
                <a:solidFill>
                  <a:schemeClr val="dk1"/>
                </a:solidFill>
                <a:effectLst/>
                <a:latin typeface="M PLUS 1p Medium"/>
                <a:ea typeface="M PLUS 1p Medium"/>
                <a:cs typeface="M PLUS 1p Medium"/>
              </a:rPr>
              <a:t>A* CCG Parsing with a Supertag and Dependency Factored Model</a:t>
            </a:r>
            <a:endParaRPr lang="en-GB" sz="3600" kern="0">
              <a:solidFill>
                <a:schemeClr val="dk1"/>
              </a:solidFill>
              <a:effectLst/>
              <a:latin typeface="M PLUS 1p Medium"/>
              <a:ea typeface="M PLUS 1p Medium"/>
              <a:cs typeface="M PLUS 1p Medium"/>
            </a:endParaRPr>
          </a:p>
        </p:txBody>
      </p:sp>
      <p:sp>
        <p:nvSpPr>
          <p:cNvPr id="3" name="副标题 2"/>
          <p:cNvSpPr>
            <a:spLocks noGrp="1"/>
          </p:cNvSpPr>
          <p:nvPr>
            <p:ph type="subTitle" idx="1"/>
          </p:nvPr>
        </p:nvSpPr>
        <p:spPr>
          <a:xfrm>
            <a:off x="1524000" y="3075940"/>
            <a:ext cx="9144000" cy="2286635"/>
          </a:xfrm>
        </p:spPr>
        <p:txBody>
          <a:bodyPr>
            <a:normAutofit fontScale="70000"/>
          </a:bodyPr>
          <a:p>
            <a:r>
              <a:rPr lang="en-GB" sz="3600" kern="0">
                <a:solidFill>
                  <a:schemeClr val="dk1"/>
                </a:solidFill>
                <a:latin typeface="M PLUS 1p Medium"/>
                <a:ea typeface="M PLUS 1p Medium"/>
                <a:cs typeface="M PLUS 1p Medium"/>
              </a:rPr>
              <a:t>Masashi Yoshikawa and Hiroshi Noji and Yuji Matsumoto</a:t>
            </a:r>
            <a:endParaRPr lang="en-GB" sz="3600" kern="0">
              <a:solidFill>
                <a:schemeClr val="dk1"/>
              </a:solidFill>
              <a:latin typeface="M PLUS 1p Medium"/>
              <a:ea typeface="M PLUS 1p Medium"/>
              <a:cs typeface="M PLUS 1p Medium"/>
            </a:endParaRPr>
          </a:p>
          <a:p>
            <a:pPr marL="0" lvl="0" algn="ctr" rtl="0">
              <a:spcBef>
                <a:spcPts val="1000"/>
              </a:spcBef>
              <a:buClrTx/>
              <a:buSzTx/>
              <a:buNone/>
            </a:pPr>
            <a:r>
              <a:rPr lang="en-GB" sz="3600" kern="0">
                <a:solidFill>
                  <a:schemeClr val="dk1"/>
                </a:solidFill>
                <a:latin typeface="M PLUS 1p Medium"/>
                <a:ea typeface="M PLUS 1p Medium"/>
                <a:cs typeface="M PLUS 1p Medium"/>
                <a:sym typeface="+mn-ea"/>
              </a:rPr>
              <a:t>Graduate School of Information and Science </a:t>
            </a:r>
            <a:endParaRPr lang="en-GB" sz="3600" kern="0">
              <a:solidFill>
                <a:schemeClr val="dk1"/>
              </a:solidFill>
              <a:latin typeface="M PLUS 1p Medium"/>
              <a:ea typeface="M PLUS 1p Medium"/>
              <a:cs typeface="M PLUS 1p Medium"/>
              <a:sym typeface="+mn-ea"/>
            </a:endParaRPr>
          </a:p>
          <a:p>
            <a:pPr marL="0" lvl="0" algn="ctr" rtl="0">
              <a:spcBef>
                <a:spcPts val="1000"/>
              </a:spcBef>
              <a:buClrTx/>
              <a:buSzTx/>
              <a:buNone/>
            </a:pPr>
            <a:r>
              <a:rPr lang="en-GB" sz="3600" kern="0">
                <a:solidFill>
                  <a:schemeClr val="dk1"/>
                </a:solidFill>
                <a:latin typeface="M PLUS 1p Medium"/>
                <a:ea typeface="M PLUS 1p Medium"/>
                <a:cs typeface="M PLUS 1p Medium"/>
                <a:sym typeface="+mn-ea"/>
              </a:rPr>
              <a:t>Nara Institute of Science and Technology</a:t>
            </a:r>
            <a:endParaRPr lang="en-GB" sz="3600" kern="0">
              <a:solidFill>
                <a:schemeClr val="dk1"/>
              </a:solidFill>
              <a:latin typeface="M PLUS 1p Medium"/>
              <a:ea typeface="M PLUS 1p Medium"/>
              <a:cs typeface="M PLUS 1p Medium"/>
              <a:sym typeface="+mn-ea"/>
            </a:endParaRPr>
          </a:p>
          <a:p>
            <a:pPr marL="0" lvl="0" algn="ctr" rtl="0">
              <a:spcBef>
                <a:spcPts val="1000"/>
              </a:spcBef>
              <a:buClrTx/>
              <a:buSzTx/>
              <a:buNone/>
            </a:pPr>
            <a:r>
              <a:rPr lang="en-GB" sz="3600" kern="0">
                <a:solidFill>
                  <a:schemeClr val="dk1"/>
                </a:solidFill>
                <a:latin typeface="M PLUS 1p Medium"/>
                <a:ea typeface="M PLUS 1p Medium"/>
                <a:cs typeface="M PLUS 1p Medium"/>
                <a:sym typeface="+mn-ea"/>
              </a:rPr>
              <a:t>ACL </a:t>
            </a:r>
            <a:r>
              <a:rPr lang="en-US" altLang="en-GB" sz="3600" kern="0">
                <a:solidFill>
                  <a:schemeClr val="dk1"/>
                </a:solidFill>
                <a:latin typeface="M PLUS 1p Medium"/>
                <a:ea typeface="M PLUS 1p Medium"/>
                <a:cs typeface="M PLUS 1p Medium"/>
                <a:sym typeface="+mn-ea"/>
              </a:rPr>
              <a:t>2017</a:t>
            </a:r>
            <a:endParaRPr lang="en-US" altLang="en-GB" sz="3600" kern="0">
              <a:solidFill>
                <a:schemeClr val="dk1"/>
              </a:solidFill>
              <a:latin typeface="M PLUS 1p Medium"/>
              <a:ea typeface="M PLUS 1p Medium"/>
              <a:cs typeface="M PLUS 1p Medium"/>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GB" sz="3600" b="0" kern="0">
                <a:solidFill>
                  <a:schemeClr val="dk1"/>
                </a:solidFill>
                <a:effectLst/>
                <a:latin typeface="M PLUS 1p Medium"/>
                <a:ea typeface="M PLUS 1p Medium"/>
                <a:cs typeface="M PLUS 1p Medium"/>
              </a:rPr>
              <a:t>A* CCG Parsing</a:t>
            </a:r>
            <a:endParaRPr lang="en-GB" sz="3600" b="0" kern="0">
              <a:solidFill>
                <a:schemeClr val="dk1"/>
              </a:solidFill>
              <a:effectLst/>
              <a:latin typeface="M PLUS 1p Medium"/>
              <a:ea typeface="M PLUS 1p Medium"/>
              <a:cs typeface="M PLUS 1p Medium"/>
            </a:endParaRPr>
          </a:p>
        </p:txBody>
      </p:sp>
      <p:pic>
        <p:nvPicPr>
          <p:cNvPr id="4" name="内容占位符 3" descr="/home/yfliu/图片/Screenshot from 2019-09-22 15-51-10.pngScreenshot from 2019-09-22 15-51-10"/>
          <p:cNvPicPr>
            <a:picLocks noChangeAspect="1"/>
          </p:cNvPicPr>
          <p:nvPr>
            <p:ph idx="1"/>
          </p:nvPr>
        </p:nvPicPr>
        <p:blipFill>
          <a:blip r:embed="rId1"/>
          <a:srcRect/>
          <a:stretch>
            <a:fillRect/>
          </a:stretch>
        </p:blipFill>
        <p:spPr>
          <a:xfrm>
            <a:off x="898525" y="1737678"/>
            <a:ext cx="10012680" cy="42132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GB" sz="3600" b="0" kern="0">
                <a:solidFill>
                  <a:schemeClr val="dk1"/>
                </a:solidFill>
                <a:effectLst/>
                <a:latin typeface="M PLUS 1p Medium"/>
                <a:ea typeface="M PLUS 1p Medium"/>
                <a:cs typeface="M PLUS 1p Medium"/>
              </a:rPr>
              <a:t>A* CCG Parsing</a:t>
            </a:r>
            <a:endParaRPr lang="en-GB" sz="3600" b="0" kern="0">
              <a:solidFill>
                <a:schemeClr val="dk1"/>
              </a:solidFill>
              <a:effectLst/>
              <a:latin typeface="M PLUS 1p Medium"/>
              <a:ea typeface="M PLUS 1p Medium"/>
              <a:cs typeface="M PLUS 1p Medium"/>
            </a:endParaRPr>
          </a:p>
        </p:txBody>
      </p:sp>
      <p:pic>
        <p:nvPicPr>
          <p:cNvPr id="4" name="内容占位符 3" descr="/home/yfliu/图片/Screenshot from 2019-09-22 15-51-44.pngScreenshot from 2019-09-22 15-51-44"/>
          <p:cNvPicPr>
            <a:picLocks noChangeAspect="1"/>
          </p:cNvPicPr>
          <p:nvPr>
            <p:ph idx="1"/>
          </p:nvPr>
        </p:nvPicPr>
        <p:blipFill>
          <a:blip r:embed="rId1"/>
          <a:srcRect/>
          <a:stretch>
            <a:fillRect/>
          </a:stretch>
        </p:blipFill>
        <p:spPr>
          <a:xfrm>
            <a:off x="898525" y="1794193"/>
            <a:ext cx="10012680" cy="41001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GB" sz="3600" b="0" kern="0">
                <a:solidFill>
                  <a:schemeClr val="dk1"/>
                </a:solidFill>
                <a:effectLst/>
                <a:latin typeface="M PLUS 1p Medium"/>
                <a:ea typeface="M PLUS 1p Medium"/>
                <a:cs typeface="M PLUS 1p Medium"/>
              </a:rPr>
              <a:t>A* CCG Parsing</a:t>
            </a:r>
            <a:endParaRPr lang="en-GB" sz="3600" b="0" kern="0">
              <a:solidFill>
                <a:schemeClr val="dk1"/>
              </a:solidFill>
              <a:effectLst/>
              <a:latin typeface="M PLUS 1p Medium"/>
              <a:ea typeface="M PLUS 1p Medium"/>
              <a:cs typeface="M PLUS 1p Medium"/>
            </a:endParaRPr>
          </a:p>
        </p:txBody>
      </p:sp>
      <p:pic>
        <p:nvPicPr>
          <p:cNvPr id="4" name="内容占位符 3" descr="/home/yfliu/图片/Screenshot from 2019-09-22 15-53-21.pngScreenshot from 2019-09-22 15-53-21"/>
          <p:cNvPicPr>
            <a:picLocks noChangeAspect="1"/>
          </p:cNvPicPr>
          <p:nvPr>
            <p:ph idx="1"/>
          </p:nvPr>
        </p:nvPicPr>
        <p:blipFill>
          <a:blip r:embed="rId1"/>
          <a:srcRect t="1858"/>
          <a:stretch>
            <a:fillRect/>
          </a:stretch>
        </p:blipFill>
        <p:spPr>
          <a:xfrm>
            <a:off x="1165225" y="1870710"/>
            <a:ext cx="9880795" cy="41944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GB" sz="3600" b="0" kern="0">
                <a:solidFill>
                  <a:schemeClr val="dk1"/>
                </a:solidFill>
                <a:effectLst/>
                <a:latin typeface="M PLUS 1p Medium"/>
                <a:ea typeface="M PLUS 1p Medium"/>
                <a:cs typeface="M PLUS 1p Medium"/>
              </a:rPr>
              <a:t>A* CCG Parsing</a:t>
            </a:r>
            <a:endParaRPr lang="en-GB" sz="3600" b="0" kern="0">
              <a:solidFill>
                <a:schemeClr val="dk1"/>
              </a:solidFill>
              <a:effectLst/>
              <a:latin typeface="M PLUS 1p Medium"/>
              <a:ea typeface="M PLUS 1p Medium"/>
              <a:cs typeface="M PLUS 1p Medium"/>
            </a:endParaRPr>
          </a:p>
        </p:txBody>
      </p:sp>
      <p:pic>
        <p:nvPicPr>
          <p:cNvPr id="4" name="内容占位符 3" descr="/home/yfliu/图片/Screenshot from 2019-09-22 15-54-32.pngScreenshot from 2019-09-22 15-54-32"/>
          <p:cNvPicPr>
            <a:picLocks noChangeAspect="1"/>
          </p:cNvPicPr>
          <p:nvPr>
            <p:ph idx="1"/>
          </p:nvPr>
        </p:nvPicPr>
        <p:blipFill>
          <a:blip r:embed="rId1"/>
          <a:srcRect t="1894"/>
          <a:stretch>
            <a:fillRect/>
          </a:stretch>
        </p:blipFill>
        <p:spPr>
          <a:xfrm>
            <a:off x="1327785" y="1927860"/>
            <a:ext cx="9674076" cy="4171723"/>
          </a:xfrm>
          <a:prstGeom prst="rect">
            <a:avLst/>
          </a:prstGeom>
        </p:spPr>
      </p:pic>
      <p:sp>
        <p:nvSpPr>
          <p:cNvPr id="3" name="矩形 2"/>
          <p:cNvSpPr/>
          <p:nvPr/>
        </p:nvSpPr>
        <p:spPr>
          <a:xfrm>
            <a:off x="3785870" y="1714500"/>
            <a:ext cx="1981200" cy="361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7389495" y="1714500"/>
            <a:ext cx="1981200" cy="361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GB" sz="3600" b="0" kern="0">
                <a:solidFill>
                  <a:schemeClr val="dk1"/>
                </a:solidFill>
                <a:effectLst/>
                <a:latin typeface="M PLUS 1p Medium"/>
                <a:ea typeface="M PLUS 1p Medium"/>
                <a:cs typeface="M PLUS 1p Medium"/>
              </a:rPr>
              <a:t>A* CCG Parsing</a:t>
            </a:r>
            <a:endParaRPr lang="en-GB" sz="3600" b="0" kern="0">
              <a:solidFill>
                <a:schemeClr val="dk1"/>
              </a:solidFill>
              <a:effectLst/>
              <a:latin typeface="M PLUS 1p Medium"/>
              <a:ea typeface="M PLUS 1p Medium"/>
              <a:cs typeface="M PLUS 1p Medium"/>
            </a:endParaRPr>
          </a:p>
        </p:txBody>
      </p:sp>
      <p:pic>
        <p:nvPicPr>
          <p:cNvPr id="4" name="内容占位符 3" descr="/home/yfliu/图片/Screenshot from 2019-09-22 15-56-54.pngScreenshot from 2019-09-22 15-56-54"/>
          <p:cNvPicPr>
            <a:picLocks noChangeAspect="1"/>
          </p:cNvPicPr>
          <p:nvPr>
            <p:ph idx="1"/>
          </p:nvPr>
        </p:nvPicPr>
        <p:blipFill>
          <a:blip r:embed="rId1"/>
          <a:srcRect/>
          <a:stretch>
            <a:fillRect/>
          </a:stretch>
        </p:blipFill>
        <p:spPr>
          <a:xfrm>
            <a:off x="1411848" y="1985010"/>
            <a:ext cx="9582150" cy="417172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GB" sz="3600" b="0" kern="0">
                <a:solidFill>
                  <a:schemeClr val="dk1"/>
                </a:solidFill>
                <a:effectLst/>
                <a:latin typeface="M PLUS 1p Medium"/>
                <a:ea typeface="M PLUS 1p Medium"/>
                <a:cs typeface="M PLUS 1p Medium"/>
              </a:rPr>
              <a:t>A* CCG Parsing</a:t>
            </a:r>
            <a:endParaRPr lang="en-GB" sz="3600" b="0" kern="0">
              <a:solidFill>
                <a:schemeClr val="dk1"/>
              </a:solidFill>
              <a:effectLst/>
              <a:latin typeface="M PLUS 1p Medium"/>
              <a:ea typeface="M PLUS 1p Medium"/>
              <a:cs typeface="M PLUS 1p Medium"/>
            </a:endParaRPr>
          </a:p>
        </p:txBody>
      </p:sp>
      <p:pic>
        <p:nvPicPr>
          <p:cNvPr id="3" name="内容占位符 3" descr="/home/yfliu/图片/Screenshot from 2019-09-22 15-58-49.pngScreenshot from 2019-09-22 15-58-49"/>
          <p:cNvPicPr>
            <a:picLocks noChangeAspect="1"/>
          </p:cNvPicPr>
          <p:nvPr/>
        </p:nvPicPr>
        <p:blipFill>
          <a:blip r:embed="rId1"/>
          <a:srcRect/>
          <a:stretch>
            <a:fillRect/>
          </a:stretch>
        </p:blipFill>
        <p:spPr>
          <a:xfrm>
            <a:off x="840264" y="2267598"/>
            <a:ext cx="9384041" cy="38225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GB" sz="3600" b="0" kern="0">
                <a:solidFill>
                  <a:schemeClr val="dk1"/>
                </a:solidFill>
                <a:effectLst/>
                <a:latin typeface="M PLUS 1p Medium"/>
                <a:ea typeface="M PLUS 1p Medium"/>
                <a:cs typeface="M PLUS 1p Medium"/>
              </a:rPr>
              <a:t>A* CCG Parsing</a:t>
            </a:r>
            <a:endParaRPr lang="en-GB" sz="3600" b="0" kern="0">
              <a:solidFill>
                <a:schemeClr val="dk1"/>
              </a:solidFill>
              <a:effectLst/>
              <a:latin typeface="M PLUS 1p Medium"/>
              <a:ea typeface="M PLUS 1p Medium"/>
              <a:cs typeface="M PLUS 1p Medium"/>
            </a:endParaRPr>
          </a:p>
        </p:txBody>
      </p:sp>
      <p:pic>
        <p:nvPicPr>
          <p:cNvPr id="3" name="内容占位符 3" descr="/home/yfliu/图片/Screenshot from 2019-09-22 15-59-12.pngScreenshot from 2019-09-22 15-59-12"/>
          <p:cNvPicPr>
            <a:picLocks noChangeAspect="1"/>
          </p:cNvPicPr>
          <p:nvPr/>
        </p:nvPicPr>
        <p:blipFill>
          <a:blip r:embed="rId1"/>
          <a:srcRect/>
          <a:stretch>
            <a:fillRect/>
          </a:stretch>
        </p:blipFill>
        <p:spPr>
          <a:xfrm>
            <a:off x="1081887" y="2256739"/>
            <a:ext cx="9527590" cy="3754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GB" sz="3600" b="0" kern="0">
                <a:solidFill>
                  <a:schemeClr val="dk1"/>
                </a:solidFill>
                <a:effectLst/>
                <a:latin typeface="M PLUS 1p Medium"/>
                <a:ea typeface="M PLUS 1p Medium"/>
                <a:cs typeface="M PLUS 1p Medium"/>
              </a:rPr>
              <a:t>A* CCG Parsing</a:t>
            </a:r>
            <a:endParaRPr lang="en-GB" sz="3600" b="0" kern="0">
              <a:solidFill>
                <a:schemeClr val="dk1"/>
              </a:solidFill>
              <a:effectLst/>
              <a:latin typeface="M PLUS 1p Medium"/>
              <a:ea typeface="M PLUS 1p Medium"/>
              <a:cs typeface="M PLUS 1p Medium"/>
            </a:endParaRPr>
          </a:p>
        </p:txBody>
      </p:sp>
      <p:pic>
        <p:nvPicPr>
          <p:cNvPr id="4" name="图片 3" descr="Screenshot from 2019-09-22 16-39-42"/>
          <p:cNvPicPr>
            <a:picLocks noChangeAspect="1"/>
          </p:cNvPicPr>
          <p:nvPr/>
        </p:nvPicPr>
        <p:blipFill>
          <a:blip r:embed="rId1"/>
          <a:stretch>
            <a:fillRect/>
          </a:stretch>
        </p:blipFill>
        <p:spPr>
          <a:xfrm>
            <a:off x="1066800" y="1463040"/>
            <a:ext cx="10058400" cy="39312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GB" sz="3600" b="0" kern="0">
                <a:solidFill>
                  <a:schemeClr val="dk1"/>
                </a:solidFill>
                <a:effectLst/>
                <a:latin typeface="M PLUS 1p Medium"/>
                <a:ea typeface="宋体" charset="0"/>
                <a:cs typeface="M PLUS 1p Medium"/>
              </a:rPr>
              <a:t>本文的工作</a:t>
            </a:r>
            <a:endParaRPr lang="zh-CN" altLang="en-GB" sz="3600" b="0" kern="0">
              <a:solidFill>
                <a:schemeClr val="dk1"/>
              </a:solidFill>
              <a:effectLst/>
              <a:latin typeface="M PLUS 1p Medium"/>
              <a:ea typeface="宋体" charset="0"/>
              <a:cs typeface="M PLUS 1p Medium"/>
            </a:endParaRPr>
          </a:p>
        </p:txBody>
      </p:sp>
      <p:pic>
        <p:nvPicPr>
          <p:cNvPr id="4" name="图片 3" descr="Screenshot from 2019-09-22 16-25-29"/>
          <p:cNvPicPr>
            <a:picLocks noChangeAspect="1"/>
          </p:cNvPicPr>
          <p:nvPr/>
        </p:nvPicPr>
        <p:blipFill>
          <a:blip r:embed="rId1"/>
          <a:stretch>
            <a:fillRect/>
          </a:stretch>
        </p:blipFill>
        <p:spPr>
          <a:xfrm>
            <a:off x="1066800" y="1365885"/>
            <a:ext cx="10058400" cy="4125595"/>
          </a:xfrm>
          <a:prstGeom prst="rect">
            <a:avLst/>
          </a:prstGeom>
        </p:spPr>
      </p:pic>
      <p:sp>
        <p:nvSpPr>
          <p:cNvPr id="5" name="矩形 4"/>
          <p:cNvSpPr/>
          <p:nvPr/>
        </p:nvSpPr>
        <p:spPr>
          <a:xfrm>
            <a:off x="6739255" y="4352925"/>
            <a:ext cx="876300" cy="419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rPr>
              <a:t>模型</a:t>
            </a:r>
            <a:endParaRPr lang="zh-CN" altLang="en-US" sz="240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58445"/>
            <a:ext cx="10515600" cy="1325563"/>
          </a:xfrm>
        </p:spPr>
        <p:txBody>
          <a:bodyPr/>
          <a:p>
            <a:r>
              <a:rPr lang="zh-CN" altLang="en-GB" sz="3600" b="0" kern="0">
                <a:solidFill>
                  <a:schemeClr val="dk1"/>
                </a:solidFill>
                <a:effectLst/>
                <a:latin typeface="M PLUS 1p Medium"/>
                <a:ea typeface="宋体" charset="0"/>
                <a:cs typeface="M PLUS 1p Medium"/>
              </a:rPr>
              <a:t>本文的工作</a:t>
            </a:r>
            <a:endParaRPr lang="zh-CN" altLang="en-GB" sz="3600" b="0" kern="0">
              <a:solidFill>
                <a:schemeClr val="dk1"/>
              </a:solidFill>
              <a:effectLst/>
              <a:latin typeface="M PLUS 1p Medium"/>
              <a:ea typeface="宋体" charset="0"/>
              <a:cs typeface="M PLUS 1p Medium"/>
            </a:endParaRPr>
          </a:p>
        </p:txBody>
      </p:sp>
      <p:pic>
        <p:nvPicPr>
          <p:cNvPr id="9" name="图片 8" descr="Screenshot from 2019-09-22 16-27-53"/>
          <p:cNvPicPr>
            <a:picLocks noChangeAspect="1"/>
          </p:cNvPicPr>
          <p:nvPr/>
        </p:nvPicPr>
        <p:blipFill>
          <a:blip r:embed="rId1"/>
          <a:srcRect l="418" r="48380"/>
          <a:stretch>
            <a:fillRect/>
          </a:stretch>
        </p:blipFill>
        <p:spPr>
          <a:xfrm>
            <a:off x="633095" y="1318260"/>
            <a:ext cx="4667250" cy="5085715"/>
          </a:xfrm>
          <a:prstGeom prst="rect">
            <a:avLst/>
          </a:prstGeom>
        </p:spPr>
      </p:pic>
      <p:sp>
        <p:nvSpPr>
          <p:cNvPr id="12" name="矩形 11"/>
          <p:cNvSpPr/>
          <p:nvPr/>
        </p:nvSpPr>
        <p:spPr>
          <a:xfrm>
            <a:off x="8453120" y="2286000"/>
            <a:ext cx="1857375" cy="409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4" name="图片 13" descr="Screenshot from 2019-09-22 16-53-45"/>
          <p:cNvPicPr>
            <a:picLocks noChangeAspect="1"/>
          </p:cNvPicPr>
          <p:nvPr/>
        </p:nvPicPr>
        <p:blipFill>
          <a:blip r:embed="rId2"/>
          <a:srcRect l="6762" r="4152"/>
          <a:stretch>
            <a:fillRect/>
          </a:stretch>
        </p:blipFill>
        <p:spPr>
          <a:xfrm>
            <a:off x="5547995" y="1318260"/>
            <a:ext cx="6167755" cy="2620010"/>
          </a:xfrm>
          <a:prstGeom prst="rect">
            <a:avLst/>
          </a:prstGeom>
        </p:spPr>
      </p:pic>
      <p:pic>
        <p:nvPicPr>
          <p:cNvPr id="15" name="图片 14" descr="Screenshot from 2019-09-22 16-54-47"/>
          <p:cNvPicPr>
            <a:picLocks noChangeAspect="1"/>
          </p:cNvPicPr>
          <p:nvPr/>
        </p:nvPicPr>
        <p:blipFill>
          <a:blip r:embed="rId3"/>
          <a:srcRect l="5933"/>
          <a:stretch>
            <a:fillRect/>
          </a:stretch>
        </p:blipFill>
        <p:spPr>
          <a:xfrm>
            <a:off x="5695315" y="3855085"/>
            <a:ext cx="5448935" cy="2548890"/>
          </a:xfrm>
          <a:prstGeom prst="rect">
            <a:avLst/>
          </a:prstGeom>
        </p:spPr>
      </p:pic>
      <p:sp>
        <p:nvSpPr>
          <p:cNvPr id="16" name="圆角矩形 15"/>
          <p:cNvSpPr/>
          <p:nvPr/>
        </p:nvSpPr>
        <p:spPr>
          <a:xfrm>
            <a:off x="5414645" y="1171575"/>
            <a:ext cx="6562725" cy="2562225"/>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9218930" y="1581150"/>
            <a:ext cx="1847850" cy="768350"/>
          </a:xfrm>
          <a:prstGeom prst="rect">
            <a:avLst/>
          </a:prstGeom>
          <a:noFill/>
        </p:spPr>
        <p:txBody>
          <a:bodyPr wrap="square" rtlCol="0">
            <a:spAutoFit/>
          </a:bodyPr>
          <a:p>
            <a:r>
              <a:rPr lang="en-US" altLang="zh-CN" sz="4400"/>
              <a:t>Biffine</a:t>
            </a:r>
            <a:endParaRPr lang="en-US" altLang="zh-CN" sz="4400"/>
          </a:p>
        </p:txBody>
      </p:sp>
      <p:sp>
        <p:nvSpPr>
          <p:cNvPr id="18" name="圆角矩形 17"/>
          <p:cNvSpPr/>
          <p:nvPr/>
        </p:nvSpPr>
        <p:spPr>
          <a:xfrm>
            <a:off x="5485130" y="3819525"/>
            <a:ext cx="6467475" cy="2790825"/>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9345930" y="3803650"/>
            <a:ext cx="2180590" cy="768350"/>
          </a:xfrm>
          <a:prstGeom prst="rect">
            <a:avLst/>
          </a:prstGeom>
          <a:noFill/>
        </p:spPr>
        <p:txBody>
          <a:bodyPr wrap="square" rtlCol="0">
            <a:spAutoFit/>
          </a:bodyPr>
          <a:p>
            <a:r>
              <a:rPr lang="en-US" altLang="zh-CN" sz="4400"/>
              <a:t>Bilinear</a:t>
            </a:r>
            <a:endParaRPr lang="en-US" altLang="zh-CN" sz="4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GB" sz="3600" b="0" kern="0">
                <a:solidFill>
                  <a:schemeClr val="dk1"/>
                </a:solidFill>
                <a:effectLst/>
                <a:latin typeface="M PLUS 1p Medium"/>
                <a:ea typeface="M PLUS 1p Medium"/>
                <a:cs typeface="M PLUS 1p Medium"/>
              </a:rPr>
              <a:t>CCG</a:t>
            </a:r>
            <a:endParaRPr lang="en-GB" sz="3600" b="0" kern="0">
              <a:solidFill>
                <a:schemeClr val="dk1"/>
              </a:solidFill>
              <a:effectLst/>
              <a:latin typeface="M PLUS 1p Medium"/>
              <a:ea typeface="M PLUS 1p Medium"/>
              <a:cs typeface="M PLUS 1p Medium"/>
            </a:endParaRPr>
          </a:p>
        </p:txBody>
      </p:sp>
      <p:pic>
        <p:nvPicPr>
          <p:cNvPr id="7" name="内容占位符 6" descr="Screenshot from 2019-09-22 15-17-37"/>
          <p:cNvPicPr>
            <a:picLocks noChangeAspect="1"/>
          </p:cNvPicPr>
          <p:nvPr>
            <p:ph idx="1"/>
          </p:nvPr>
        </p:nvPicPr>
        <p:blipFill>
          <a:blip r:embed="rId1"/>
          <a:stretch>
            <a:fillRect/>
          </a:stretch>
        </p:blipFill>
        <p:spPr>
          <a:xfrm>
            <a:off x="876300" y="2074545"/>
            <a:ext cx="10515600" cy="2599690"/>
          </a:xfrm>
          <a:prstGeom prst="rect">
            <a:avLst/>
          </a:prstGeom>
        </p:spPr>
      </p:pic>
      <p:sp>
        <p:nvSpPr>
          <p:cNvPr id="8" name="矩形 7"/>
          <p:cNvSpPr/>
          <p:nvPr/>
        </p:nvSpPr>
        <p:spPr>
          <a:xfrm>
            <a:off x="814070" y="2028825"/>
            <a:ext cx="7267575" cy="552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42645" y="1562100"/>
            <a:ext cx="7200900" cy="521970"/>
          </a:xfrm>
          <a:prstGeom prst="rect">
            <a:avLst/>
          </a:prstGeom>
          <a:noFill/>
        </p:spPr>
        <p:txBody>
          <a:bodyPr wrap="square" rtlCol="0">
            <a:spAutoFit/>
          </a:bodyPr>
          <a:p>
            <a:r>
              <a:rPr lang="zh-CN" altLang="en-US" sz="2800"/>
              <a:t>结构丰富的类别、少数语法规则</a:t>
            </a:r>
            <a:endParaRPr lang="zh-CN"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58445"/>
            <a:ext cx="10515600" cy="1325563"/>
          </a:xfrm>
        </p:spPr>
        <p:txBody>
          <a:bodyPr/>
          <a:p>
            <a:r>
              <a:rPr lang="zh-CN" altLang="en-GB" sz="3600" b="0" kern="0">
                <a:solidFill>
                  <a:schemeClr val="dk1"/>
                </a:solidFill>
                <a:effectLst/>
                <a:latin typeface="M PLUS 1p Medium"/>
                <a:ea typeface="宋体" charset="0"/>
                <a:cs typeface="M PLUS 1p Medium"/>
              </a:rPr>
              <a:t>本文的工作</a:t>
            </a:r>
            <a:endParaRPr lang="zh-CN" altLang="en-GB" sz="3600" b="0" kern="0">
              <a:solidFill>
                <a:schemeClr val="dk1"/>
              </a:solidFill>
              <a:effectLst/>
              <a:latin typeface="M PLUS 1p Medium"/>
              <a:ea typeface="宋体" charset="0"/>
              <a:cs typeface="M PLUS 1p Medium"/>
            </a:endParaRPr>
          </a:p>
        </p:txBody>
      </p:sp>
      <p:pic>
        <p:nvPicPr>
          <p:cNvPr id="3" name="图片 2" descr="/home/yfliu/图片/Screenshot from 2019-09-22 16-59-47.pngScreenshot from 2019-09-22 16-59-47"/>
          <p:cNvPicPr>
            <a:picLocks noChangeAspect="1"/>
          </p:cNvPicPr>
          <p:nvPr/>
        </p:nvPicPr>
        <p:blipFill>
          <a:blip r:embed="rId1"/>
          <a:srcRect/>
          <a:stretch>
            <a:fillRect/>
          </a:stretch>
        </p:blipFill>
        <p:spPr>
          <a:xfrm>
            <a:off x="1800860" y="1496060"/>
            <a:ext cx="8551021" cy="487727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58445"/>
            <a:ext cx="10515600" cy="1325563"/>
          </a:xfrm>
        </p:spPr>
        <p:txBody>
          <a:bodyPr/>
          <a:p>
            <a:r>
              <a:rPr lang="zh-CN" altLang="en-GB" sz="3600" b="0" kern="0">
                <a:solidFill>
                  <a:schemeClr val="dk1"/>
                </a:solidFill>
                <a:effectLst/>
                <a:latin typeface="M PLUS 1p Medium"/>
                <a:ea typeface="宋体" charset="0"/>
                <a:cs typeface="M PLUS 1p Medium"/>
              </a:rPr>
              <a:t>本文的工作</a:t>
            </a:r>
            <a:endParaRPr lang="zh-CN" altLang="en-GB" sz="3600" b="0" kern="0">
              <a:solidFill>
                <a:schemeClr val="dk1"/>
              </a:solidFill>
              <a:effectLst/>
              <a:latin typeface="M PLUS 1p Medium"/>
              <a:ea typeface="宋体" charset="0"/>
              <a:cs typeface="M PLUS 1p Medium"/>
            </a:endParaRPr>
          </a:p>
        </p:txBody>
      </p:sp>
      <p:pic>
        <p:nvPicPr>
          <p:cNvPr id="3" name="图片 2" descr="/home/yfliu/图片/Screenshot from 2019-09-22 17-00-56.pngScreenshot from 2019-09-22 17-00-56"/>
          <p:cNvPicPr>
            <a:picLocks noChangeAspect="1"/>
          </p:cNvPicPr>
          <p:nvPr/>
        </p:nvPicPr>
        <p:blipFill>
          <a:blip r:embed="rId1"/>
          <a:srcRect/>
          <a:stretch>
            <a:fillRect/>
          </a:stretch>
        </p:blipFill>
        <p:spPr>
          <a:xfrm>
            <a:off x="1854573" y="1393825"/>
            <a:ext cx="8729366" cy="516350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58445"/>
            <a:ext cx="10515600" cy="1325563"/>
          </a:xfrm>
        </p:spPr>
        <p:txBody>
          <a:bodyPr/>
          <a:p>
            <a:r>
              <a:rPr lang="zh-CN" altLang="en-GB" sz="3600" b="0" kern="0">
                <a:solidFill>
                  <a:schemeClr val="dk1"/>
                </a:solidFill>
                <a:effectLst/>
                <a:latin typeface="M PLUS 1p Medium"/>
                <a:ea typeface="宋体" charset="0"/>
                <a:cs typeface="M PLUS 1p Medium"/>
              </a:rPr>
              <a:t>本文的工作</a:t>
            </a:r>
            <a:endParaRPr lang="zh-CN" altLang="en-GB" sz="3600" b="0" kern="0">
              <a:solidFill>
                <a:schemeClr val="dk1"/>
              </a:solidFill>
              <a:effectLst/>
              <a:latin typeface="M PLUS 1p Medium"/>
              <a:ea typeface="宋体" charset="0"/>
              <a:cs typeface="M PLUS 1p Medium"/>
            </a:endParaRPr>
          </a:p>
        </p:txBody>
      </p:sp>
      <p:pic>
        <p:nvPicPr>
          <p:cNvPr id="3" name="图片 2" descr="/home/yfliu/图片/Screenshot from 2019-09-22 17-05-15.pngScreenshot from 2019-09-22 17-05-15"/>
          <p:cNvPicPr>
            <a:picLocks noChangeAspect="1"/>
          </p:cNvPicPr>
          <p:nvPr/>
        </p:nvPicPr>
        <p:blipFill>
          <a:blip r:embed="rId1"/>
          <a:srcRect/>
          <a:stretch>
            <a:fillRect/>
          </a:stretch>
        </p:blipFill>
        <p:spPr>
          <a:xfrm>
            <a:off x="1891414" y="1279525"/>
            <a:ext cx="7989157" cy="5319236"/>
          </a:xfrm>
          <a:prstGeom prst="rect">
            <a:avLst/>
          </a:prstGeom>
        </p:spPr>
      </p:pic>
      <p:sp>
        <p:nvSpPr>
          <p:cNvPr id="4" name="矩形 3"/>
          <p:cNvSpPr/>
          <p:nvPr/>
        </p:nvSpPr>
        <p:spPr>
          <a:xfrm>
            <a:off x="6081395" y="6324600"/>
            <a:ext cx="314325" cy="2095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58445"/>
            <a:ext cx="10515600" cy="1325563"/>
          </a:xfrm>
        </p:spPr>
        <p:txBody>
          <a:bodyPr/>
          <a:p>
            <a:r>
              <a:rPr lang="zh-CN" altLang="en-US" sz="3600" b="0" kern="0">
                <a:solidFill>
                  <a:schemeClr val="dk1"/>
                </a:solidFill>
                <a:effectLst/>
                <a:latin typeface="M PLUS 1p Medium"/>
                <a:ea typeface="宋体" charset="0"/>
                <a:cs typeface="M PLUS 1p Medium"/>
              </a:rPr>
              <a:t>CCG to Dependency Conversion</a:t>
            </a:r>
            <a:endParaRPr lang="zh-CN" altLang="en-US" sz="3600" b="0" kern="0">
              <a:solidFill>
                <a:schemeClr val="dk1"/>
              </a:solidFill>
              <a:effectLst/>
              <a:latin typeface="M PLUS 1p Medium"/>
              <a:ea typeface="宋体" charset="0"/>
              <a:cs typeface="M PLUS 1p Medium"/>
            </a:endParaRPr>
          </a:p>
        </p:txBody>
      </p:sp>
      <p:sp>
        <p:nvSpPr>
          <p:cNvPr id="4" name="文本框 3"/>
          <p:cNvSpPr txBox="1"/>
          <p:nvPr/>
        </p:nvSpPr>
        <p:spPr>
          <a:xfrm>
            <a:off x="1052195" y="1743075"/>
            <a:ext cx="10553700" cy="4164330"/>
          </a:xfrm>
          <a:prstGeom prst="rect">
            <a:avLst/>
          </a:prstGeom>
          <a:noFill/>
        </p:spPr>
        <p:txBody>
          <a:bodyPr wrap="square" rtlCol="0">
            <a:spAutoFit/>
          </a:bodyPr>
          <a:p>
            <a:pPr marL="285750" indent="-285750">
              <a:lnSpc>
                <a:spcPct val="130000"/>
              </a:lnSpc>
              <a:buFont typeface="Wingdings" panose="05000000000000000000" charset="0"/>
              <a:buChar char=""/>
            </a:pPr>
            <a:r>
              <a:rPr lang="zh-CN" altLang="en-US" sz="2400"/>
              <a:t>LEWISRULE</a:t>
            </a:r>
            <a:endParaRPr lang="zh-CN" altLang="en-US" sz="2400"/>
          </a:p>
          <a:p>
            <a:pPr indent="0">
              <a:lnSpc>
                <a:spcPct val="130000"/>
              </a:lnSpc>
              <a:buFont typeface="Wingdings" panose="05000000000000000000" charset="0"/>
              <a:buNone/>
            </a:pPr>
            <a:r>
              <a:rPr lang="zh-CN" altLang="en-US" sz="2000"/>
              <a:t>      For forward application</a:t>
            </a:r>
            <a:r>
              <a:rPr lang="en-US" altLang="zh-CN" sz="2000"/>
              <a:t>, take </a:t>
            </a:r>
            <a:r>
              <a:rPr lang="zh-CN" altLang="en-US" sz="2000"/>
              <a:t>left argument </a:t>
            </a:r>
            <a:r>
              <a:rPr lang="en-US" altLang="zh-CN" sz="2000"/>
              <a:t>as head, unless it matches X/X or X/(X\Y)</a:t>
            </a:r>
            <a:endParaRPr lang="en-US" altLang="zh-CN" sz="2000"/>
          </a:p>
          <a:p>
            <a:pPr indent="0">
              <a:lnSpc>
                <a:spcPct val="130000"/>
              </a:lnSpc>
              <a:buFont typeface="Wingdings" panose="05000000000000000000" charset="0"/>
              <a:buNone/>
            </a:pPr>
            <a:r>
              <a:rPr lang="en-US" altLang="zh-CN" sz="2400"/>
              <a:t>     </a:t>
            </a:r>
            <a:r>
              <a:rPr lang="en-US" altLang="zh-CN" sz="2000"/>
              <a:t>For the backward rules, </a:t>
            </a:r>
            <a:r>
              <a:rPr lang="en-US" altLang="zh-CN" sz="2000">
                <a:sym typeface="+mn-ea"/>
              </a:rPr>
              <a:t>take right</a:t>
            </a:r>
            <a:r>
              <a:rPr lang="zh-CN" altLang="en-US" sz="2000">
                <a:sym typeface="+mn-ea"/>
              </a:rPr>
              <a:t> argument </a:t>
            </a:r>
            <a:r>
              <a:rPr lang="en-US" altLang="zh-CN" sz="2000">
                <a:sym typeface="+mn-ea"/>
              </a:rPr>
              <a:t>as head, unless it matches X\X or X\(X/Y)</a:t>
            </a:r>
            <a:endParaRPr lang="en-US" altLang="zh-CN" sz="2000"/>
          </a:p>
          <a:p>
            <a:pPr indent="0">
              <a:lnSpc>
                <a:spcPct val="130000"/>
              </a:lnSpc>
              <a:buFont typeface="Wingdings" panose="05000000000000000000" charset="0"/>
              <a:buNone/>
            </a:pPr>
            <a:r>
              <a:rPr lang="en-US" altLang="zh-CN" sz="2000"/>
              <a:t>      ...</a:t>
            </a:r>
            <a:endParaRPr lang="zh-CN" altLang="en-US" sz="2000"/>
          </a:p>
          <a:p>
            <a:pPr marL="285750" indent="-285750">
              <a:lnSpc>
                <a:spcPct val="130000"/>
              </a:lnSpc>
              <a:buFont typeface="Wingdings" panose="05000000000000000000" charset="0"/>
              <a:buChar char=""/>
            </a:pPr>
            <a:r>
              <a:rPr lang="zh-CN" altLang="en-US" sz="2400"/>
              <a:t>HEADFINAL</a:t>
            </a:r>
            <a:endParaRPr lang="zh-CN" altLang="en-US" sz="2400"/>
          </a:p>
          <a:p>
            <a:pPr indent="0">
              <a:lnSpc>
                <a:spcPct val="130000"/>
              </a:lnSpc>
              <a:buFont typeface="Wingdings" panose="05000000000000000000" charset="0"/>
              <a:buNone/>
            </a:pPr>
            <a:r>
              <a:rPr lang="zh-CN" altLang="en-US" sz="2000"/>
              <a:t>      SOV languages</a:t>
            </a:r>
            <a:r>
              <a:rPr lang="en-US" altLang="zh-CN" sz="2000"/>
              <a:t>, always select the right argument as the head</a:t>
            </a:r>
            <a:endParaRPr lang="en-US" altLang="zh-CN" sz="2000"/>
          </a:p>
          <a:p>
            <a:pPr marL="285750" indent="-285750">
              <a:lnSpc>
                <a:spcPct val="130000"/>
              </a:lnSpc>
              <a:buFont typeface="Wingdings" panose="05000000000000000000" charset="0"/>
              <a:buChar char=""/>
            </a:pPr>
            <a:r>
              <a:rPr lang="zh-CN" altLang="en-US" sz="2400"/>
              <a:t>HEADFIRST</a:t>
            </a:r>
            <a:endParaRPr lang="zh-CN" altLang="en-US" sz="2000"/>
          </a:p>
          <a:p>
            <a:pPr indent="0">
              <a:lnSpc>
                <a:spcPct val="130000"/>
              </a:lnSpc>
              <a:buFont typeface="Wingdings" panose="05000000000000000000" charset="0"/>
              <a:buNone/>
            </a:pPr>
            <a:r>
              <a:rPr lang="zh-CN" altLang="en-US" sz="2000"/>
              <a:t>       SVO </a:t>
            </a:r>
            <a:r>
              <a:rPr lang="zh-CN" altLang="en-US" sz="2000">
                <a:sym typeface="+mn-ea"/>
              </a:rPr>
              <a:t>languages</a:t>
            </a:r>
            <a:r>
              <a:rPr lang="en-US" altLang="zh-CN" sz="2000">
                <a:sym typeface="+mn-ea"/>
              </a:rPr>
              <a:t>, always select the left argument as the head</a:t>
            </a:r>
            <a:endParaRPr lang="en-US" altLang="zh-CN" sz="2000"/>
          </a:p>
          <a:p>
            <a:pPr indent="0">
              <a:buFont typeface="Wingdings" panose="05000000000000000000" charset="0"/>
              <a:buNone/>
            </a:pPr>
            <a:endParaRPr lang="zh-CN" altLang="en-US"/>
          </a:p>
          <a:p>
            <a:pPr indent="0">
              <a:buFont typeface="Wingdings" panose="05000000000000000000" charset="0"/>
              <a:buNone/>
            </a:pP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58445"/>
            <a:ext cx="10515600" cy="1325563"/>
          </a:xfrm>
        </p:spPr>
        <p:txBody>
          <a:bodyPr/>
          <a:p>
            <a:r>
              <a:rPr lang="zh-CN" altLang="en-US" sz="3600" b="0" kern="0">
                <a:solidFill>
                  <a:schemeClr val="dk1"/>
                </a:solidFill>
                <a:effectLst/>
                <a:latin typeface="M PLUS 1p Medium"/>
                <a:ea typeface="宋体" charset="0"/>
                <a:cs typeface="M PLUS 1p Medium"/>
              </a:rPr>
              <a:t>CCG to Dependency Conversion</a:t>
            </a:r>
            <a:endParaRPr lang="zh-CN" altLang="en-US" sz="3600" b="0" kern="0">
              <a:solidFill>
                <a:schemeClr val="dk1"/>
              </a:solidFill>
              <a:effectLst/>
              <a:latin typeface="M PLUS 1p Medium"/>
              <a:ea typeface="宋体" charset="0"/>
              <a:cs typeface="M PLUS 1p Medium"/>
            </a:endParaRPr>
          </a:p>
        </p:txBody>
      </p:sp>
      <p:pic>
        <p:nvPicPr>
          <p:cNvPr id="3" name="图片 2" descr="/home/yfliu/图片/Screenshot from 2019-09-23 08-20-37.pngScreenshot from 2019-09-23 08-20-37"/>
          <p:cNvPicPr>
            <a:picLocks noChangeAspect="1"/>
          </p:cNvPicPr>
          <p:nvPr/>
        </p:nvPicPr>
        <p:blipFill>
          <a:blip r:embed="rId1"/>
          <a:srcRect/>
          <a:stretch>
            <a:fillRect/>
          </a:stretch>
        </p:blipFill>
        <p:spPr>
          <a:xfrm>
            <a:off x="1119188" y="1301750"/>
            <a:ext cx="9953625" cy="42545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28650" y="258445"/>
            <a:ext cx="10515600" cy="1325563"/>
          </a:xfrm>
        </p:spPr>
        <p:txBody>
          <a:bodyPr/>
          <a:p>
            <a:r>
              <a:rPr lang="zh-CN" altLang="en-US" sz="3600" b="0" kern="0">
                <a:solidFill>
                  <a:schemeClr val="dk1"/>
                </a:solidFill>
                <a:effectLst/>
                <a:latin typeface="M PLUS 1p Medium"/>
                <a:ea typeface="宋体" charset="0"/>
                <a:cs typeface="M PLUS 1p Medium"/>
              </a:rPr>
              <a:t>实验</a:t>
            </a:r>
            <a:endParaRPr lang="zh-CN" altLang="en-US" sz="3600" b="0" kern="0">
              <a:solidFill>
                <a:schemeClr val="dk1"/>
              </a:solidFill>
              <a:effectLst/>
              <a:latin typeface="M PLUS 1p Medium"/>
              <a:ea typeface="宋体" charset="0"/>
              <a:cs typeface="M PLUS 1p Medium"/>
            </a:endParaRPr>
          </a:p>
        </p:txBody>
      </p:sp>
      <p:pic>
        <p:nvPicPr>
          <p:cNvPr id="4" name="图片 3" descr="/home/yfliu/图片/Screenshot from 2019-09-23 08-21-41.pngScreenshot from 2019-09-23 08-21-41"/>
          <p:cNvPicPr>
            <a:picLocks noChangeAspect="1"/>
          </p:cNvPicPr>
          <p:nvPr/>
        </p:nvPicPr>
        <p:blipFill>
          <a:blip r:embed="rId1"/>
          <a:srcRect/>
          <a:stretch>
            <a:fillRect/>
          </a:stretch>
        </p:blipFill>
        <p:spPr>
          <a:xfrm>
            <a:off x="1066800" y="1460500"/>
            <a:ext cx="10058400" cy="39363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15600" y="573867"/>
            <a:ext cx="11360800" cy="2342800"/>
          </a:xfrm>
          <a:prstGeom prst="rect">
            <a:avLst/>
          </a:prstGeom>
        </p:spPr>
        <p:txBody>
          <a:bodyPr spcFirstLastPara="1" wrap="square" lIns="121900" tIns="121900" rIns="121900" bIns="121900" anchor="b" anchorCtr="0">
            <a:noAutofit/>
          </a:bodyPr>
          <a:lstStyle/>
          <a:p>
            <a:pPr marL="0" lvl="0" algn="ctr" rtl="0">
              <a:lnSpc>
                <a:spcPct val="90000"/>
              </a:lnSpc>
              <a:spcBef>
                <a:spcPts val="0"/>
              </a:spcBef>
              <a:buClrTx/>
              <a:buSzTx/>
              <a:buFontTx/>
              <a:buNone/>
            </a:pPr>
            <a:r>
              <a:rPr lang="zh-CN" altLang="en-US" sz="3600" kern="0">
                <a:solidFill>
                  <a:schemeClr val="dk1"/>
                </a:solidFill>
                <a:effectLst/>
                <a:latin typeface="M PLUS 1p Medium"/>
                <a:ea typeface="宋体" charset="0"/>
                <a:cs typeface="M PLUS 1p Medium"/>
              </a:rPr>
              <a:t>Automatic Generation of</a:t>
            </a:r>
            <a:endParaRPr lang="zh-CN" altLang="en-US" sz="3600" kern="0">
              <a:solidFill>
                <a:schemeClr val="dk1"/>
              </a:solidFill>
              <a:effectLst/>
              <a:latin typeface="M PLUS 1p Medium"/>
              <a:ea typeface="宋体" charset="0"/>
              <a:cs typeface="M PLUS 1p Medium"/>
            </a:endParaRPr>
          </a:p>
          <a:p>
            <a:pPr marL="0" lvl="0" algn="ctr" rtl="0">
              <a:lnSpc>
                <a:spcPct val="90000"/>
              </a:lnSpc>
              <a:spcBef>
                <a:spcPts val="0"/>
              </a:spcBef>
              <a:buClrTx/>
              <a:buSzTx/>
              <a:buFontTx/>
              <a:buNone/>
            </a:pPr>
            <a:r>
              <a:rPr lang="zh-CN" altLang="en-US" sz="3600" kern="0">
                <a:solidFill>
                  <a:schemeClr val="dk1"/>
                </a:solidFill>
                <a:effectLst/>
                <a:latin typeface="M PLUS 1p Medium"/>
                <a:ea typeface="宋体" charset="0"/>
                <a:cs typeface="M PLUS 1p Medium"/>
              </a:rPr>
              <a:t> High Quality CCGbanks for Parser Domain Adaptation</a:t>
            </a:r>
            <a:endParaRPr sz="4800" baseline="30000">
              <a:effectLst/>
            </a:endParaRPr>
          </a:p>
        </p:txBody>
      </p:sp>
      <p:sp>
        <p:nvSpPr>
          <p:cNvPr id="55" name="Google Shape;55;p13"/>
          <p:cNvSpPr txBox="1"/>
          <p:nvPr>
            <p:ph type="subTitle" idx="1"/>
          </p:nvPr>
        </p:nvSpPr>
        <p:spPr>
          <a:xfrm>
            <a:off x="415600" y="3020008"/>
            <a:ext cx="11360800" cy="1056800"/>
          </a:xfrm>
          <a:prstGeom prst="rect">
            <a:avLst/>
          </a:prstGeom>
        </p:spPr>
        <p:txBody>
          <a:bodyPr spcFirstLastPara="1" wrap="square" lIns="121900" tIns="121900" rIns="121900" bIns="121900" anchor="t" anchorCtr="0">
            <a:noAutofit/>
          </a:bodyPr>
          <a:lstStyle/>
          <a:p>
            <a:pPr marL="0" lvl="0" algn="ctr" rtl="0">
              <a:spcBef>
                <a:spcPts val="0"/>
              </a:spcBef>
              <a:buClrTx/>
              <a:buSzTx/>
              <a:buNone/>
            </a:pPr>
            <a:r>
              <a:rPr lang="zh-CN" altLang="en-US" sz="2800" kern="0">
                <a:solidFill>
                  <a:schemeClr val="dk1"/>
                </a:solidFill>
                <a:latin typeface="M PLUS 1p Medium"/>
                <a:ea typeface="宋体" charset="0"/>
                <a:cs typeface="M PLUS 1p Medium"/>
              </a:rPr>
              <a:t>Masashi Yoshikawa, Hiroshi Noji, Koji Mineshima, Daisuke Bekki</a:t>
            </a:r>
            <a:endParaRPr lang="zh-CN" altLang="en-US" sz="2800" kern="0">
              <a:solidFill>
                <a:schemeClr val="dk1"/>
              </a:solidFill>
              <a:latin typeface="M PLUS 1p Medium"/>
              <a:ea typeface="宋体" charset="0"/>
              <a:cs typeface="M PLUS 1p Medium"/>
            </a:endParaRPr>
          </a:p>
          <a:p>
            <a:pPr marL="0" lvl="0" algn="ctr" rtl="0">
              <a:spcBef>
                <a:spcPts val="0"/>
              </a:spcBef>
              <a:buClrTx/>
              <a:buSzTx/>
              <a:buNone/>
            </a:pPr>
            <a:r>
              <a:rPr lang="zh-CN" altLang="en-US" sz="3200" kern="0">
                <a:solidFill>
                  <a:schemeClr val="dk1"/>
                </a:solidFill>
                <a:latin typeface="M PLUS 1p Medium"/>
                <a:ea typeface="宋体" charset="0"/>
                <a:cs typeface="M PLUS 1p Medium"/>
              </a:rPr>
              <a:t> </a:t>
            </a:r>
            <a:r>
              <a:rPr lang="zh-CN" altLang="en-US" sz="2800" kern="0">
                <a:solidFill>
                  <a:schemeClr val="dk1"/>
                </a:solidFill>
                <a:latin typeface="M PLUS 1p Medium"/>
                <a:ea typeface="宋体" charset="0"/>
                <a:cs typeface="M PLUS 1p Medium"/>
              </a:rPr>
              <a:t>Nara Institute of Science and Technology</a:t>
            </a:r>
            <a:endParaRPr lang="zh-CN" altLang="en-US" sz="2800" kern="0">
              <a:solidFill>
                <a:schemeClr val="dk1"/>
              </a:solidFill>
              <a:latin typeface="M PLUS 1p Medium"/>
              <a:ea typeface="宋体" charset="0"/>
              <a:cs typeface="M PLUS 1p Medium"/>
            </a:endParaRPr>
          </a:p>
          <a:p>
            <a:pPr marL="0" lvl="0" algn="ctr" rtl="0">
              <a:spcBef>
                <a:spcPts val="0"/>
              </a:spcBef>
              <a:buClrTx/>
              <a:buSzTx/>
              <a:buNone/>
            </a:pPr>
            <a:r>
              <a:rPr lang="zh-CN" altLang="en-US" sz="2800" kern="0">
                <a:solidFill>
                  <a:schemeClr val="dk1"/>
                </a:solidFill>
                <a:latin typeface="M PLUS 1p Medium"/>
                <a:ea typeface="宋体" charset="0"/>
                <a:cs typeface="M PLUS 1p Medium"/>
              </a:rPr>
              <a:t>   Artificial Intelligence Research Center AIST</a:t>
            </a:r>
            <a:endParaRPr lang="zh-CN" altLang="en-US" sz="2800" kern="0">
              <a:solidFill>
                <a:schemeClr val="dk1"/>
              </a:solidFill>
              <a:latin typeface="M PLUS 1p Medium"/>
              <a:ea typeface="宋体" charset="0"/>
              <a:cs typeface="M PLUS 1p Medium"/>
            </a:endParaRPr>
          </a:p>
          <a:p>
            <a:pPr marL="0" lvl="0" algn="ctr" rtl="0">
              <a:spcBef>
                <a:spcPts val="0"/>
              </a:spcBef>
              <a:buClrTx/>
              <a:buSzTx/>
              <a:buNone/>
            </a:pPr>
            <a:r>
              <a:rPr lang="zh-CN" altLang="en-US" sz="2800" kern="0">
                <a:solidFill>
                  <a:schemeClr val="dk1"/>
                </a:solidFill>
                <a:latin typeface="M PLUS 1p Medium"/>
                <a:ea typeface="宋体" charset="0"/>
                <a:cs typeface="M PLUS 1p Medium"/>
              </a:rPr>
              <a:t> Ochanomizu University</a:t>
            </a:r>
            <a:endParaRPr lang="zh-CN" altLang="en-US" sz="2800" kern="0">
              <a:solidFill>
                <a:schemeClr val="dk1"/>
              </a:solidFill>
              <a:latin typeface="M PLUS 1p Medium"/>
              <a:ea typeface="宋体" charset="0"/>
              <a:cs typeface="M PLUS 1p Medium"/>
            </a:endParaRPr>
          </a:p>
          <a:p>
            <a:pPr marL="0" lvl="0" algn="ctr" rtl="0">
              <a:spcBef>
                <a:spcPts val="0"/>
              </a:spcBef>
              <a:buClrTx/>
              <a:buSzTx/>
              <a:buNone/>
            </a:pPr>
            <a:r>
              <a:rPr lang="zh-CN" altLang="en-US" sz="2800" kern="0">
                <a:solidFill>
                  <a:schemeClr val="dk1"/>
                </a:solidFill>
                <a:latin typeface="M PLUS 1p Medium"/>
                <a:ea typeface="宋体" charset="0"/>
                <a:cs typeface="M PLUS 1p Medium"/>
              </a:rPr>
              <a:t>ACL@Florence July 29th 2019</a:t>
            </a:r>
            <a:endParaRPr lang="zh-CN" altLang="en-US" sz="2800" kern="0">
              <a:solidFill>
                <a:schemeClr val="dk1"/>
              </a:solidFill>
              <a:latin typeface="M PLUS 1p Medium"/>
              <a:ea typeface="宋体" charset="0"/>
              <a:cs typeface="M PLUS 1p Medium"/>
            </a:endParaRPr>
          </a:p>
        </p:txBody>
      </p:sp>
      <p:pic>
        <p:nvPicPr>
          <p:cNvPr id="60" name="Google Shape;60;p13"/>
          <p:cNvPicPr preferRelativeResize="0"/>
          <p:nvPr/>
        </p:nvPicPr>
        <p:blipFill>
          <a:blip r:embed="rId1"/>
          <a:stretch>
            <a:fillRect/>
          </a:stretch>
        </p:blipFill>
        <p:spPr>
          <a:xfrm>
            <a:off x="10321750" y="31525"/>
            <a:ext cx="1684633" cy="1835819"/>
          </a:xfrm>
          <a:prstGeom prst="rect">
            <a:avLst/>
          </a:prstGeom>
          <a:noFill/>
          <a:ln>
            <a:noFill/>
          </a:ln>
        </p:spPr>
      </p:pic>
      <p:pic>
        <p:nvPicPr>
          <p:cNvPr id="61" name="Google Shape;61;p13"/>
          <p:cNvPicPr preferRelativeResize="0"/>
          <p:nvPr/>
        </p:nvPicPr>
        <p:blipFill>
          <a:blip r:embed="rId2"/>
          <a:stretch>
            <a:fillRect/>
          </a:stretch>
        </p:blipFill>
        <p:spPr>
          <a:xfrm>
            <a:off x="9305470" y="5168762"/>
            <a:ext cx="2587300" cy="1565167"/>
          </a:xfrm>
          <a:prstGeom prst="rect">
            <a:avLst/>
          </a:prstGeom>
          <a:noFill/>
          <a:ln>
            <a:noFill/>
          </a:ln>
        </p:spPr>
      </p:pic>
      <p:pic>
        <p:nvPicPr>
          <p:cNvPr id="62" name="Google Shape;62;p13"/>
          <p:cNvPicPr preferRelativeResize="0"/>
          <p:nvPr/>
        </p:nvPicPr>
        <p:blipFill>
          <a:blip r:embed="rId3"/>
          <a:stretch>
            <a:fillRect/>
          </a:stretch>
        </p:blipFill>
        <p:spPr>
          <a:xfrm>
            <a:off x="245374" y="5013525"/>
            <a:ext cx="1756435" cy="172073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415600" y="390167"/>
            <a:ext cx="11360800" cy="763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t>An Issue on Supervised Syntactic Parsing</a:t>
            </a:r>
            <a:endParaRPr lang="en-GB"/>
          </a:p>
        </p:txBody>
      </p:sp>
      <p:sp>
        <p:nvSpPr>
          <p:cNvPr id="109" name="Google Shape;109;p15"/>
          <p:cNvSpPr txBox="1"/>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457200" lvl="0" indent="-342900" algn="l" rtl="0">
              <a:spcBef>
                <a:spcPts val="0"/>
              </a:spcBef>
              <a:spcAft>
                <a:spcPts val="0"/>
              </a:spcAft>
              <a:buSzPts val="1800"/>
              <a:buFont typeface="M PLUS Rounded 1c"/>
              <a:buChar char="●"/>
            </a:pPr>
            <a:r>
              <a:rPr lang="en-GB">
                <a:latin typeface="M PLUS Rounded 1c"/>
                <a:ea typeface="M PLUS Rounded 1c"/>
                <a:cs typeface="M PLUS Rounded 1c"/>
                <a:sym typeface="M PLUS Rounded 1c"/>
              </a:rPr>
              <a:t>Performance heavily depends on training data (</a:t>
            </a:r>
            <a:r>
              <a:rPr lang="en-GB" b="1">
                <a:latin typeface="M PLUS Rounded 1c"/>
                <a:ea typeface="M PLUS Rounded 1c"/>
                <a:cs typeface="M PLUS Rounded 1c"/>
                <a:sym typeface="M PLUS Rounded 1c"/>
              </a:rPr>
              <a:t>out-of-domain problem</a:t>
            </a:r>
            <a:r>
              <a:rPr lang="en-GB">
                <a:latin typeface="M PLUS Rounded 1c"/>
                <a:ea typeface="M PLUS Rounded 1c"/>
                <a:cs typeface="M PLUS Rounded 1c"/>
                <a:sym typeface="M PLUS Rounded 1c"/>
              </a:rPr>
              <a:t>)</a:t>
            </a:r>
            <a:endParaRPr lang="en-GB">
              <a:latin typeface="M PLUS Rounded 1c"/>
              <a:ea typeface="M PLUS Rounded 1c"/>
              <a:cs typeface="M PLUS Rounded 1c"/>
              <a:sym typeface="M PLUS Rounded 1c"/>
            </a:endParaRPr>
          </a:p>
          <a:p>
            <a:pPr marL="457200" lvl="0" indent="-342900" algn="l" rtl="0">
              <a:spcBef>
                <a:spcPts val="0"/>
              </a:spcBef>
              <a:spcAft>
                <a:spcPts val="0"/>
              </a:spcAft>
              <a:buSzPts val="1800"/>
              <a:buFont typeface="M PLUS Rounded 1c"/>
              <a:buChar char="●"/>
            </a:pPr>
            <a:r>
              <a:rPr lang="en-GB">
                <a:latin typeface="M PLUS Rounded 1c"/>
                <a:ea typeface="M PLUS Rounded 1c"/>
                <a:cs typeface="M PLUS Rounded 1c"/>
                <a:sym typeface="M PLUS Rounded 1c"/>
              </a:rPr>
              <a:t>Ex) Biomedical texts: too many unseen technical terms</a:t>
            </a:r>
            <a:endParaRPr>
              <a:latin typeface="M PLUS Rounded 1c"/>
              <a:ea typeface="M PLUS Rounded 1c"/>
              <a:cs typeface="M PLUS Rounded 1c"/>
              <a:sym typeface="M PLUS Rounded 1c"/>
            </a:endParaRPr>
          </a:p>
          <a:p>
            <a:pPr marL="457200" lvl="0" indent="-342900" algn="l" rtl="0">
              <a:spcBef>
                <a:spcPts val="0"/>
              </a:spcBef>
              <a:spcAft>
                <a:spcPts val="0"/>
              </a:spcAft>
              <a:buSzPts val="1800"/>
              <a:buFont typeface="M PLUS Rounded 1c"/>
              <a:buChar char="●"/>
            </a:pPr>
            <a:r>
              <a:rPr lang="en-GB">
                <a:latin typeface="M PLUS Rounded 1c"/>
                <a:ea typeface="M PLUS Rounded 1c"/>
                <a:cs typeface="M PLUS Rounded 1c"/>
                <a:sym typeface="M PLUS Rounded 1c"/>
              </a:rPr>
              <a:t>Human annotation of CCG trees is costly</a:t>
            </a:r>
            <a:endParaRPr b="1"/>
          </a:p>
          <a:p>
            <a:pPr marL="914400" lvl="1" indent="-330200" algn="l" rtl="0">
              <a:spcBef>
                <a:spcPts val="0"/>
              </a:spcBef>
              <a:spcAft>
                <a:spcPts val="0"/>
              </a:spcAft>
              <a:buSzPts val="1600"/>
              <a:buFont typeface="M PLUS Rounded 1c"/>
              <a:buChar char="○"/>
            </a:pPr>
            <a:r>
              <a:rPr lang="en-GB"/>
              <a:t>Knowledge on CCG grammar</a:t>
            </a:r>
            <a:endParaRPr lang="en-GB"/>
          </a:p>
          <a:p>
            <a:pPr marL="914400" lvl="1" indent="-330200" algn="l" rtl="0">
              <a:spcBef>
                <a:spcPts val="0"/>
              </a:spcBef>
              <a:spcAft>
                <a:spcPts val="0"/>
              </a:spcAft>
              <a:buSzPts val="1600"/>
              <a:buChar char="○"/>
            </a:pPr>
            <a:r>
              <a:rPr lang="en-GB"/>
              <a:t>Rigid grammar rules do not allow annotation errors (→)</a:t>
            </a:r>
            <a:endParaRPr lang="en-GB"/>
          </a:p>
          <a:p>
            <a:pPr marL="0" lvl="0" indent="0" algn="l" rtl="0">
              <a:spcBef>
                <a:spcPts val="1600"/>
              </a:spcBef>
              <a:spcAft>
                <a:spcPts val="1600"/>
              </a:spcAft>
              <a:buNone/>
            </a:pPr>
            <a:endParaRPr>
              <a:latin typeface="M PLUS Rounded 1c"/>
              <a:ea typeface="M PLUS Rounded 1c"/>
              <a:cs typeface="M PLUS Rounded 1c"/>
              <a:sym typeface="M PLUS Rounded 1c"/>
            </a:endParaRPr>
          </a:p>
        </p:txBody>
      </p:sp>
      <p:sp>
        <p:nvSpPr>
          <p:cNvPr id="110" name="Google Shape;110;p15"/>
          <p:cNvSpPr txBox="1"/>
          <p:nvPr/>
        </p:nvSpPr>
        <p:spPr>
          <a:xfrm>
            <a:off x="415600" y="4721867"/>
            <a:ext cx="11174400" cy="12748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2135" i="1"/>
              <a:t>“Using </a:t>
            </a:r>
            <a:r>
              <a:rPr lang="en-GB" sz="2135" i="1">
                <a:highlight>
                  <a:srgbClr val="F4CCCC"/>
                </a:highlight>
              </a:rPr>
              <a:t>recombinant HBxAg protein</a:t>
            </a:r>
            <a:r>
              <a:rPr lang="en-GB" sz="2135" i="1"/>
              <a:t>, we found </a:t>
            </a:r>
            <a:r>
              <a:rPr lang="en-GB" sz="2135" i="1">
                <a:highlight>
                  <a:srgbClr val="F4CCCC"/>
                </a:highlight>
              </a:rPr>
              <a:t>HBxAg-specific stimulation</a:t>
            </a:r>
            <a:r>
              <a:rPr lang="en-GB" sz="2135" i="1"/>
              <a:t> of </a:t>
            </a:r>
            <a:r>
              <a:rPr lang="en-GB" sz="2135" i="1">
                <a:highlight>
                  <a:srgbClr val="F4CCCC"/>
                </a:highlight>
              </a:rPr>
              <a:t>peripheral</a:t>
            </a:r>
            <a:r>
              <a:rPr lang="en-GB" sz="2135" i="1"/>
              <a:t> </a:t>
            </a:r>
            <a:r>
              <a:rPr lang="en-GB" sz="2135" i="1">
                <a:highlight>
                  <a:srgbClr val="F4CCCC"/>
                </a:highlight>
              </a:rPr>
              <a:t>blood mononuclear cells</a:t>
            </a:r>
            <a:r>
              <a:rPr lang="en-GB" sz="2135" i="1"/>
              <a:t> in patients with acute </a:t>
            </a:r>
            <a:r>
              <a:rPr lang="en-GB" sz="2135" i="1">
                <a:highlight>
                  <a:srgbClr val="F4CCCC"/>
                </a:highlight>
              </a:rPr>
              <a:t>hepatitis B virus infection</a:t>
            </a:r>
            <a:r>
              <a:rPr lang="en-GB" sz="2135" i="1"/>
              <a:t> (6 of 6) and </a:t>
            </a:r>
            <a:r>
              <a:rPr lang="en-GB" sz="2135" i="1">
                <a:highlight>
                  <a:srgbClr val="F4CCCC"/>
                </a:highlight>
              </a:rPr>
              <a:t>chronic hepatitis B virus infection</a:t>
            </a:r>
            <a:r>
              <a:rPr lang="en-GB" sz="2135" i="1"/>
              <a:t> (6 of 17) but not in healthy individuals.”</a:t>
            </a:r>
            <a:endParaRPr sz="2400" i="1"/>
          </a:p>
        </p:txBody>
      </p:sp>
      <p:pic>
        <p:nvPicPr>
          <p:cNvPr id="111" name="Google Shape;111;p15"/>
          <p:cNvPicPr preferRelativeResize="0"/>
          <p:nvPr/>
        </p:nvPicPr>
        <p:blipFill>
          <a:blip r:embed="rId1"/>
          <a:stretch>
            <a:fillRect/>
          </a:stretch>
        </p:blipFill>
        <p:spPr>
          <a:xfrm>
            <a:off x="10054233" y="390167"/>
            <a:ext cx="763600" cy="763600"/>
          </a:xfrm>
          <a:prstGeom prst="rect">
            <a:avLst/>
          </a:prstGeom>
          <a:noFill/>
          <a:ln>
            <a:noFill/>
          </a:ln>
        </p:spPr>
      </p:pic>
      <p:pic>
        <p:nvPicPr>
          <p:cNvPr id="112" name="Google Shape;112;p15"/>
          <p:cNvPicPr preferRelativeResize="0"/>
          <p:nvPr/>
        </p:nvPicPr>
        <p:blipFill>
          <a:blip r:embed="rId2"/>
          <a:stretch>
            <a:fillRect/>
          </a:stretch>
        </p:blipFill>
        <p:spPr>
          <a:xfrm>
            <a:off x="10624833" y="5287644"/>
            <a:ext cx="839612" cy="839600"/>
          </a:xfrm>
          <a:prstGeom prst="rect">
            <a:avLst/>
          </a:prstGeom>
          <a:noFill/>
          <a:ln>
            <a:noFill/>
          </a:ln>
        </p:spPr>
      </p:pic>
      <p:sp>
        <p:nvSpPr>
          <p:cNvPr id="113" name="Google Shape;113;p15"/>
          <p:cNvSpPr txBox="1"/>
          <p:nvPr>
            <p:ph type="sldNum" idx="12"/>
          </p:nvPr>
        </p:nvSpPr>
        <p:spPr>
          <a:xfrm>
            <a:off x="11296611" y="6217623"/>
            <a:ext cx="731600" cy="5248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panose="020B0604020202020204"/>
              <a:buNone/>
            </a:pPr>
            <a:fld id="{00000000-1234-1234-1234-123412341234}" type="slidenum">
              <a:rPr lang="en-GB" sz="1600"/>
            </a:fld>
            <a:endParaRPr lang="en-GB" sz="1600"/>
          </a:p>
        </p:txBody>
      </p:sp>
      <p:sp>
        <p:nvSpPr>
          <p:cNvPr id="114" name="Google Shape;114;p15"/>
          <p:cNvSpPr/>
          <p:nvPr/>
        </p:nvSpPr>
        <p:spPr>
          <a:xfrm>
            <a:off x="9176633" y="2776500"/>
            <a:ext cx="2518800" cy="1724400"/>
          </a:xfrm>
          <a:prstGeom prst="rect">
            <a:avLst/>
          </a:prstGeom>
          <a:noFill/>
          <a:ln w="9525"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5" name="Google Shape;115;p15"/>
          <p:cNvGrpSpPr/>
          <p:nvPr/>
        </p:nvGrpSpPr>
        <p:grpSpPr>
          <a:xfrm>
            <a:off x="9176633" y="2645767"/>
            <a:ext cx="2734800" cy="1832467"/>
            <a:chOff x="4309725" y="655825"/>
            <a:chExt cx="2051100" cy="1374350"/>
          </a:xfrm>
        </p:grpSpPr>
        <p:sp>
          <p:nvSpPr>
            <p:cNvPr id="116" name="Google Shape;116;p15"/>
            <p:cNvSpPr txBox="1"/>
            <p:nvPr/>
          </p:nvSpPr>
          <p:spPr>
            <a:xfrm>
              <a:off x="4483125" y="1685175"/>
              <a:ext cx="1755900" cy="345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135"/>
                <a:t>A     man    hikes</a:t>
              </a:r>
              <a:endParaRPr sz="2135"/>
            </a:p>
          </p:txBody>
        </p:sp>
        <p:sp>
          <p:nvSpPr>
            <p:cNvPr id="117" name="Google Shape;117;p15"/>
            <p:cNvSpPr txBox="1"/>
            <p:nvPr/>
          </p:nvSpPr>
          <p:spPr>
            <a:xfrm>
              <a:off x="4309725" y="1459675"/>
              <a:ext cx="20511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NP/N   N      S\</a:t>
              </a:r>
              <a:r>
                <a:rPr lang="en-GB" sz="2400" b="1">
                  <a:solidFill>
                    <a:srgbClr val="FF0000"/>
                  </a:solidFill>
                  <a:latin typeface="Times New Roman" panose="02020603050405020304"/>
                  <a:ea typeface="Times New Roman" panose="02020603050405020304"/>
                  <a:cs typeface="Times New Roman" panose="02020603050405020304"/>
                  <a:sym typeface="Times New Roman" panose="02020603050405020304"/>
                </a:rPr>
                <a:t>N</a:t>
              </a:r>
              <a:endParaRPr sz="24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18" name="Google Shape;118;p15"/>
            <p:cNvCxnSpPr/>
            <p:nvPr/>
          </p:nvCxnSpPr>
          <p:spPr>
            <a:xfrm rot="10800000" flipH="1">
              <a:off x="4545125" y="1375425"/>
              <a:ext cx="347400" cy="188700"/>
            </a:xfrm>
            <a:prstGeom prst="straightConnector1">
              <a:avLst/>
            </a:prstGeom>
            <a:noFill/>
            <a:ln w="19050" cap="flat" cmpd="sng">
              <a:solidFill>
                <a:schemeClr val="dk2"/>
              </a:solidFill>
              <a:prstDash val="solid"/>
              <a:round/>
              <a:headEnd type="none" w="med" len="med"/>
              <a:tailEnd type="none" w="med" len="med"/>
            </a:ln>
          </p:spPr>
        </p:cxnSp>
        <p:cxnSp>
          <p:nvCxnSpPr>
            <p:cNvPr id="119" name="Google Shape;119;p15"/>
            <p:cNvCxnSpPr/>
            <p:nvPr/>
          </p:nvCxnSpPr>
          <p:spPr>
            <a:xfrm rot="10800000">
              <a:off x="4888419" y="1375425"/>
              <a:ext cx="347400" cy="188700"/>
            </a:xfrm>
            <a:prstGeom prst="straightConnector1">
              <a:avLst/>
            </a:prstGeom>
            <a:noFill/>
            <a:ln w="19050" cap="flat" cmpd="sng">
              <a:solidFill>
                <a:schemeClr val="dk2"/>
              </a:solidFill>
              <a:prstDash val="solid"/>
              <a:round/>
              <a:headEnd type="none" w="med" len="med"/>
              <a:tailEnd type="none" w="med" len="med"/>
            </a:ln>
          </p:spPr>
        </p:cxnSp>
        <p:sp>
          <p:nvSpPr>
            <p:cNvPr id="120" name="Google Shape;120;p15"/>
            <p:cNvSpPr txBox="1"/>
            <p:nvPr/>
          </p:nvSpPr>
          <p:spPr>
            <a:xfrm>
              <a:off x="4675049" y="1014525"/>
              <a:ext cx="5487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b="1">
                  <a:solidFill>
                    <a:srgbClr val="FF0000"/>
                  </a:solidFill>
                  <a:latin typeface="Times New Roman" panose="02020603050405020304"/>
                  <a:ea typeface="Times New Roman" panose="02020603050405020304"/>
                  <a:cs typeface="Times New Roman" panose="02020603050405020304"/>
                  <a:sym typeface="Times New Roman" panose="02020603050405020304"/>
                </a:rPr>
                <a:t>NP</a:t>
              </a:r>
              <a:endParaRPr sz="24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21" name="Google Shape;121;p15"/>
            <p:cNvCxnSpPr/>
            <p:nvPr/>
          </p:nvCxnSpPr>
          <p:spPr>
            <a:xfrm rot="10800000" flipH="1">
              <a:off x="5110864" y="1032925"/>
              <a:ext cx="347400" cy="188700"/>
            </a:xfrm>
            <a:prstGeom prst="straightConnector1">
              <a:avLst/>
            </a:prstGeom>
            <a:noFill/>
            <a:ln w="19050" cap="flat" cmpd="sng">
              <a:solidFill>
                <a:schemeClr val="dk2"/>
              </a:solidFill>
              <a:prstDash val="solid"/>
              <a:round/>
              <a:headEnd type="none" w="med" len="med"/>
              <a:tailEnd type="none" w="med" len="med"/>
            </a:ln>
          </p:spPr>
        </p:cxnSp>
        <p:cxnSp>
          <p:nvCxnSpPr>
            <p:cNvPr id="122" name="Google Shape;122;p15"/>
            <p:cNvCxnSpPr/>
            <p:nvPr/>
          </p:nvCxnSpPr>
          <p:spPr>
            <a:xfrm rot="10800000">
              <a:off x="5454075" y="1033025"/>
              <a:ext cx="450300" cy="446100"/>
            </a:xfrm>
            <a:prstGeom prst="straightConnector1">
              <a:avLst/>
            </a:prstGeom>
            <a:noFill/>
            <a:ln w="19050" cap="flat" cmpd="sng">
              <a:solidFill>
                <a:schemeClr val="dk2"/>
              </a:solidFill>
              <a:prstDash val="solid"/>
              <a:round/>
              <a:headEnd type="none" w="med" len="med"/>
              <a:tailEnd type="none" w="med" len="med"/>
            </a:ln>
          </p:spPr>
        </p:cxnSp>
        <p:sp>
          <p:nvSpPr>
            <p:cNvPr id="123" name="Google Shape;123;p15"/>
            <p:cNvSpPr txBox="1"/>
            <p:nvPr/>
          </p:nvSpPr>
          <p:spPr>
            <a:xfrm>
              <a:off x="5312032" y="655825"/>
              <a:ext cx="5607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S</a:t>
              </a:r>
              <a:endParaRPr sz="2400">
                <a:latin typeface="Times New Roman" panose="02020603050405020304"/>
                <a:ea typeface="Times New Roman" panose="02020603050405020304"/>
                <a:cs typeface="Times New Roman" panose="02020603050405020304"/>
                <a:sym typeface="Times New Roman" panose="02020603050405020304"/>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pic>
        <p:nvPicPr>
          <p:cNvPr id="128" name="Google Shape;128;p16"/>
          <p:cNvPicPr preferRelativeResize="0"/>
          <p:nvPr/>
        </p:nvPicPr>
        <p:blipFill>
          <a:blip r:embed="rId1"/>
          <a:stretch>
            <a:fillRect/>
          </a:stretch>
        </p:blipFill>
        <p:spPr>
          <a:xfrm>
            <a:off x="10268500" y="2557800"/>
            <a:ext cx="1981900" cy="1518133"/>
          </a:xfrm>
          <a:prstGeom prst="rect">
            <a:avLst/>
          </a:prstGeom>
          <a:noFill/>
          <a:ln>
            <a:noFill/>
          </a:ln>
        </p:spPr>
      </p:pic>
      <p:sp>
        <p:nvSpPr>
          <p:cNvPr id="129" name="Google Shape;129;p16"/>
          <p:cNvSpPr txBox="1"/>
          <p:nvPr>
            <p:ph type="title"/>
          </p:nvPr>
        </p:nvSpPr>
        <p:spPr>
          <a:xfrm>
            <a:off x="415600" y="288567"/>
            <a:ext cx="11360800" cy="763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t>Approaches to Domain Adaptation</a:t>
            </a:r>
            <a:endParaRPr lang="en-GB"/>
          </a:p>
        </p:txBody>
      </p:sp>
      <p:sp>
        <p:nvSpPr>
          <p:cNvPr id="130" name="Google Shape;130;p16"/>
          <p:cNvSpPr txBox="1"/>
          <p:nvPr>
            <p:ph type="body" idx="1"/>
          </p:nvPr>
        </p:nvSpPr>
        <p:spPr>
          <a:xfrm>
            <a:off x="74600" y="1204900"/>
            <a:ext cx="12042800" cy="1518000"/>
          </a:xfrm>
          <a:prstGeom prst="rect">
            <a:avLst/>
          </a:prstGeom>
        </p:spPr>
        <p:txBody>
          <a:bodyPr spcFirstLastPara="1" wrap="square" lIns="121900" tIns="121900" rIns="121900" bIns="121900" anchor="t" anchorCtr="0">
            <a:noAutofit/>
          </a:bodyPr>
          <a:lstStyle/>
          <a:p>
            <a:pPr marL="457200" lvl="0" indent="-342900" algn="l" rtl="0">
              <a:spcBef>
                <a:spcPts val="0"/>
              </a:spcBef>
              <a:spcAft>
                <a:spcPts val="0"/>
              </a:spcAft>
              <a:buSzPts val="1800"/>
              <a:buChar char="●"/>
            </a:pPr>
            <a:r>
              <a:rPr lang="en-GB" i="1"/>
              <a:t>Supertagging </a:t>
            </a:r>
            <a:r>
              <a:rPr lang="en-GB"/>
              <a:t>is easier to adapt </a:t>
            </a:r>
            <a:r>
              <a:rPr lang="en-GB" sz="1865"/>
              <a:t>(Rimell and Clark, 2008, Lewis et al., 2016)</a:t>
            </a:r>
            <a:endParaRPr sz="1865"/>
          </a:p>
          <a:p>
            <a:pPr marL="914400" lvl="1" indent="-330200" algn="l" rtl="0">
              <a:spcBef>
                <a:spcPts val="0"/>
              </a:spcBef>
              <a:spcAft>
                <a:spcPts val="0"/>
              </a:spcAft>
              <a:buSzPts val="1600"/>
              <a:buChar char="○"/>
            </a:pPr>
            <a:r>
              <a:rPr lang="en-GB"/>
              <a:t>Recent parsers require full annotation </a:t>
            </a:r>
            <a:r>
              <a:rPr lang="en-GB" sz="1865"/>
              <a:t>(e.g. Lee et al., 2016, Yoshikawa et al., 2017)</a:t>
            </a:r>
            <a:endParaRPr sz="1865"/>
          </a:p>
          <a:p>
            <a:pPr marL="914400" lvl="1" indent="-330200" algn="l" rtl="0">
              <a:spcBef>
                <a:spcPts val="0"/>
              </a:spcBef>
              <a:spcAft>
                <a:spcPts val="0"/>
              </a:spcAft>
              <a:buSzPts val="1600"/>
              <a:buChar char="○"/>
            </a:pPr>
            <a:r>
              <a:rPr lang="en-GB"/>
              <a:t>Difficult to inject knowledge on coordination and PP-attachment</a:t>
            </a:r>
            <a:endParaRPr lang="en-GB"/>
          </a:p>
        </p:txBody>
      </p:sp>
      <p:sp>
        <p:nvSpPr>
          <p:cNvPr id="131" name="Google Shape;131;p16"/>
          <p:cNvSpPr txBox="1"/>
          <p:nvPr>
            <p:ph type="sldNum" idx="12"/>
          </p:nvPr>
        </p:nvSpPr>
        <p:spPr>
          <a:xfrm>
            <a:off x="11296611" y="6217623"/>
            <a:ext cx="731600" cy="5248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GB" sz="1600"/>
            </a:fld>
            <a:endParaRPr lang="en-GB" sz="1600"/>
          </a:p>
        </p:txBody>
      </p:sp>
      <p:sp>
        <p:nvSpPr>
          <p:cNvPr id="132" name="Google Shape;132;p16"/>
          <p:cNvSpPr txBox="1"/>
          <p:nvPr>
            <p:ph type="body" idx="1"/>
          </p:nvPr>
        </p:nvSpPr>
        <p:spPr>
          <a:xfrm>
            <a:off x="74600" y="2627300"/>
            <a:ext cx="12042800" cy="1738800"/>
          </a:xfrm>
          <a:prstGeom prst="rect">
            <a:avLst/>
          </a:prstGeom>
        </p:spPr>
        <p:txBody>
          <a:bodyPr spcFirstLastPara="1" wrap="square" lIns="121900" tIns="121900" rIns="121900" bIns="121900" anchor="t" anchorCtr="0">
            <a:noAutofit/>
          </a:bodyPr>
          <a:lstStyle/>
          <a:p>
            <a:pPr marL="457200" lvl="0" indent="-342900" algn="l" rtl="0">
              <a:spcBef>
                <a:spcPts val="0"/>
              </a:spcBef>
              <a:spcAft>
                <a:spcPts val="0"/>
              </a:spcAft>
              <a:buSzPts val="1800"/>
              <a:buChar char="●"/>
            </a:pPr>
            <a:r>
              <a:rPr lang="en-GB"/>
              <a:t>(Contextualized) word embeddings </a:t>
            </a:r>
            <a:r>
              <a:rPr lang="en-GB" sz="1865"/>
              <a:t>(Peters et al., 2017, Devlin et al., 2019)</a:t>
            </a:r>
            <a:endParaRPr sz="1865"/>
          </a:p>
          <a:p>
            <a:pPr marL="914400" lvl="1" indent="-330200" algn="l" rtl="0">
              <a:spcBef>
                <a:spcPts val="0"/>
              </a:spcBef>
              <a:spcAft>
                <a:spcPts val="0"/>
              </a:spcAft>
              <a:buSzPts val="1600"/>
              <a:buChar char="○"/>
            </a:pPr>
            <a:r>
              <a:rPr lang="en-GB"/>
              <a:t>ELMo works  really well for const. parsing! </a:t>
            </a:r>
            <a:r>
              <a:rPr lang="en-GB" sz="1865"/>
              <a:t>(Peters et al., 2018)</a:t>
            </a:r>
            <a:endParaRPr sz="1865"/>
          </a:p>
          <a:p>
            <a:pPr marL="914400" lvl="1" indent="-330200" algn="l" rtl="0">
              <a:spcBef>
                <a:spcPts val="0"/>
              </a:spcBef>
              <a:spcAft>
                <a:spcPts val="0"/>
              </a:spcAft>
              <a:buSzPts val="1600"/>
              <a:buChar char="○"/>
            </a:pPr>
            <a:r>
              <a:rPr lang="en-GB"/>
              <a:t>Can be combined with our method</a:t>
            </a:r>
            <a:endParaRPr sz="3200" b="1"/>
          </a:p>
        </p:txBody>
      </p:sp>
      <p:sp>
        <p:nvSpPr>
          <p:cNvPr id="133" name="Google Shape;133;p16"/>
          <p:cNvSpPr txBox="1"/>
          <p:nvPr>
            <p:ph type="body" idx="1"/>
          </p:nvPr>
        </p:nvSpPr>
        <p:spPr>
          <a:xfrm>
            <a:off x="314000" y="4049700"/>
            <a:ext cx="11702000" cy="1917600"/>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1600"/>
              </a:spcAft>
              <a:buNone/>
            </a:pPr>
            <a:r>
              <a:rPr lang="en-GB"/>
              <a:t> </a:t>
            </a:r>
            <a:r>
              <a:rPr lang="en-GB" sz="3200" b="1"/>
              <a:t>Our approach: automatic generation of CCGbanks for new domains utilizing cheaper dependency resources</a:t>
            </a:r>
            <a:endParaRPr sz="3200" b="1"/>
          </a:p>
        </p:txBody>
      </p:sp>
      <p:grpSp>
        <p:nvGrpSpPr>
          <p:cNvPr id="134" name="Google Shape;134;p16"/>
          <p:cNvGrpSpPr/>
          <p:nvPr/>
        </p:nvGrpSpPr>
        <p:grpSpPr>
          <a:xfrm>
            <a:off x="2178400" y="5356133"/>
            <a:ext cx="7855900" cy="1232424"/>
            <a:chOff x="1633800" y="4017100"/>
            <a:chExt cx="5891925" cy="924318"/>
          </a:xfrm>
        </p:grpSpPr>
        <p:sp>
          <p:nvSpPr>
            <p:cNvPr id="135" name="Google Shape;135;p16"/>
            <p:cNvSpPr/>
            <p:nvPr/>
          </p:nvSpPr>
          <p:spPr>
            <a:xfrm>
              <a:off x="2828925" y="4237625"/>
              <a:ext cx="228600" cy="572700"/>
            </a:xfrm>
            <a:prstGeom prst="rightArrow">
              <a:avLst>
                <a:gd name="adj1" fmla="val 50000"/>
                <a:gd name="adj2" fmla="val 50000"/>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16"/>
            <p:cNvSpPr/>
            <p:nvPr/>
          </p:nvSpPr>
          <p:spPr>
            <a:xfrm>
              <a:off x="3201150" y="4169500"/>
              <a:ext cx="1018500" cy="666600"/>
            </a:xfrm>
            <a:prstGeom prst="rect">
              <a:avLst/>
            </a:prstGeom>
            <a:solidFill>
              <a:srgbClr val="FFFFFF"/>
            </a:solidFill>
            <a:ln w="19050"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2400">
                  <a:latin typeface="M PLUS 1p"/>
                  <a:ea typeface="M PLUS 1p"/>
                  <a:cs typeface="M PLUS 1p"/>
                  <a:sym typeface="M PLUS 1p"/>
                </a:rPr>
                <a:t>Convert</a:t>
              </a:r>
              <a:endParaRPr sz="2400">
                <a:latin typeface="M PLUS 1p"/>
                <a:ea typeface="M PLUS 1p"/>
                <a:cs typeface="M PLUS 1p"/>
                <a:sym typeface="M PLUS 1p"/>
              </a:endParaRPr>
            </a:p>
          </p:txBody>
        </p:sp>
        <p:sp>
          <p:nvSpPr>
            <p:cNvPr id="137" name="Google Shape;137;p16"/>
            <p:cNvSpPr/>
            <p:nvPr/>
          </p:nvSpPr>
          <p:spPr>
            <a:xfrm>
              <a:off x="4352925" y="4237625"/>
              <a:ext cx="228600" cy="572700"/>
            </a:xfrm>
            <a:prstGeom prst="rightArrow">
              <a:avLst>
                <a:gd name="adj1" fmla="val 50000"/>
                <a:gd name="adj2" fmla="val 50000"/>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16"/>
            <p:cNvSpPr/>
            <p:nvPr/>
          </p:nvSpPr>
          <p:spPr>
            <a:xfrm>
              <a:off x="1633800" y="4017100"/>
              <a:ext cx="1109376" cy="924318"/>
            </a:xfrm>
            <a:prstGeom prst="flowChartMultidocument">
              <a:avLst/>
            </a:prstGeom>
            <a:solidFill>
              <a:srgbClr val="FFF2CC"/>
            </a:solidFill>
            <a:ln w="1905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r>
                <a:rPr lang="en-GB" sz="2400">
                  <a:latin typeface="M PLUS 1p"/>
                  <a:ea typeface="M PLUS 1p"/>
                  <a:cs typeface="M PLUS 1p"/>
                  <a:sym typeface="M PLUS 1p"/>
                </a:rPr>
                <a:t>dep. trebank</a:t>
              </a:r>
              <a:endParaRPr sz="2400">
                <a:latin typeface="M PLUS 1p"/>
                <a:ea typeface="M PLUS 1p"/>
                <a:cs typeface="M PLUS 1p"/>
                <a:sym typeface="M PLUS 1p"/>
              </a:endParaRPr>
            </a:p>
          </p:txBody>
        </p:sp>
        <p:sp>
          <p:nvSpPr>
            <p:cNvPr id="139" name="Google Shape;139;p16"/>
            <p:cNvSpPr/>
            <p:nvPr/>
          </p:nvSpPr>
          <p:spPr>
            <a:xfrm>
              <a:off x="4714875" y="4017100"/>
              <a:ext cx="1138968" cy="924318"/>
            </a:xfrm>
            <a:prstGeom prst="flowChartMultidocument">
              <a:avLst/>
            </a:prstGeom>
            <a:solidFill>
              <a:srgbClr val="FFF2CC"/>
            </a:solidFill>
            <a:ln w="1905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r>
                <a:rPr lang="en-GB" sz="2000">
                  <a:latin typeface="M PLUS 1p"/>
                  <a:ea typeface="M PLUS 1p"/>
                  <a:cs typeface="M PLUS 1p"/>
                  <a:sym typeface="M PLUS 1p"/>
                </a:rPr>
                <a:t>new</a:t>
              </a:r>
              <a:endParaRPr sz="2000">
                <a:latin typeface="M PLUS 1p"/>
                <a:ea typeface="M PLUS 1p"/>
                <a:cs typeface="M PLUS 1p"/>
                <a:sym typeface="M PLUS 1p"/>
              </a:endParaRPr>
            </a:p>
            <a:p>
              <a:pPr marL="0" lvl="0" indent="0" algn="ctr" rtl="0">
                <a:spcBef>
                  <a:spcPts val="0"/>
                </a:spcBef>
                <a:spcAft>
                  <a:spcPts val="0"/>
                </a:spcAft>
                <a:buNone/>
              </a:pPr>
              <a:r>
                <a:rPr lang="en-GB">
                  <a:latin typeface="M PLUS 1p"/>
                  <a:ea typeface="M PLUS 1p"/>
                  <a:cs typeface="M PLUS 1p"/>
                  <a:sym typeface="M PLUS 1p"/>
                </a:rPr>
                <a:t>CCGbank</a:t>
              </a:r>
              <a:endParaRPr lang="en-GB">
                <a:latin typeface="M PLUS 1p"/>
                <a:ea typeface="M PLUS 1p"/>
                <a:cs typeface="M PLUS 1p"/>
                <a:sym typeface="M PLUS 1p"/>
              </a:endParaRPr>
            </a:p>
          </p:txBody>
        </p:sp>
        <p:sp>
          <p:nvSpPr>
            <p:cNvPr id="140" name="Google Shape;140;p16"/>
            <p:cNvSpPr/>
            <p:nvPr/>
          </p:nvSpPr>
          <p:spPr>
            <a:xfrm>
              <a:off x="5953125" y="4237625"/>
              <a:ext cx="228600" cy="572700"/>
            </a:xfrm>
            <a:prstGeom prst="rightArrow">
              <a:avLst>
                <a:gd name="adj1" fmla="val 50000"/>
                <a:gd name="adj2" fmla="val 50000"/>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16"/>
            <p:cNvSpPr/>
            <p:nvPr/>
          </p:nvSpPr>
          <p:spPr>
            <a:xfrm>
              <a:off x="6257925" y="4171725"/>
              <a:ext cx="1267800" cy="666600"/>
            </a:xfrm>
            <a:prstGeom prst="rect">
              <a:avLst/>
            </a:prstGeom>
            <a:solidFill>
              <a:srgbClr val="F3F3F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2000">
                  <a:latin typeface="M PLUS 1p"/>
                  <a:ea typeface="M PLUS 1p"/>
                  <a:cs typeface="M PLUS 1p"/>
                  <a:sym typeface="M PLUS 1p"/>
                </a:rPr>
                <a:t>Fine-tune</a:t>
              </a:r>
              <a:endParaRPr sz="2000">
                <a:latin typeface="M PLUS 1p"/>
                <a:ea typeface="M PLUS 1p"/>
                <a:cs typeface="M PLUS 1p"/>
                <a:sym typeface="M PLUS 1p"/>
              </a:endParaRPr>
            </a:p>
            <a:p>
              <a:pPr marL="0" lvl="0" indent="0" algn="ctr" rtl="0">
                <a:spcBef>
                  <a:spcPts val="0"/>
                </a:spcBef>
                <a:spcAft>
                  <a:spcPts val="0"/>
                </a:spcAft>
                <a:buNone/>
              </a:pPr>
              <a:r>
                <a:rPr lang="en-GB" sz="2000">
                  <a:latin typeface="M PLUS 1p"/>
                  <a:ea typeface="M PLUS 1p"/>
                  <a:cs typeface="M PLUS 1p"/>
                  <a:sym typeface="M PLUS 1p"/>
                </a:rPr>
                <a:t>CCG parser</a:t>
              </a:r>
              <a:endParaRPr lang="en-GB" sz="2000">
                <a:latin typeface="M PLUS 1p"/>
                <a:ea typeface="M PLUS 1p"/>
                <a:cs typeface="M PLUS 1p"/>
                <a:sym typeface="M PLUS 1p"/>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81800" y="186967"/>
            <a:ext cx="12028400" cy="763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3465"/>
              <a:t>Automatic Generation of CCGbanks from Dep. Corpora</a:t>
            </a:r>
            <a:endParaRPr sz="3465"/>
          </a:p>
        </p:txBody>
      </p:sp>
      <p:sp>
        <p:nvSpPr>
          <p:cNvPr id="147" name="Google Shape;147;p17"/>
          <p:cNvSpPr txBox="1"/>
          <p:nvPr>
            <p:ph type="body" idx="1"/>
          </p:nvPr>
        </p:nvSpPr>
        <p:spPr>
          <a:xfrm>
            <a:off x="212400" y="2349433"/>
            <a:ext cx="11360800" cy="1548800"/>
          </a:xfrm>
          <a:prstGeom prst="rect">
            <a:avLst/>
          </a:prstGeom>
        </p:spPr>
        <p:txBody>
          <a:bodyPr spcFirstLastPara="1" wrap="square" lIns="121900" tIns="121900" rIns="121900" bIns="121900" anchor="t" anchorCtr="0">
            <a:noAutofit/>
          </a:bodyPr>
          <a:lstStyle/>
          <a:p>
            <a:pPr marL="457200" lvl="0" indent="-342900" algn="l" rtl="0">
              <a:spcBef>
                <a:spcPts val="0"/>
              </a:spcBef>
              <a:spcAft>
                <a:spcPts val="0"/>
              </a:spcAft>
              <a:buSzPts val="1800"/>
              <a:buChar char="●"/>
            </a:pPr>
            <a:r>
              <a:rPr lang="en-GB" b="1"/>
              <a:t>Dependency Tree</a:t>
            </a:r>
            <a:r>
              <a:rPr lang="en-GB"/>
              <a:t>：</a:t>
            </a:r>
            <a:endParaRPr lang="en-GB"/>
          </a:p>
          <a:p>
            <a:pPr marL="914400" lvl="1" indent="-330200" algn="l" rtl="0">
              <a:spcBef>
                <a:spcPts val="0"/>
              </a:spcBef>
              <a:spcAft>
                <a:spcPts val="0"/>
              </a:spcAft>
              <a:buSzPts val="1600"/>
              <a:buChar char="○"/>
            </a:pPr>
            <a:r>
              <a:rPr lang="en-GB"/>
              <a:t>Many existing resources (e.g. UD)</a:t>
            </a:r>
            <a:endParaRPr lang="en-GB"/>
          </a:p>
          <a:p>
            <a:pPr marL="914400" lvl="1" indent="-330200" algn="l" rtl="0">
              <a:spcBef>
                <a:spcPts val="0"/>
              </a:spcBef>
              <a:spcAft>
                <a:spcPts val="0"/>
              </a:spcAft>
              <a:buSzPts val="1600"/>
              <a:buChar char="○"/>
            </a:pPr>
            <a:r>
              <a:rPr lang="en-GB"/>
              <a:t>Annotation is much easier</a:t>
            </a:r>
            <a:endParaRPr lang="en-GB"/>
          </a:p>
        </p:txBody>
      </p:sp>
      <p:grpSp>
        <p:nvGrpSpPr>
          <p:cNvPr id="148" name="Google Shape;148;p17"/>
          <p:cNvGrpSpPr/>
          <p:nvPr/>
        </p:nvGrpSpPr>
        <p:grpSpPr>
          <a:xfrm>
            <a:off x="6079967" y="2640701"/>
            <a:ext cx="6010433" cy="1508259"/>
            <a:chOff x="4472400" y="4642476"/>
            <a:chExt cx="4507825" cy="1131194"/>
          </a:xfrm>
        </p:grpSpPr>
        <p:sp>
          <p:nvSpPr>
            <p:cNvPr id="149" name="Google Shape;149;p17"/>
            <p:cNvSpPr/>
            <p:nvPr/>
          </p:nvSpPr>
          <p:spPr>
            <a:xfrm>
              <a:off x="4848225" y="4642476"/>
              <a:ext cx="986796" cy="784674"/>
            </a:xfrm>
            <a:prstGeom prst="flowChartMultidocument">
              <a:avLst/>
            </a:prstGeom>
            <a:solidFill>
              <a:srgbClr val="FFF2CC"/>
            </a:solidFill>
            <a:ln w="1905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r>
                <a:rPr lang="en-GB">
                  <a:latin typeface="M PLUS 1p"/>
                  <a:ea typeface="M PLUS 1p"/>
                  <a:cs typeface="M PLUS 1p"/>
                  <a:sym typeface="M PLUS 1p"/>
                </a:rPr>
                <a:t>Genia</a:t>
              </a:r>
              <a:endParaRPr lang="en-GB">
                <a:latin typeface="M PLUS 1p"/>
                <a:ea typeface="M PLUS 1p"/>
                <a:cs typeface="M PLUS 1p"/>
                <a:sym typeface="M PLUS 1p"/>
              </a:endParaRPr>
            </a:p>
          </p:txBody>
        </p:sp>
        <p:sp>
          <p:nvSpPr>
            <p:cNvPr id="150" name="Google Shape;150;p17"/>
            <p:cNvSpPr/>
            <p:nvPr/>
          </p:nvSpPr>
          <p:spPr>
            <a:xfrm>
              <a:off x="5920750" y="4642476"/>
              <a:ext cx="986796" cy="784674"/>
            </a:xfrm>
            <a:prstGeom prst="flowChartMultidocument">
              <a:avLst/>
            </a:prstGeom>
            <a:solidFill>
              <a:srgbClr val="FFF2CC"/>
            </a:solidFill>
            <a:ln w="1905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r>
                <a:rPr lang="en-GB">
                  <a:latin typeface="M PLUS 1p"/>
                  <a:ea typeface="M PLUS 1p"/>
                  <a:cs typeface="M PLUS 1p"/>
                  <a:sym typeface="M PLUS 1p"/>
                </a:rPr>
                <a:t>Switch-</a:t>
              </a:r>
              <a:endParaRPr>
                <a:latin typeface="M PLUS 1p"/>
                <a:ea typeface="M PLUS 1p"/>
                <a:cs typeface="M PLUS 1p"/>
                <a:sym typeface="M PLUS 1p"/>
              </a:endParaRPr>
            </a:p>
            <a:p>
              <a:pPr marL="0" lvl="0" indent="0" algn="ctr" rtl="0">
                <a:spcBef>
                  <a:spcPts val="0"/>
                </a:spcBef>
                <a:spcAft>
                  <a:spcPts val="0"/>
                </a:spcAft>
                <a:buNone/>
              </a:pPr>
              <a:r>
                <a:rPr lang="en-GB">
                  <a:latin typeface="M PLUS 1p"/>
                  <a:ea typeface="M PLUS 1p"/>
                  <a:cs typeface="M PLUS 1p"/>
                  <a:sym typeface="M PLUS 1p"/>
                </a:rPr>
                <a:t>board</a:t>
              </a:r>
              <a:endParaRPr lang="en-GB">
                <a:latin typeface="M PLUS 1p"/>
                <a:ea typeface="M PLUS 1p"/>
                <a:cs typeface="M PLUS 1p"/>
                <a:sym typeface="M PLUS 1p"/>
              </a:endParaRPr>
            </a:p>
          </p:txBody>
        </p:sp>
        <p:sp>
          <p:nvSpPr>
            <p:cNvPr id="151" name="Google Shape;151;p17"/>
            <p:cNvSpPr/>
            <p:nvPr/>
          </p:nvSpPr>
          <p:spPr>
            <a:xfrm>
              <a:off x="6987550" y="4642476"/>
              <a:ext cx="986796" cy="784674"/>
            </a:xfrm>
            <a:prstGeom prst="flowChartMultidocument">
              <a:avLst/>
            </a:prstGeom>
            <a:solidFill>
              <a:srgbClr val="FFF2CC"/>
            </a:solidFill>
            <a:ln w="1905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r>
                <a:rPr lang="en-GB">
                  <a:latin typeface="M PLUS 1p"/>
                  <a:ea typeface="M PLUS 1p"/>
                  <a:cs typeface="M PLUS 1p"/>
                  <a:sym typeface="M PLUS 1p"/>
                </a:rPr>
                <a:t>UD</a:t>
              </a:r>
              <a:endParaRPr>
                <a:latin typeface="M PLUS 1p"/>
                <a:ea typeface="M PLUS 1p"/>
                <a:cs typeface="M PLUS 1p"/>
                <a:sym typeface="M PLUS 1p"/>
              </a:endParaRPr>
            </a:p>
            <a:p>
              <a:pPr marL="0" lvl="0" indent="0" algn="ctr" rtl="0">
                <a:spcBef>
                  <a:spcPts val="0"/>
                </a:spcBef>
                <a:spcAft>
                  <a:spcPts val="0"/>
                </a:spcAft>
                <a:buNone/>
              </a:pPr>
              <a:r>
                <a:rPr lang="en-GB">
                  <a:latin typeface="M PLUS 1p"/>
                  <a:ea typeface="M PLUS 1p"/>
                  <a:cs typeface="M PLUS 1p"/>
                  <a:sym typeface="M PLUS 1p"/>
                </a:rPr>
                <a:t>Web</a:t>
              </a:r>
              <a:endParaRPr lang="en-GB">
                <a:latin typeface="M PLUS 1p"/>
                <a:ea typeface="M PLUS 1p"/>
                <a:cs typeface="M PLUS 1p"/>
                <a:sym typeface="M PLUS 1p"/>
              </a:endParaRPr>
            </a:p>
          </p:txBody>
        </p:sp>
        <p:sp>
          <p:nvSpPr>
            <p:cNvPr id="152" name="Google Shape;152;p17"/>
            <p:cNvSpPr txBox="1"/>
            <p:nvPr/>
          </p:nvSpPr>
          <p:spPr>
            <a:xfrm>
              <a:off x="4472400" y="5356070"/>
              <a:ext cx="1403700" cy="4176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000">
                  <a:latin typeface="M PLUS 1p"/>
                  <a:ea typeface="M PLUS 1p"/>
                  <a:cs typeface="M PLUS 1p"/>
                  <a:sym typeface="M PLUS 1p"/>
                </a:rPr>
                <a:t>Biomed. texts</a:t>
              </a:r>
              <a:endParaRPr lang="en-GB" sz="2000">
                <a:latin typeface="M PLUS 1p"/>
                <a:ea typeface="M PLUS 1p"/>
                <a:cs typeface="M PLUS 1p"/>
                <a:sym typeface="M PLUS 1p"/>
              </a:endParaRPr>
            </a:p>
          </p:txBody>
        </p:sp>
        <p:sp>
          <p:nvSpPr>
            <p:cNvPr id="153" name="Google Shape;153;p17"/>
            <p:cNvSpPr txBox="1"/>
            <p:nvPr/>
          </p:nvSpPr>
          <p:spPr>
            <a:xfrm>
              <a:off x="5720725" y="5320350"/>
              <a:ext cx="1354200" cy="4176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000">
                  <a:latin typeface="M PLUS 1p"/>
                  <a:ea typeface="M PLUS 1p"/>
                  <a:cs typeface="M PLUS 1p"/>
                  <a:sym typeface="M PLUS 1p"/>
                </a:rPr>
                <a:t>Conversation</a:t>
              </a:r>
              <a:endParaRPr lang="en-GB" sz="2000">
                <a:latin typeface="M PLUS 1p"/>
                <a:ea typeface="M PLUS 1p"/>
                <a:cs typeface="M PLUS 1p"/>
                <a:sym typeface="M PLUS 1p"/>
              </a:endParaRPr>
            </a:p>
          </p:txBody>
        </p:sp>
        <p:sp>
          <p:nvSpPr>
            <p:cNvPr id="154" name="Google Shape;154;p17"/>
            <p:cNvSpPr txBox="1"/>
            <p:nvPr/>
          </p:nvSpPr>
          <p:spPr>
            <a:xfrm>
              <a:off x="7168525" y="5320350"/>
              <a:ext cx="897300" cy="4176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000">
                  <a:latin typeface="M PLUS 1p"/>
                  <a:ea typeface="M PLUS 1p"/>
                  <a:cs typeface="M PLUS 1p"/>
                  <a:sym typeface="M PLUS 1p"/>
                </a:rPr>
                <a:t>Web</a:t>
              </a:r>
              <a:endParaRPr lang="en-GB" sz="2000">
                <a:latin typeface="M PLUS 1p"/>
                <a:ea typeface="M PLUS 1p"/>
                <a:cs typeface="M PLUS 1p"/>
                <a:sym typeface="M PLUS 1p"/>
              </a:endParaRPr>
            </a:p>
          </p:txBody>
        </p:sp>
        <p:sp>
          <p:nvSpPr>
            <p:cNvPr id="155" name="Google Shape;155;p17"/>
            <p:cNvSpPr txBox="1"/>
            <p:nvPr/>
          </p:nvSpPr>
          <p:spPr>
            <a:xfrm>
              <a:off x="8082925" y="4710750"/>
              <a:ext cx="897300" cy="4176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M PLUS 1p"/>
                  <a:ea typeface="M PLUS 1p"/>
                  <a:cs typeface="M PLUS 1p"/>
                  <a:sym typeface="M PLUS 1p"/>
                </a:rPr>
                <a:t>. . .</a:t>
              </a:r>
              <a:endParaRPr sz="2400">
                <a:latin typeface="M PLUS 1p"/>
                <a:ea typeface="M PLUS 1p"/>
                <a:cs typeface="M PLUS 1p"/>
                <a:sym typeface="M PLUS 1p"/>
              </a:endParaRPr>
            </a:p>
          </p:txBody>
        </p:sp>
      </p:grpSp>
      <p:sp>
        <p:nvSpPr>
          <p:cNvPr id="156" name="Google Shape;156;p17"/>
          <p:cNvSpPr txBox="1"/>
          <p:nvPr>
            <p:ph type="body" idx="1"/>
          </p:nvPr>
        </p:nvSpPr>
        <p:spPr>
          <a:xfrm>
            <a:off x="212400" y="1231833"/>
            <a:ext cx="11360800" cy="548400"/>
          </a:xfrm>
          <a:prstGeom prst="rect">
            <a:avLst/>
          </a:prstGeom>
        </p:spPr>
        <p:txBody>
          <a:bodyPr spcFirstLastPara="1" wrap="square" lIns="121900" tIns="121900" rIns="121900" bIns="121900" anchor="t" anchorCtr="0">
            <a:noAutofit/>
          </a:bodyPr>
          <a:lstStyle/>
          <a:p>
            <a:pPr marL="457200" lvl="0" indent="-342900" algn="l" rtl="0">
              <a:spcBef>
                <a:spcPts val="0"/>
              </a:spcBef>
              <a:spcAft>
                <a:spcPts val="0"/>
              </a:spcAft>
              <a:buSzPts val="1800"/>
              <a:buChar char="●"/>
            </a:pPr>
            <a:r>
              <a:rPr lang="en-GB" b="1"/>
              <a:t>Approach</a:t>
            </a:r>
            <a:r>
              <a:rPr lang="en-GB"/>
              <a:t>：Learn a converter from depenedency tree to CCG tree</a:t>
            </a:r>
            <a:endParaRPr lang="en-GB"/>
          </a:p>
          <a:p>
            <a:pPr marL="914400" lvl="1" indent="-330200" algn="l" rtl="0">
              <a:spcBef>
                <a:spcPts val="0"/>
              </a:spcBef>
              <a:spcAft>
                <a:spcPts val="0"/>
              </a:spcAft>
              <a:buSzPts val="1600"/>
              <a:buChar char="○"/>
            </a:pPr>
            <a:r>
              <a:rPr lang="en-GB"/>
              <a:t>Use learned converter to obtain new CCGbanks from dep. corpora</a:t>
            </a:r>
            <a:endParaRPr lang="en-GB"/>
          </a:p>
        </p:txBody>
      </p:sp>
      <p:sp>
        <p:nvSpPr>
          <p:cNvPr id="157" name="Google Shape;157;p17"/>
          <p:cNvSpPr txBox="1"/>
          <p:nvPr>
            <p:ph type="body" idx="1"/>
          </p:nvPr>
        </p:nvSpPr>
        <p:spPr>
          <a:xfrm>
            <a:off x="212400" y="3975033"/>
            <a:ext cx="11360800" cy="2441600"/>
          </a:xfrm>
          <a:prstGeom prst="rect">
            <a:avLst/>
          </a:prstGeom>
        </p:spPr>
        <p:txBody>
          <a:bodyPr spcFirstLastPara="1" wrap="square" lIns="121900" tIns="121900" rIns="121900" bIns="121900" anchor="t" anchorCtr="0">
            <a:noAutofit/>
          </a:bodyPr>
          <a:lstStyle/>
          <a:p>
            <a:pPr marL="457200" lvl="0" indent="-342900" algn="l" rtl="0">
              <a:spcBef>
                <a:spcPts val="0"/>
              </a:spcBef>
              <a:spcAft>
                <a:spcPts val="0"/>
              </a:spcAft>
              <a:buSzPts val="1800"/>
              <a:buChar char="●"/>
            </a:pPr>
            <a:r>
              <a:rPr lang="en-GB"/>
              <a:t>Will our solution be successful?</a:t>
            </a:r>
            <a:endParaRPr sz="1865" b="1">
              <a:solidFill>
                <a:srgbClr val="1155CC"/>
              </a:solidFill>
            </a:endParaRPr>
          </a:p>
          <a:p>
            <a:pPr marL="914400" lvl="1" indent="-330200" algn="l" rtl="0">
              <a:spcBef>
                <a:spcPts val="0"/>
              </a:spcBef>
              <a:spcAft>
                <a:spcPts val="0"/>
              </a:spcAft>
              <a:buSzPts val="1600"/>
              <a:buChar char="○"/>
            </a:pPr>
            <a:r>
              <a:rPr lang="en-GB" b="1"/>
              <a:t>Parsing </a:t>
            </a:r>
            <a:r>
              <a:rPr lang="en-GB"/>
              <a:t>(sentence to tree)：OOV problem occurs if input is </a:t>
            </a:r>
            <a:r>
              <a:rPr lang="en-GB" i="1"/>
              <a:t>words</a:t>
            </a:r>
            <a:endParaRPr i="1"/>
          </a:p>
          <a:p>
            <a:pPr marL="914400" lvl="1" indent="-330200" algn="l" rtl="0">
              <a:spcBef>
                <a:spcPts val="0"/>
              </a:spcBef>
              <a:spcAft>
                <a:spcPts val="0"/>
              </a:spcAft>
              <a:buSzPts val="1600"/>
              <a:buChar char="○"/>
            </a:pPr>
            <a:r>
              <a:rPr lang="en-GB" b="1"/>
              <a:t>Conversion</a:t>
            </a:r>
            <a:r>
              <a:rPr lang="en-GB"/>
              <a:t> (tree to tree)：</a:t>
            </a:r>
            <a:r>
              <a:rPr lang="en-GB" i="1"/>
              <a:t>tree structures</a:t>
            </a:r>
            <a:r>
              <a:rPr lang="en-GB"/>
              <a:t> are common across domains?</a:t>
            </a:r>
            <a:endParaRPr lang="en-GB"/>
          </a:p>
          <a:p>
            <a:pPr marL="914400" lvl="1" indent="-330200" algn="l" rtl="0">
              <a:spcBef>
                <a:spcPts val="0"/>
              </a:spcBef>
              <a:spcAft>
                <a:spcPts val="0"/>
              </a:spcAft>
              <a:buSzPts val="1600"/>
              <a:buChar char="○"/>
            </a:pPr>
            <a:r>
              <a:rPr lang="en-GB"/>
              <a:t>High quality CCG trees can be obtained for new domains</a:t>
            </a:r>
            <a:endParaRPr lang="en-GB"/>
          </a:p>
        </p:txBody>
      </p:sp>
      <p:sp>
        <p:nvSpPr>
          <p:cNvPr id="158" name="Google Shape;158;p17"/>
          <p:cNvSpPr txBox="1"/>
          <p:nvPr>
            <p:ph type="sldNum" idx="12"/>
          </p:nvPr>
        </p:nvSpPr>
        <p:spPr>
          <a:xfrm>
            <a:off x="11296611" y="6217623"/>
            <a:ext cx="731600" cy="5248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panose="020B0604020202020204"/>
              <a:buNone/>
            </a:pPr>
            <a:fld id="{00000000-1234-1234-1234-123412341234}" type="slidenum">
              <a:rPr lang="en-GB" sz="1600"/>
            </a:fld>
            <a:endParaRPr lang="en-GB" sz="1600"/>
          </a:p>
        </p:txBody>
      </p:sp>
      <p:pic>
        <p:nvPicPr>
          <p:cNvPr id="159" name="Google Shape;159;p17"/>
          <p:cNvPicPr preferRelativeResize="0"/>
          <p:nvPr/>
        </p:nvPicPr>
        <p:blipFill>
          <a:blip r:embed="rId1"/>
          <a:stretch>
            <a:fillRect/>
          </a:stretch>
        </p:blipFill>
        <p:spPr>
          <a:xfrm>
            <a:off x="6392950" y="5174525"/>
            <a:ext cx="5907000" cy="1896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en-GB" sz="3600" b="0" kern="0">
                <a:solidFill>
                  <a:schemeClr val="dk1"/>
                </a:solidFill>
                <a:effectLst/>
                <a:latin typeface="M PLUS 1p Medium"/>
                <a:ea typeface="M PLUS 1p Medium"/>
                <a:cs typeface="M PLUS 1p Medium"/>
              </a:rPr>
              <a:t>A* 搜索</a:t>
            </a:r>
            <a:endParaRPr lang="en-GB" sz="3600" b="0" kern="0">
              <a:solidFill>
                <a:schemeClr val="dk1"/>
              </a:solidFill>
              <a:effectLst/>
              <a:latin typeface="M PLUS 1p Medium"/>
              <a:ea typeface="M PLUS 1p Medium"/>
              <a:cs typeface="M PLUS 1p Medium"/>
            </a:endParaRPr>
          </a:p>
        </p:txBody>
      </p:sp>
      <p:sp>
        <p:nvSpPr>
          <p:cNvPr id="3" name="内容占位符 2"/>
          <p:cNvSpPr>
            <a:spLocks noGrp="1"/>
          </p:cNvSpPr>
          <p:nvPr>
            <p:ph idx="1"/>
          </p:nvPr>
        </p:nvSpPr>
        <p:spPr>
          <a:xfrm>
            <a:off x="647700" y="1663700"/>
            <a:ext cx="10515600" cy="4351338"/>
          </a:xfrm>
        </p:spPr>
        <p:txBody>
          <a:bodyPr>
            <a:normAutofit/>
          </a:bodyPr>
          <a:p>
            <a:pPr>
              <a:lnSpc>
                <a:spcPct val="120000"/>
              </a:lnSpc>
            </a:pPr>
            <a:r>
              <a:rPr lang="zh-CN" altLang="en-US"/>
              <a:t>A</a:t>
            </a:r>
            <a:r>
              <a:rPr lang="en-US" altLang="zh-CN"/>
              <a:t>*</a:t>
            </a:r>
            <a:r>
              <a:rPr lang="zh-CN" altLang="en-US"/>
              <a:t>算法是一种启发式搜索算法，启发式搜索就是在状态空间中的搜索对每一个搜索的位置进行评估，得到最好的位置，再从这个位置进行搜索直到目标。这样可以省略大量无谓的搜索路径，提高了效率。</a:t>
            </a:r>
            <a:endParaRPr lang="zh-CN" altLang="en-US"/>
          </a:p>
          <a:p>
            <a:endParaRPr lang="zh-CN" altLang="en-US"/>
          </a:p>
          <a:p>
            <a:r>
              <a:rPr lang="en-US" altLang="zh-CN"/>
              <a:t>f</a:t>
            </a:r>
            <a:r>
              <a:rPr lang="zh-CN" altLang="en-US"/>
              <a:t> = </a:t>
            </a:r>
            <a:r>
              <a:rPr lang="en-US" altLang="zh-CN"/>
              <a:t>g</a:t>
            </a:r>
            <a:r>
              <a:rPr lang="zh-CN" altLang="en-US"/>
              <a:t> + </a:t>
            </a:r>
            <a:r>
              <a:rPr lang="en-US" altLang="zh-CN"/>
              <a:t>h</a:t>
            </a:r>
            <a:endParaRPr lang="zh-CN" altLang="en-US"/>
          </a:p>
          <a:p>
            <a:endParaRPr lang="zh-CN" altLang="en-US"/>
          </a:p>
          <a:p>
            <a:r>
              <a:rPr lang="en-US" altLang="zh-CN"/>
              <a:t>f </a:t>
            </a:r>
            <a:r>
              <a:rPr lang="zh-CN" altLang="en-US"/>
              <a:t> - 节点从初始状态到目标状态的估价函数</a:t>
            </a:r>
            <a:endParaRPr lang="zh-CN" altLang="en-US"/>
          </a:p>
          <a:p>
            <a:r>
              <a:rPr lang="en-US" altLang="zh-CN"/>
              <a:t>g</a:t>
            </a:r>
            <a:r>
              <a:rPr lang="zh-CN" altLang="en-US"/>
              <a:t> - 初始状态到当前状态的实际代价</a:t>
            </a:r>
            <a:endParaRPr lang="zh-CN" altLang="en-US"/>
          </a:p>
          <a:p>
            <a:r>
              <a:rPr lang="en-US" altLang="zh-CN"/>
              <a:t>h</a:t>
            </a:r>
            <a:r>
              <a:rPr lang="zh-CN" altLang="en-US"/>
              <a:t> - 当前状态到结束状态的预估代价</a:t>
            </a:r>
            <a:endParaRPr lang="zh-CN" altLang="en-US"/>
          </a:p>
        </p:txBody>
      </p:sp>
      <p:sp>
        <p:nvSpPr>
          <p:cNvPr id="4" name="圆角矩形 3"/>
          <p:cNvSpPr/>
          <p:nvPr/>
        </p:nvSpPr>
        <p:spPr>
          <a:xfrm>
            <a:off x="6324600" y="3226435"/>
            <a:ext cx="4838700" cy="229362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5" name="文本框 4"/>
          <p:cNvSpPr txBox="1"/>
          <p:nvPr/>
        </p:nvSpPr>
        <p:spPr>
          <a:xfrm>
            <a:off x="6464300" y="3418205"/>
            <a:ext cx="4545330" cy="2304415"/>
          </a:xfrm>
          <a:prstGeom prst="rect">
            <a:avLst/>
          </a:prstGeom>
          <a:noFill/>
        </p:spPr>
        <p:txBody>
          <a:bodyPr wrap="square" rtlCol="0">
            <a:spAutoFit/>
          </a:bodyPr>
          <a:p>
            <a:pPr algn="l">
              <a:lnSpc>
                <a:spcPct val="140000"/>
              </a:lnSpc>
            </a:pPr>
            <a:r>
              <a:rPr lang="en-US" altLang="zh-CN">
                <a:sym typeface="+mn-ea"/>
              </a:rPr>
              <a:t>A* </a:t>
            </a:r>
            <a:r>
              <a:rPr lang="zh-CN" altLang="en-US">
                <a:sym typeface="+mn-ea"/>
              </a:rPr>
              <a:t>搜索保证能找到最优解：</a:t>
            </a:r>
            <a:endParaRPr lang="zh-CN" altLang="en-US">
              <a:solidFill>
                <a:schemeClr val="tx1"/>
              </a:solidFill>
            </a:endParaRPr>
          </a:p>
          <a:p>
            <a:pPr algn="l">
              <a:lnSpc>
                <a:spcPct val="140000"/>
              </a:lnSpc>
            </a:pPr>
            <a:r>
              <a:rPr lang="zh-CN" altLang="en-US">
                <a:sym typeface="+mn-ea"/>
              </a:rPr>
              <a:t>     h &lt; 实际代价：搜索的点数多，搜索范围大，效率低，但能得到最优解。</a:t>
            </a:r>
            <a:endParaRPr lang="zh-CN" altLang="en-US">
              <a:sym typeface="+mn-ea"/>
            </a:endParaRPr>
          </a:p>
          <a:p>
            <a:pPr algn="l">
              <a:lnSpc>
                <a:spcPct val="140000"/>
              </a:lnSpc>
            </a:pPr>
            <a:r>
              <a:rPr lang="zh-CN" altLang="en-US">
                <a:sym typeface="+mn-ea"/>
              </a:rPr>
              <a:t>     </a:t>
            </a:r>
            <a:r>
              <a:rPr lang="en-US" altLang="zh-CN">
                <a:sym typeface="+mn-ea"/>
              </a:rPr>
              <a:t>h </a:t>
            </a:r>
            <a:r>
              <a:rPr lang="zh-CN" altLang="en-US">
                <a:sym typeface="+mn-ea"/>
              </a:rPr>
              <a:t>&gt; 实际代价：搜索的点数少，搜索范围小，效率高，但不能保证得到最优解。</a:t>
            </a:r>
            <a:endParaRPr lang="zh-CN" altLang="en-US">
              <a:sym typeface="+mn-ea"/>
            </a:endParaRPr>
          </a:p>
          <a:p>
            <a:pPr algn="l"/>
            <a:r>
              <a:rPr lang="zh-CN" altLang="en-US"/>
              <a:t>     </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247200" y="129667"/>
            <a:ext cx="11697600" cy="763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t>Our converter is based on a CCG parsing method</a:t>
            </a:r>
            <a:endParaRPr sz="2665"/>
          </a:p>
        </p:txBody>
      </p:sp>
      <p:sp>
        <p:nvSpPr>
          <p:cNvPr id="165" name="Google Shape;165;p18"/>
          <p:cNvSpPr txBox="1"/>
          <p:nvPr>
            <p:ph type="body" idx="1"/>
          </p:nvPr>
        </p:nvSpPr>
        <p:spPr>
          <a:xfrm>
            <a:off x="1043400" y="950567"/>
            <a:ext cx="10105200" cy="2597200"/>
          </a:xfrm>
          <a:prstGeom prst="rect">
            <a:avLst/>
          </a:prstGeom>
        </p:spPr>
        <p:txBody>
          <a:bodyPr spcFirstLastPara="1" wrap="square" lIns="121900" tIns="121900" rIns="121900" bIns="121900" anchor="t" anchorCtr="0">
            <a:noAutofit/>
          </a:bodyPr>
          <a:lstStyle/>
          <a:p>
            <a:pPr marL="457200" lvl="0" indent="-342900" algn="l" rtl="0">
              <a:lnSpc>
                <a:spcPct val="150000"/>
              </a:lnSpc>
              <a:spcBef>
                <a:spcPts val="0"/>
              </a:spcBef>
              <a:spcAft>
                <a:spcPts val="0"/>
              </a:spcAft>
              <a:buSzPts val="1800"/>
              <a:buChar char="●"/>
            </a:pPr>
            <a:r>
              <a:rPr lang="en-GB"/>
              <a:t>Our previous work: depccg (Yoshikawa et al., 2017)</a:t>
            </a:r>
            <a:endParaRPr lang="en-GB"/>
          </a:p>
          <a:p>
            <a:pPr marL="457200" lvl="0" indent="-342900" algn="l" rtl="0">
              <a:lnSpc>
                <a:spcPct val="100000"/>
              </a:lnSpc>
              <a:spcBef>
                <a:spcPts val="0"/>
              </a:spcBef>
              <a:spcAft>
                <a:spcPts val="0"/>
              </a:spcAft>
              <a:buSzPts val="1800"/>
              <a:buChar char="●"/>
            </a:pPr>
            <a:r>
              <a:rPr lang="en-GB"/>
              <a:t>A CCG tree is decomposed into </a:t>
            </a:r>
            <a:r>
              <a:rPr lang="en-GB" i="1"/>
              <a:t>supertags </a:t>
            </a:r>
            <a:r>
              <a:rPr lang="en-GB"/>
              <a:t>and </a:t>
            </a:r>
            <a:r>
              <a:rPr lang="en-GB" i="1"/>
              <a:t>dependencies</a:t>
            </a:r>
            <a:endParaRPr i="1"/>
          </a:p>
          <a:p>
            <a:pPr marL="0" lvl="0" indent="0" algn="l" rtl="0">
              <a:lnSpc>
                <a:spcPct val="100000"/>
              </a:lnSpc>
              <a:spcBef>
                <a:spcPts val="1600"/>
              </a:spcBef>
              <a:spcAft>
                <a:spcPts val="0"/>
              </a:spcAft>
              <a:buNone/>
            </a:pPr>
          </a:p>
          <a:p>
            <a:pPr marL="457200" lvl="0" indent="-342900" algn="l" rtl="0">
              <a:spcBef>
                <a:spcPts val="1600"/>
              </a:spcBef>
              <a:spcAft>
                <a:spcPts val="0"/>
              </a:spcAft>
              <a:buSzPts val="1800"/>
              <a:buChar char="●"/>
            </a:pPr>
            <a:r>
              <a:rPr lang="en-GB"/>
              <a:t>Capturing non-local dependencies through the strict grammar</a:t>
            </a:r>
            <a:endParaRPr lang="en-GB"/>
          </a:p>
          <a:p>
            <a:pPr marL="457200" lvl="0" indent="-342900" algn="l" rtl="0">
              <a:spcBef>
                <a:spcPts val="0"/>
              </a:spcBef>
              <a:spcAft>
                <a:spcPts val="0"/>
              </a:spcAft>
              <a:buSzPts val="1800"/>
              <a:buChar char="●"/>
            </a:pPr>
            <a:r>
              <a:rPr lang="en-GB"/>
              <a:t>A* parsing (like CKY) to search the most probable CCG tree</a:t>
            </a:r>
            <a:endParaRPr lang="en-GB"/>
          </a:p>
          <a:p>
            <a:pPr marL="0" lvl="0" indent="0" algn="l" rtl="0">
              <a:spcBef>
                <a:spcPts val="1600"/>
              </a:spcBef>
              <a:spcAft>
                <a:spcPts val="1600"/>
              </a:spcAft>
              <a:buNone/>
            </a:pPr>
          </a:p>
        </p:txBody>
      </p:sp>
      <p:pic>
        <p:nvPicPr>
          <p:cNvPr id="167" name="Google Shape;167;p18"/>
          <p:cNvPicPr preferRelativeResize="0"/>
          <p:nvPr/>
        </p:nvPicPr>
        <p:blipFill>
          <a:blip r:embed="rId1"/>
          <a:stretch>
            <a:fillRect/>
          </a:stretch>
        </p:blipFill>
        <p:spPr>
          <a:xfrm>
            <a:off x="2467413" y="4202287"/>
            <a:ext cx="2189833" cy="2015633"/>
          </a:xfrm>
          <a:prstGeom prst="rect">
            <a:avLst/>
          </a:prstGeom>
          <a:noFill/>
          <a:ln>
            <a:noFill/>
          </a:ln>
          <a:effectLst>
            <a:outerShdw blurRad="214313" dist="47625" dir="5400000" algn="bl" rotWithShape="0">
              <a:srgbClr val="000000">
                <a:alpha val="50000"/>
              </a:srgbClr>
            </a:outerShdw>
          </a:effectLst>
        </p:spPr>
      </p:pic>
      <p:sp>
        <p:nvSpPr>
          <p:cNvPr id="171" name="Google Shape;171;p18"/>
          <p:cNvSpPr txBox="1"/>
          <p:nvPr/>
        </p:nvSpPr>
        <p:spPr>
          <a:xfrm>
            <a:off x="87767" y="4091067"/>
            <a:ext cx="2190000" cy="2449200"/>
          </a:xfrm>
          <a:prstGeom prst="rect">
            <a:avLst/>
          </a:prstGeom>
          <a:solidFill>
            <a:srgbClr val="F3F3F3"/>
          </a:solid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GB" i="1">
                <a:solidFill>
                  <a:schemeClr val="dk1"/>
                </a:solidFill>
              </a:rPr>
              <a:t>“About 160 work- ers at a factory that made paper for the Kent filters were exposed to asbestos in the 1950s .”</a:t>
            </a:r>
            <a:endParaRPr lang="en-GB" i="1">
              <a:solidFill>
                <a:schemeClr val="dk1"/>
              </a:solidFill>
            </a:endParaRPr>
          </a:p>
        </p:txBody>
      </p:sp>
      <p:sp>
        <p:nvSpPr>
          <p:cNvPr id="172" name="Google Shape;172;p18"/>
          <p:cNvSpPr/>
          <p:nvPr/>
        </p:nvSpPr>
        <p:spPr>
          <a:xfrm rot="-4511">
            <a:off x="4657641" y="4870924"/>
            <a:ext cx="304800" cy="889200"/>
          </a:xfrm>
          <a:prstGeom prst="rightArrow">
            <a:avLst>
              <a:gd name="adj1" fmla="val 50000"/>
              <a:gd name="adj2" fmla="val 50000"/>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18"/>
          <p:cNvSpPr/>
          <p:nvPr/>
        </p:nvSpPr>
        <p:spPr>
          <a:xfrm rot="-4511">
            <a:off x="2162515" y="4973371"/>
            <a:ext cx="304800" cy="889200"/>
          </a:xfrm>
          <a:prstGeom prst="rightArrow">
            <a:avLst>
              <a:gd name="adj1" fmla="val 50000"/>
              <a:gd name="adj2" fmla="val 50000"/>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18"/>
          <p:cNvSpPr txBox="1"/>
          <p:nvPr/>
        </p:nvSpPr>
        <p:spPr>
          <a:xfrm>
            <a:off x="6564980" y="6108501"/>
            <a:ext cx="2399600" cy="634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M PLUS 1p"/>
                <a:ea typeface="M PLUS 1p"/>
                <a:cs typeface="M PLUS 1p"/>
                <a:sym typeface="M PLUS 1p"/>
              </a:rPr>
              <a:t>CCG tree</a:t>
            </a:r>
            <a:endParaRPr sz="2400">
              <a:latin typeface="M PLUS 1p"/>
              <a:ea typeface="M PLUS 1p"/>
              <a:cs typeface="M PLUS 1p"/>
              <a:sym typeface="M PLUS 1p"/>
            </a:endParaRPr>
          </a:p>
        </p:txBody>
      </p:sp>
      <p:sp>
        <p:nvSpPr>
          <p:cNvPr id="175" name="Google Shape;175;p18"/>
          <p:cNvSpPr txBox="1"/>
          <p:nvPr/>
        </p:nvSpPr>
        <p:spPr>
          <a:xfrm>
            <a:off x="114942" y="6263900"/>
            <a:ext cx="1607200" cy="604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M PLUS 1p"/>
                <a:ea typeface="M PLUS 1p"/>
                <a:cs typeface="M PLUS 1p"/>
                <a:sym typeface="M PLUS 1p"/>
              </a:rPr>
              <a:t>Sentence</a:t>
            </a:r>
            <a:endParaRPr sz="2400">
              <a:latin typeface="M PLUS 1p"/>
              <a:ea typeface="M PLUS 1p"/>
              <a:cs typeface="M PLUS 1p"/>
              <a:sym typeface="M PLUS 1p"/>
            </a:endParaRPr>
          </a:p>
        </p:txBody>
      </p:sp>
      <p:sp>
        <p:nvSpPr>
          <p:cNvPr id="176" name="Google Shape;176;p18"/>
          <p:cNvSpPr txBox="1"/>
          <p:nvPr>
            <p:ph type="sldNum" idx="12"/>
          </p:nvPr>
        </p:nvSpPr>
        <p:spPr>
          <a:xfrm>
            <a:off x="11296611" y="6217623"/>
            <a:ext cx="731600" cy="5248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panose="020B0604020202020204"/>
              <a:buNone/>
            </a:pPr>
            <a:fld id="{00000000-1234-1234-1234-123412341234}" type="slidenum">
              <a:rPr lang="en-GB" sz="1600"/>
            </a:fld>
            <a:endParaRPr lang="en-GB" sz="1600"/>
          </a:p>
        </p:txBody>
      </p:sp>
      <p:pic>
        <p:nvPicPr>
          <p:cNvPr id="177" name="Google Shape;177;p18" descr="p({\bf y}|{\bf x}) = \prod_i p_{tag}(c_i|{\bf x}) \prod_i p_{dep}(d_i |{\bf x})" title="MathEquation,#000000"/>
          <p:cNvPicPr preferRelativeResize="0"/>
          <p:nvPr/>
        </p:nvPicPr>
        <p:blipFill>
          <a:blip r:embed="rId2"/>
          <a:stretch>
            <a:fillRect/>
          </a:stretch>
        </p:blipFill>
        <p:spPr>
          <a:xfrm>
            <a:off x="3271900" y="2164867"/>
            <a:ext cx="5648200" cy="444800"/>
          </a:xfrm>
          <a:prstGeom prst="rect">
            <a:avLst/>
          </a:prstGeom>
          <a:noFill/>
          <a:ln>
            <a:noFill/>
          </a:ln>
        </p:spPr>
      </p:pic>
      <p:pic>
        <p:nvPicPr>
          <p:cNvPr id="170" name="Google Shape;170;p18"/>
          <p:cNvPicPr preferRelativeResize="0">
            <a:picLocks noChangeAspect="1"/>
          </p:cNvPicPr>
          <p:nvPr/>
        </p:nvPicPr>
        <p:blipFill>
          <a:blip r:embed="rId3"/>
          <a:stretch>
            <a:fillRect/>
          </a:stretch>
        </p:blipFill>
        <p:spPr>
          <a:xfrm>
            <a:off x="4962313" y="3840057"/>
            <a:ext cx="10580793" cy="2371513"/>
          </a:xfrm>
          <a:prstGeom prst="rect">
            <a:avLst/>
          </a:prstGeom>
          <a:noFill/>
          <a:ln>
            <a:noFill/>
          </a:ln>
        </p:spPr>
      </p:pic>
      <p:pic>
        <p:nvPicPr>
          <p:cNvPr id="166" name="Google Shape;166;p18" descr="p({\bf y}| {\bf x}) = \prod_i p(c_i | {\bf x}) \prod_i p(h_i | {\bf x})" title="MathEquation,#000000"/>
          <p:cNvPicPr>
            <a:picLocks noChangeAspect="1"/>
          </p:cNvPicPr>
          <p:nvPr/>
        </p:nvPicPr>
        <p:blipFill>
          <a:blip r:embed="rId4"/>
          <a:stretch>
            <a:fillRect/>
          </a:stretch>
        </p:blipFill>
        <p:spPr>
          <a:xfrm>
            <a:off x="4962033" y="4190673"/>
            <a:ext cx="6248345" cy="554546"/>
          </a:xfrm>
          <a:prstGeom prst="rect">
            <a:avLst/>
          </a:prstGeom>
          <a:noFill/>
          <a:ln>
            <a:noFill/>
          </a:ln>
        </p:spPr>
      </p:pic>
      <p:sp>
        <p:nvSpPr>
          <p:cNvPr id="169" name="Google Shape;169;p18"/>
          <p:cNvSpPr txBox="1"/>
          <p:nvPr/>
        </p:nvSpPr>
        <p:spPr>
          <a:xfrm>
            <a:off x="1327150" y="6092613"/>
            <a:ext cx="4941200" cy="7744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2135">
                <a:latin typeface="M PLUS 1p"/>
                <a:ea typeface="M PLUS 1p"/>
                <a:cs typeface="M PLUS 1p"/>
                <a:sym typeface="M PLUS 1p"/>
              </a:rPr>
              <a:t>LSTM-based scoring &amp; </a:t>
            </a:r>
            <a:endParaRPr sz="2135">
              <a:latin typeface="M PLUS 1p"/>
              <a:ea typeface="M PLUS 1p"/>
              <a:cs typeface="M PLUS 1p"/>
              <a:sym typeface="M PLUS 1p"/>
            </a:endParaRPr>
          </a:p>
          <a:p>
            <a:pPr marL="0" lvl="0" indent="0" algn="ctr" rtl="0">
              <a:spcBef>
                <a:spcPts val="0"/>
              </a:spcBef>
              <a:spcAft>
                <a:spcPts val="0"/>
              </a:spcAft>
              <a:buNone/>
            </a:pPr>
            <a:r>
              <a:rPr lang="en-GB" sz="2135">
                <a:latin typeface="M PLUS 1p"/>
                <a:ea typeface="M PLUS 1p"/>
                <a:cs typeface="M PLUS 1p"/>
                <a:sym typeface="M PLUS 1p"/>
              </a:rPr>
              <a:t>A* shortest path algorithm</a:t>
            </a:r>
            <a:endParaRPr sz="2135">
              <a:latin typeface="M PLUS 1p"/>
              <a:ea typeface="M PLUS 1p"/>
              <a:cs typeface="M PLUS 1p"/>
              <a:sym typeface="M PLUS 1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19"/>
          <p:cNvSpPr/>
          <p:nvPr/>
        </p:nvSpPr>
        <p:spPr>
          <a:xfrm>
            <a:off x="6787516" y="4026515"/>
            <a:ext cx="2234400" cy="227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3" name="Google Shape;183;p19"/>
          <p:cNvSpPr txBox="1"/>
          <p:nvPr>
            <p:ph type="title"/>
          </p:nvPr>
        </p:nvSpPr>
        <p:spPr>
          <a:xfrm>
            <a:off x="415600" y="390167"/>
            <a:ext cx="11360800" cy="763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t>Dependency-to-CCG Conversion Model</a:t>
            </a:r>
            <a:endParaRPr lang="en-GB"/>
          </a:p>
        </p:txBody>
      </p:sp>
      <p:sp>
        <p:nvSpPr>
          <p:cNvPr id="184" name="Google Shape;184;p19"/>
          <p:cNvSpPr txBox="1"/>
          <p:nvPr>
            <p:ph type="body" idx="1"/>
          </p:nvPr>
        </p:nvSpPr>
        <p:spPr>
          <a:xfrm>
            <a:off x="212090" y="1231900"/>
            <a:ext cx="11360785" cy="2178050"/>
          </a:xfrm>
          <a:prstGeom prst="rect">
            <a:avLst/>
          </a:prstGeom>
        </p:spPr>
        <p:txBody>
          <a:bodyPr spcFirstLastPara="1" wrap="square" lIns="121900" tIns="121900" rIns="121900" bIns="121900" anchor="t" anchorCtr="0">
            <a:noAutofit/>
          </a:bodyPr>
          <a:lstStyle/>
          <a:p>
            <a:pPr marL="457200" lvl="0" indent="-342900" algn="l" rtl="0">
              <a:spcBef>
                <a:spcPts val="0"/>
              </a:spcBef>
              <a:spcAft>
                <a:spcPts val="0"/>
              </a:spcAft>
              <a:buSzPts val="1800"/>
              <a:buChar char="●"/>
            </a:pPr>
            <a:r>
              <a:rPr lang="en-GB"/>
              <a:t>CCG parser: maps word vectors to CCG tree</a:t>
            </a:r>
            <a:endParaRPr lang="en-GB"/>
          </a:p>
          <a:p>
            <a:pPr marL="457200" lvl="0" indent="-342900" algn="l" rtl="0">
              <a:spcBef>
                <a:spcPts val="0"/>
              </a:spcBef>
              <a:spcAft>
                <a:spcPts val="0"/>
              </a:spcAft>
              <a:buSzPts val="1800"/>
              <a:buChar char="●"/>
            </a:pPr>
            <a:r>
              <a:rPr lang="en-GB"/>
              <a:t>Converter: learns to map vector encoding of</a:t>
            </a:r>
            <a:r>
              <a:rPr lang="en-GB" i="1"/>
              <a:t> dep. tree</a:t>
            </a:r>
            <a:r>
              <a:rPr lang="en-GB"/>
              <a:t> </a:t>
            </a:r>
            <a:r>
              <a:rPr lang="en-GB" b="1">
                <a:solidFill>
                  <a:srgbClr val="FF0000"/>
                </a:solidFill>
                <a:latin typeface="Georgia" panose="02040502050405020303"/>
                <a:ea typeface="Georgia" panose="02040502050405020303"/>
                <a:cs typeface="Georgia" panose="02040502050405020303"/>
                <a:sym typeface="Georgia" panose="02040502050405020303"/>
              </a:rPr>
              <a:t>z</a:t>
            </a:r>
            <a:r>
              <a:rPr lang="en-GB"/>
              <a:t> to CCG tree</a:t>
            </a:r>
            <a:endParaRPr lang="en-GB"/>
          </a:p>
          <a:p>
            <a:pPr marL="914400" lvl="1" indent="-330200" algn="l" rtl="0">
              <a:spcBef>
                <a:spcPts val="0"/>
              </a:spcBef>
              <a:spcAft>
                <a:spcPts val="0"/>
              </a:spcAft>
              <a:buSzPts val="1600"/>
              <a:buChar char="○"/>
            </a:pPr>
            <a:r>
              <a:rPr lang="en-GB"/>
              <a:t>Dependency Encoder: Bidirectional TreeLSTM </a:t>
            </a:r>
            <a:r>
              <a:rPr lang="en-GB" sz="1865"/>
              <a:t>(Miwa et al., 2016)</a:t>
            </a:r>
            <a:endParaRPr lang="en-GB" sz="1865"/>
          </a:p>
          <a:p>
            <a:pPr marL="457200" lvl="0" indent="-342900" algn="l" rtl="0">
              <a:spcBef>
                <a:spcPts val="0"/>
              </a:spcBef>
              <a:spcAft>
                <a:spcPts val="0"/>
              </a:spcAft>
              <a:buSzPts val="1800"/>
              <a:buChar char="●"/>
            </a:pPr>
            <a:r>
              <a:rPr lang="en-GB" b="1"/>
              <a:t>  </a:t>
            </a:r>
            <a:r>
              <a:rPr lang="en-GB"/>
              <a:t>: Guarantee of </a:t>
            </a:r>
            <a:r>
              <a:rPr lang="en-GB" u="sng"/>
              <a:t>most probable</a:t>
            </a:r>
            <a:r>
              <a:rPr lang="en-GB"/>
              <a:t> </a:t>
            </a:r>
            <a:r>
              <a:rPr lang="en-GB" u="sng"/>
              <a:t>grammatically valid</a:t>
            </a:r>
            <a:r>
              <a:rPr lang="en-GB"/>
              <a:t> tree output</a:t>
            </a:r>
            <a:endParaRPr lang="en-GB"/>
          </a:p>
        </p:txBody>
      </p:sp>
      <p:sp>
        <p:nvSpPr>
          <p:cNvPr id="185" name="Google Shape;185;p19"/>
          <p:cNvSpPr txBox="1"/>
          <p:nvPr>
            <p:ph type="sldNum" idx="12"/>
          </p:nvPr>
        </p:nvSpPr>
        <p:spPr>
          <a:xfrm>
            <a:off x="11296611" y="6319223"/>
            <a:ext cx="731600" cy="5248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panose="020B0604020202020204"/>
              <a:buNone/>
            </a:pPr>
            <a:fld id="{00000000-1234-1234-1234-123412341234}" type="slidenum">
              <a:rPr lang="en-GB" sz="1600"/>
            </a:fld>
            <a:endParaRPr lang="en-GB" sz="1600"/>
          </a:p>
        </p:txBody>
      </p:sp>
      <p:grpSp>
        <p:nvGrpSpPr>
          <p:cNvPr id="186" name="Google Shape;186;p19"/>
          <p:cNvGrpSpPr/>
          <p:nvPr/>
        </p:nvGrpSpPr>
        <p:grpSpPr>
          <a:xfrm>
            <a:off x="9101467" y="4324000"/>
            <a:ext cx="4241600" cy="2200631"/>
            <a:chOff x="5502125" y="1261800"/>
            <a:chExt cx="3181200" cy="1650473"/>
          </a:xfrm>
        </p:grpSpPr>
        <p:sp>
          <p:nvSpPr>
            <p:cNvPr id="187" name="Google Shape;187;p19"/>
            <p:cNvSpPr txBox="1"/>
            <p:nvPr/>
          </p:nvSpPr>
          <p:spPr>
            <a:xfrm>
              <a:off x="5578325" y="2534873"/>
              <a:ext cx="3105000" cy="377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the  government  reported  that  ...</a:t>
              </a:r>
              <a:endParaRPr sz="1600"/>
            </a:p>
          </p:txBody>
        </p:sp>
        <p:sp>
          <p:nvSpPr>
            <p:cNvPr id="188" name="Google Shape;188;p19"/>
            <p:cNvSpPr txBox="1"/>
            <p:nvPr/>
          </p:nvSpPr>
          <p:spPr>
            <a:xfrm>
              <a:off x="5502125" y="1989450"/>
              <a:ext cx="24474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NP/N       N         (S\NP)/S    S</a:t>
              </a:r>
              <a:endParaRPr sz="2400">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89" name="Google Shape;189;p19"/>
            <p:cNvCxnSpPr/>
            <p:nvPr/>
          </p:nvCxnSpPr>
          <p:spPr>
            <a:xfrm rot="10800000" flipH="1">
              <a:off x="5761850" y="1867500"/>
              <a:ext cx="347400" cy="188700"/>
            </a:xfrm>
            <a:prstGeom prst="straightConnector1">
              <a:avLst/>
            </a:prstGeom>
            <a:noFill/>
            <a:ln w="19050" cap="flat" cmpd="sng">
              <a:solidFill>
                <a:schemeClr val="dk2"/>
              </a:solidFill>
              <a:prstDash val="solid"/>
              <a:round/>
              <a:headEnd type="none" w="med" len="med"/>
              <a:tailEnd type="none" w="med" len="med"/>
            </a:ln>
          </p:spPr>
        </p:cxnSp>
        <p:cxnSp>
          <p:nvCxnSpPr>
            <p:cNvPr id="190" name="Google Shape;190;p19"/>
            <p:cNvCxnSpPr/>
            <p:nvPr/>
          </p:nvCxnSpPr>
          <p:spPr>
            <a:xfrm rot="10800000">
              <a:off x="6105144" y="1867500"/>
              <a:ext cx="347400" cy="188700"/>
            </a:xfrm>
            <a:prstGeom prst="straightConnector1">
              <a:avLst/>
            </a:prstGeom>
            <a:noFill/>
            <a:ln w="19050" cap="flat" cmpd="sng">
              <a:solidFill>
                <a:schemeClr val="dk2"/>
              </a:solidFill>
              <a:prstDash val="solid"/>
              <a:round/>
              <a:headEnd type="none" w="med" len="med"/>
              <a:tailEnd type="none" w="med" len="med"/>
            </a:ln>
          </p:spPr>
        </p:cxnSp>
        <p:cxnSp>
          <p:nvCxnSpPr>
            <p:cNvPr id="191" name="Google Shape;191;p19"/>
            <p:cNvCxnSpPr/>
            <p:nvPr/>
          </p:nvCxnSpPr>
          <p:spPr>
            <a:xfrm rot="10800000" flipH="1">
              <a:off x="6904850" y="1867500"/>
              <a:ext cx="347400" cy="188700"/>
            </a:xfrm>
            <a:prstGeom prst="straightConnector1">
              <a:avLst/>
            </a:prstGeom>
            <a:noFill/>
            <a:ln w="19050" cap="flat" cmpd="sng">
              <a:solidFill>
                <a:schemeClr val="dk2"/>
              </a:solidFill>
              <a:prstDash val="solid"/>
              <a:round/>
              <a:headEnd type="none" w="med" len="med"/>
              <a:tailEnd type="none" w="med" len="med"/>
            </a:ln>
          </p:spPr>
        </p:cxnSp>
        <p:cxnSp>
          <p:nvCxnSpPr>
            <p:cNvPr id="192" name="Google Shape;192;p19"/>
            <p:cNvCxnSpPr/>
            <p:nvPr/>
          </p:nvCxnSpPr>
          <p:spPr>
            <a:xfrm rot="10800000">
              <a:off x="7248144" y="1867500"/>
              <a:ext cx="347400" cy="188700"/>
            </a:xfrm>
            <a:prstGeom prst="straightConnector1">
              <a:avLst/>
            </a:prstGeom>
            <a:noFill/>
            <a:ln w="19050" cap="flat" cmpd="sng">
              <a:solidFill>
                <a:schemeClr val="dk2"/>
              </a:solidFill>
              <a:prstDash val="solid"/>
              <a:round/>
              <a:headEnd type="none" w="med" len="med"/>
              <a:tailEnd type="none" w="med" len="med"/>
            </a:ln>
          </p:spPr>
        </p:cxnSp>
        <p:sp>
          <p:nvSpPr>
            <p:cNvPr id="193" name="Google Shape;193;p19"/>
            <p:cNvSpPr txBox="1"/>
            <p:nvPr/>
          </p:nvSpPr>
          <p:spPr>
            <a:xfrm>
              <a:off x="5891784" y="1582800"/>
              <a:ext cx="4761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NP</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194" name="Google Shape;194;p19"/>
            <p:cNvSpPr txBox="1"/>
            <p:nvPr/>
          </p:nvSpPr>
          <p:spPr>
            <a:xfrm>
              <a:off x="6958575" y="1582800"/>
              <a:ext cx="5607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S\NP</a:t>
              </a:r>
              <a:endParaRPr sz="2400">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95" name="Google Shape;195;p19"/>
            <p:cNvCxnSpPr/>
            <p:nvPr/>
          </p:nvCxnSpPr>
          <p:spPr>
            <a:xfrm rot="10800000" flipH="1">
              <a:off x="6303264" y="1562700"/>
              <a:ext cx="347400" cy="188700"/>
            </a:xfrm>
            <a:prstGeom prst="straightConnector1">
              <a:avLst/>
            </a:prstGeom>
            <a:noFill/>
            <a:ln w="19050" cap="flat" cmpd="sng">
              <a:solidFill>
                <a:schemeClr val="dk2"/>
              </a:solidFill>
              <a:prstDash val="solid"/>
              <a:round/>
              <a:headEnd type="none" w="med" len="med"/>
              <a:tailEnd type="none" w="med" len="med"/>
            </a:ln>
          </p:spPr>
        </p:cxnSp>
        <p:cxnSp>
          <p:nvCxnSpPr>
            <p:cNvPr id="196" name="Google Shape;196;p19"/>
            <p:cNvCxnSpPr/>
            <p:nvPr/>
          </p:nvCxnSpPr>
          <p:spPr>
            <a:xfrm rot="10800000">
              <a:off x="6646558" y="1562700"/>
              <a:ext cx="347400" cy="188700"/>
            </a:xfrm>
            <a:prstGeom prst="straightConnector1">
              <a:avLst/>
            </a:prstGeom>
            <a:noFill/>
            <a:ln w="19050" cap="flat" cmpd="sng">
              <a:solidFill>
                <a:schemeClr val="dk2"/>
              </a:solidFill>
              <a:prstDash val="solid"/>
              <a:round/>
              <a:headEnd type="none" w="med" len="med"/>
              <a:tailEnd type="none" w="med" len="med"/>
            </a:ln>
          </p:spPr>
        </p:cxnSp>
        <p:sp>
          <p:nvSpPr>
            <p:cNvPr id="197" name="Google Shape;197;p19"/>
            <p:cNvSpPr txBox="1"/>
            <p:nvPr/>
          </p:nvSpPr>
          <p:spPr>
            <a:xfrm>
              <a:off x="6504432" y="1261800"/>
              <a:ext cx="5607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S</a:t>
              </a:r>
              <a:endParaRPr sz="2400">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98" name="Google Shape;198;p19"/>
          <p:cNvGrpSpPr/>
          <p:nvPr/>
        </p:nvGrpSpPr>
        <p:grpSpPr>
          <a:xfrm>
            <a:off x="-48733" y="4737133"/>
            <a:ext cx="3422000" cy="1108033"/>
            <a:chOff x="192050" y="1571650"/>
            <a:chExt cx="2566500" cy="831025"/>
          </a:xfrm>
        </p:grpSpPr>
        <p:sp>
          <p:nvSpPr>
            <p:cNvPr id="199" name="Google Shape;199;p19"/>
            <p:cNvSpPr txBox="1"/>
            <p:nvPr/>
          </p:nvSpPr>
          <p:spPr>
            <a:xfrm>
              <a:off x="192050" y="2025275"/>
              <a:ext cx="2566500" cy="377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the government reported  that  ...</a:t>
              </a:r>
              <a:endParaRPr sz="1600"/>
            </a:p>
          </p:txBody>
        </p:sp>
        <p:sp>
          <p:nvSpPr>
            <p:cNvPr id="200" name="Google Shape;200;p19"/>
            <p:cNvSpPr/>
            <p:nvPr/>
          </p:nvSpPr>
          <p:spPr>
            <a:xfrm>
              <a:off x="1034425" y="1927782"/>
              <a:ext cx="514350" cy="146775"/>
            </a:xfrm>
            <a:custGeom>
              <a:avLst/>
              <a:gdLst/>
              <a:ahLst/>
              <a:cxnLst/>
              <a:rect l="l" t="t" r="r" b="b"/>
              <a:pathLst>
                <a:path w="20574" h="5871" extrusionOk="0">
                  <a:moveTo>
                    <a:pt x="20574" y="5871"/>
                  </a:moveTo>
                  <a:cubicBezTo>
                    <a:pt x="19456" y="4893"/>
                    <a:pt x="17297" y="130"/>
                    <a:pt x="13868" y="3"/>
                  </a:cubicBezTo>
                  <a:cubicBezTo>
                    <a:pt x="10439" y="-124"/>
                    <a:pt x="2311" y="4258"/>
                    <a:pt x="0" y="5109"/>
                  </a:cubicBezTo>
                </a:path>
              </a:pathLst>
            </a:custGeom>
            <a:noFill/>
            <a:ln w="19050" cap="flat" cmpd="sng">
              <a:solidFill>
                <a:schemeClr val="dk2"/>
              </a:solidFill>
              <a:prstDash val="solid"/>
              <a:round/>
              <a:headEnd type="none" w="med" len="med"/>
              <a:tailEnd type="triangle" w="med" len="med"/>
            </a:ln>
          </p:spPr>
        </p:sp>
        <p:sp>
          <p:nvSpPr>
            <p:cNvPr id="201" name="Google Shape;201;p19"/>
            <p:cNvSpPr/>
            <p:nvPr/>
          </p:nvSpPr>
          <p:spPr>
            <a:xfrm>
              <a:off x="1720200" y="1908741"/>
              <a:ext cx="461025" cy="165800"/>
            </a:xfrm>
            <a:custGeom>
              <a:avLst/>
              <a:gdLst/>
              <a:ahLst/>
              <a:cxnLst/>
              <a:rect l="l" t="t" r="r" b="b"/>
              <a:pathLst>
                <a:path w="18441" h="6632" extrusionOk="0">
                  <a:moveTo>
                    <a:pt x="0" y="6632"/>
                  </a:moveTo>
                  <a:cubicBezTo>
                    <a:pt x="1105" y="5527"/>
                    <a:pt x="3557" y="129"/>
                    <a:pt x="6630" y="2"/>
                  </a:cubicBezTo>
                  <a:cubicBezTo>
                    <a:pt x="9704" y="-125"/>
                    <a:pt x="16473" y="4892"/>
                    <a:pt x="18441" y="5870"/>
                  </a:cubicBezTo>
                </a:path>
              </a:pathLst>
            </a:custGeom>
            <a:noFill/>
            <a:ln w="19050" cap="flat" cmpd="sng">
              <a:solidFill>
                <a:schemeClr val="dk2"/>
              </a:solidFill>
              <a:prstDash val="solid"/>
              <a:round/>
              <a:headEnd type="none" w="med" len="med"/>
              <a:tailEnd type="triangle" w="med" len="med"/>
            </a:ln>
          </p:spPr>
        </p:sp>
        <p:sp>
          <p:nvSpPr>
            <p:cNvPr id="202" name="Google Shape;202;p19"/>
            <p:cNvSpPr/>
            <p:nvPr/>
          </p:nvSpPr>
          <p:spPr>
            <a:xfrm>
              <a:off x="1644025" y="1822959"/>
              <a:ext cx="756700" cy="251600"/>
            </a:xfrm>
            <a:custGeom>
              <a:avLst/>
              <a:gdLst/>
              <a:ahLst/>
              <a:cxnLst/>
              <a:rect l="l" t="t" r="r" b="b"/>
              <a:pathLst>
                <a:path w="30268" h="10064" extrusionOk="0">
                  <a:moveTo>
                    <a:pt x="0" y="10064"/>
                  </a:moveTo>
                  <a:cubicBezTo>
                    <a:pt x="1486" y="8388"/>
                    <a:pt x="3870" y="223"/>
                    <a:pt x="8915" y="5"/>
                  </a:cubicBezTo>
                  <a:cubicBezTo>
                    <a:pt x="13960" y="-213"/>
                    <a:pt x="26709" y="7298"/>
                    <a:pt x="30268" y="8756"/>
                  </a:cubicBezTo>
                </a:path>
              </a:pathLst>
            </a:custGeom>
            <a:noFill/>
            <a:ln w="19050" cap="flat" cmpd="sng">
              <a:solidFill>
                <a:schemeClr val="dk2"/>
              </a:solidFill>
              <a:prstDash val="solid"/>
              <a:round/>
              <a:headEnd type="none" w="med" len="med"/>
              <a:tailEnd type="triangle" w="med" len="med"/>
            </a:ln>
          </p:spPr>
        </p:sp>
        <p:sp>
          <p:nvSpPr>
            <p:cNvPr id="203" name="Google Shape;203;p19"/>
            <p:cNvSpPr txBox="1"/>
            <p:nvPr/>
          </p:nvSpPr>
          <p:spPr>
            <a:xfrm>
              <a:off x="325075" y="1647850"/>
              <a:ext cx="5379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det</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204" name="Google Shape;204;p19"/>
            <p:cNvSpPr txBox="1"/>
            <p:nvPr/>
          </p:nvSpPr>
          <p:spPr>
            <a:xfrm>
              <a:off x="782275" y="1647850"/>
              <a:ext cx="6867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nsubj</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205" name="Google Shape;205;p19"/>
            <p:cNvSpPr txBox="1"/>
            <p:nvPr/>
          </p:nvSpPr>
          <p:spPr>
            <a:xfrm>
              <a:off x="2234575" y="1581175"/>
              <a:ext cx="3717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206" name="Google Shape;206;p19"/>
            <p:cNvSpPr txBox="1"/>
            <p:nvPr/>
          </p:nvSpPr>
          <p:spPr>
            <a:xfrm>
              <a:off x="1772875" y="1571650"/>
              <a:ext cx="6867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mark</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207" name="Google Shape;207;p19"/>
            <p:cNvSpPr/>
            <p:nvPr/>
          </p:nvSpPr>
          <p:spPr>
            <a:xfrm>
              <a:off x="424825" y="1927782"/>
              <a:ext cx="514350" cy="146775"/>
            </a:xfrm>
            <a:custGeom>
              <a:avLst/>
              <a:gdLst/>
              <a:ahLst/>
              <a:cxnLst/>
              <a:rect l="l" t="t" r="r" b="b"/>
              <a:pathLst>
                <a:path w="20574" h="5871" extrusionOk="0">
                  <a:moveTo>
                    <a:pt x="20574" y="5871"/>
                  </a:moveTo>
                  <a:cubicBezTo>
                    <a:pt x="19456" y="4893"/>
                    <a:pt x="17297" y="130"/>
                    <a:pt x="13868" y="3"/>
                  </a:cubicBezTo>
                  <a:cubicBezTo>
                    <a:pt x="10439" y="-124"/>
                    <a:pt x="2311" y="4258"/>
                    <a:pt x="0" y="5109"/>
                  </a:cubicBezTo>
                </a:path>
              </a:pathLst>
            </a:custGeom>
            <a:noFill/>
            <a:ln w="19050" cap="flat" cmpd="sng">
              <a:solidFill>
                <a:schemeClr val="dk2"/>
              </a:solidFill>
              <a:prstDash val="solid"/>
              <a:round/>
              <a:headEnd type="none" w="med" len="med"/>
              <a:tailEnd type="triangle" w="med" len="med"/>
            </a:ln>
          </p:spPr>
        </p:sp>
      </p:grpSp>
      <p:sp>
        <p:nvSpPr>
          <p:cNvPr id="208" name="Google Shape;208;p19"/>
          <p:cNvSpPr/>
          <p:nvPr/>
        </p:nvSpPr>
        <p:spPr>
          <a:xfrm>
            <a:off x="2959100" y="4989767"/>
            <a:ext cx="304800" cy="763600"/>
          </a:xfrm>
          <a:prstGeom prst="rightArrow">
            <a:avLst>
              <a:gd name="adj1" fmla="val 50000"/>
              <a:gd name="adj2" fmla="val 50000"/>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9" name="Google Shape;209;p19"/>
          <p:cNvGrpSpPr/>
          <p:nvPr/>
        </p:nvGrpSpPr>
        <p:grpSpPr>
          <a:xfrm>
            <a:off x="3060700" y="4439833"/>
            <a:ext cx="2462367" cy="2403033"/>
            <a:chOff x="2447925" y="1348675"/>
            <a:chExt cx="1846775" cy="1802275"/>
          </a:xfrm>
        </p:grpSpPr>
        <p:grpSp>
          <p:nvGrpSpPr>
            <p:cNvPr id="210" name="Google Shape;210;p19"/>
            <p:cNvGrpSpPr/>
            <p:nvPr/>
          </p:nvGrpSpPr>
          <p:grpSpPr>
            <a:xfrm>
              <a:off x="2595625" y="1348675"/>
              <a:ext cx="1699075" cy="1306950"/>
              <a:chOff x="1452625" y="1501075"/>
              <a:chExt cx="1699075" cy="1306950"/>
            </a:xfrm>
          </p:grpSpPr>
          <p:grpSp>
            <p:nvGrpSpPr>
              <p:cNvPr id="211" name="Google Shape;211;p19"/>
              <p:cNvGrpSpPr/>
              <p:nvPr/>
            </p:nvGrpSpPr>
            <p:grpSpPr>
              <a:xfrm>
                <a:off x="1883664" y="1691640"/>
                <a:ext cx="293990" cy="148658"/>
                <a:chOff x="1305000" y="3125750"/>
                <a:chExt cx="357000" cy="188700"/>
              </a:xfrm>
            </p:grpSpPr>
            <p:sp>
              <p:nvSpPr>
                <p:cNvPr id="212" name="Google Shape;212;p19"/>
                <p:cNvSpPr/>
                <p:nvPr/>
              </p:nvSpPr>
              <p:spPr>
                <a:xfrm>
                  <a:off x="1305000" y="3125750"/>
                  <a:ext cx="357000" cy="1887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3" name="Google Shape;213;p19"/>
                <p:cNvSpPr/>
                <p:nvPr/>
              </p:nvSpPr>
              <p:spPr>
                <a:xfrm>
                  <a:off x="1328369" y="3153727"/>
                  <a:ext cx="137100" cy="1386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4" name="Google Shape;214;p19"/>
                <p:cNvSpPr/>
                <p:nvPr/>
              </p:nvSpPr>
              <p:spPr>
                <a:xfrm>
                  <a:off x="1502105" y="3153727"/>
                  <a:ext cx="137100" cy="1386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215" name="Google Shape;215;p19"/>
              <p:cNvGrpSpPr/>
              <p:nvPr/>
            </p:nvGrpSpPr>
            <p:grpSpPr>
              <a:xfrm>
                <a:off x="1563624" y="2048256"/>
                <a:ext cx="293990" cy="148658"/>
                <a:chOff x="1305000" y="3125750"/>
                <a:chExt cx="357000" cy="188700"/>
              </a:xfrm>
            </p:grpSpPr>
            <p:sp>
              <p:nvSpPr>
                <p:cNvPr id="216" name="Google Shape;216;p19"/>
                <p:cNvSpPr/>
                <p:nvPr/>
              </p:nvSpPr>
              <p:spPr>
                <a:xfrm>
                  <a:off x="1305000" y="3125750"/>
                  <a:ext cx="357000" cy="1887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7" name="Google Shape;217;p19"/>
                <p:cNvSpPr/>
                <p:nvPr/>
              </p:nvSpPr>
              <p:spPr>
                <a:xfrm>
                  <a:off x="1328369" y="3153727"/>
                  <a:ext cx="137100" cy="1386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8" name="Google Shape;218;p19"/>
                <p:cNvSpPr/>
                <p:nvPr/>
              </p:nvSpPr>
              <p:spPr>
                <a:xfrm>
                  <a:off x="1502105" y="3153727"/>
                  <a:ext cx="137100" cy="1386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219" name="Google Shape;219;p19"/>
              <p:cNvGrpSpPr/>
              <p:nvPr/>
            </p:nvGrpSpPr>
            <p:grpSpPr>
              <a:xfrm>
                <a:off x="2182368" y="2048256"/>
                <a:ext cx="293989" cy="148658"/>
                <a:chOff x="1305000" y="3125750"/>
                <a:chExt cx="357000" cy="188700"/>
              </a:xfrm>
            </p:grpSpPr>
            <p:sp>
              <p:nvSpPr>
                <p:cNvPr id="220" name="Google Shape;220;p19"/>
                <p:cNvSpPr/>
                <p:nvPr/>
              </p:nvSpPr>
              <p:spPr>
                <a:xfrm>
                  <a:off x="1305000" y="3125750"/>
                  <a:ext cx="357000" cy="1887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19"/>
                <p:cNvSpPr/>
                <p:nvPr/>
              </p:nvSpPr>
              <p:spPr>
                <a:xfrm>
                  <a:off x="1328369" y="3153727"/>
                  <a:ext cx="137100" cy="1386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2" name="Google Shape;222;p19"/>
                <p:cNvSpPr/>
                <p:nvPr/>
              </p:nvSpPr>
              <p:spPr>
                <a:xfrm>
                  <a:off x="1502105" y="3153727"/>
                  <a:ext cx="137100" cy="1386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cxnSp>
            <p:nvCxnSpPr>
              <p:cNvPr id="223" name="Google Shape;223;p19"/>
              <p:cNvCxnSpPr/>
              <p:nvPr/>
            </p:nvCxnSpPr>
            <p:spPr>
              <a:xfrm rot="-301259">
                <a:off x="2072496" y="1850936"/>
                <a:ext cx="305071" cy="190317"/>
              </a:xfrm>
              <a:prstGeom prst="straightConnector1">
                <a:avLst/>
              </a:prstGeom>
              <a:noFill/>
              <a:ln w="19050" cap="flat" cmpd="sng">
                <a:solidFill>
                  <a:schemeClr val="dk2"/>
                </a:solidFill>
                <a:prstDash val="solid"/>
                <a:round/>
                <a:headEnd type="triangle" w="med" len="med"/>
                <a:tailEnd type="triangle" w="med" len="med"/>
              </a:ln>
            </p:spPr>
          </p:cxnSp>
          <p:cxnSp>
            <p:nvCxnSpPr>
              <p:cNvPr id="224" name="Google Shape;224;p19"/>
              <p:cNvCxnSpPr/>
              <p:nvPr/>
            </p:nvCxnSpPr>
            <p:spPr>
              <a:xfrm rot="301259" flipH="1">
                <a:off x="1691496" y="1850936"/>
                <a:ext cx="305071" cy="190317"/>
              </a:xfrm>
              <a:prstGeom prst="straightConnector1">
                <a:avLst/>
              </a:prstGeom>
              <a:noFill/>
              <a:ln w="19050" cap="flat" cmpd="sng">
                <a:solidFill>
                  <a:schemeClr val="dk2"/>
                </a:solidFill>
                <a:prstDash val="solid"/>
                <a:round/>
                <a:headEnd type="triangle" w="med" len="med"/>
                <a:tailEnd type="triangle" w="med" len="med"/>
              </a:ln>
            </p:spPr>
          </p:cxnSp>
          <p:grpSp>
            <p:nvGrpSpPr>
              <p:cNvPr id="225" name="Google Shape;225;p19"/>
              <p:cNvGrpSpPr/>
              <p:nvPr/>
            </p:nvGrpSpPr>
            <p:grpSpPr>
              <a:xfrm>
                <a:off x="1868424" y="2404872"/>
                <a:ext cx="293990" cy="148658"/>
                <a:chOff x="1305000" y="3125750"/>
                <a:chExt cx="357000" cy="188700"/>
              </a:xfrm>
            </p:grpSpPr>
            <p:sp>
              <p:nvSpPr>
                <p:cNvPr id="226" name="Google Shape;226;p19"/>
                <p:cNvSpPr/>
                <p:nvPr/>
              </p:nvSpPr>
              <p:spPr>
                <a:xfrm>
                  <a:off x="1305000" y="3125750"/>
                  <a:ext cx="357000" cy="1887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19"/>
                <p:cNvSpPr/>
                <p:nvPr/>
              </p:nvSpPr>
              <p:spPr>
                <a:xfrm>
                  <a:off x="1328369" y="3153727"/>
                  <a:ext cx="137100" cy="1386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8" name="Google Shape;228;p19"/>
                <p:cNvSpPr/>
                <p:nvPr/>
              </p:nvSpPr>
              <p:spPr>
                <a:xfrm>
                  <a:off x="1502105" y="3153727"/>
                  <a:ext cx="137100" cy="1386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229" name="Google Shape;229;p19"/>
              <p:cNvGrpSpPr/>
              <p:nvPr/>
            </p:nvGrpSpPr>
            <p:grpSpPr>
              <a:xfrm>
                <a:off x="2487168" y="2404872"/>
                <a:ext cx="293989" cy="148658"/>
                <a:chOff x="1305000" y="3125750"/>
                <a:chExt cx="357000" cy="188700"/>
              </a:xfrm>
            </p:grpSpPr>
            <p:sp>
              <p:nvSpPr>
                <p:cNvPr id="230" name="Google Shape;230;p19"/>
                <p:cNvSpPr/>
                <p:nvPr/>
              </p:nvSpPr>
              <p:spPr>
                <a:xfrm>
                  <a:off x="1305000" y="3125750"/>
                  <a:ext cx="357000" cy="1887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1" name="Google Shape;231;p19"/>
                <p:cNvSpPr/>
                <p:nvPr/>
              </p:nvSpPr>
              <p:spPr>
                <a:xfrm>
                  <a:off x="1328369" y="3153727"/>
                  <a:ext cx="137100" cy="1386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 name="Google Shape;232;p19"/>
                <p:cNvSpPr/>
                <p:nvPr/>
              </p:nvSpPr>
              <p:spPr>
                <a:xfrm>
                  <a:off x="1502105" y="3153727"/>
                  <a:ext cx="137100" cy="1386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cxnSp>
            <p:nvCxnSpPr>
              <p:cNvPr id="233" name="Google Shape;233;p19"/>
              <p:cNvCxnSpPr/>
              <p:nvPr/>
            </p:nvCxnSpPr>
            <p:spPr>
              <a:xfrm rot="-301259">
                <a:off x="2377296" y="2207552"/>
                <a:ext cx="305071" cy="190317"/>
              </a:xfrm>
              <a:prstGeom prst="straightConnector1">
                <a:avLst/>
              </a:prstGeom>
              <a:noFill/>
              <a:ln w="19050" cap="flat" cmpd="sng">
                <a:solidFill>
                  <a:schemeClr val="dk2"/>
                </a:solidFill>
                <a:prstDash val="solid"/>
                <a:round/>
                <a:headEnd type="triangle" w="med" len="med"/>
                <a:tailEnd type="triangle" w="med" len="med"/>
              </a:ln>
            </p:spPr>
          </p:cxnSp>
          <p:cxnSp>
            <p:nvCxnSpPr>
              <p:cNvPr id="234" name="Google Shape;234;p19"/>
              <p:cNvCxnSpPr/>
              <p:nvPr/>
            </p:nvCxnSpPr>
            <p:spPr>
              <a:xfrm rot="301259" flipH="1">
                <a:off x="1996296" y="2207552"/>
                <a:ext cx="305071" cy="190317"/>
              </a:xfrm>
              <a:prstGeom prst="straightConnector1">
                <a:avLst/>
              </a:prstGeom>
              <a:noFill/>
              <a:ln w="19050" cap="flat" cmpd="sng">
                <a:solidFill>
                  <a:schemeClr val="dk2"/>
                </a:solidFill>
                <a:prstDash val="solid"/>
                <a:round/>
                <a:headEnd type="triangle" w="med" len="med"/>
                <a:tailEnd type="triangle" w="med" len="med"/>
              </a:ln>
            </p:spPr>
          </p:cxnSp>
          <p:sp>
            <p:nvSpPr>
              <p:cNvPr id="235" name="Google Shape;235;p19"/>
              <p:cNvSpPr txBox="1"/>
              <p:nvPr/>
            </p:nvSpPr>
            <p:spPr>
              <a:xfrm>
                <a:off x="1452625" y="2114000"/>
                <a:ext cx="405000" cy="377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the</a:t>
                </a:r>
                <a:endParaRPr sz="1600"/>
              </a:p>
            </p:txBody>
          </p:sp>
          <p:sp>
            <p:nvSpPr>
              <p:cNvPr id="236" name="Google Shape;236;p19"/>
              <p:cNvSpPr txBox="1"/>
              <p:nvPr/>
            </p:nvSpPr>
            <p:spPr>
              <a:xfrm>
                <a:off x="2112264" y="1501075"/>
                <a:ext cx="1033500" cy="377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government</a:t>
                </a:r>
                <a:endParaRPr sz="1600"/>
              </a:p>
            </p:txBody>
          </p:sp>
          <p:sp>
            <p:nvSpPr>
              <p:cNvPr id="237" name="Google Shape;237;p19"/>
              <p:cNvSpPr txBox="1"/>
              <p:nvPr/>
            </p:nvSpPr>
            <p:spPr>
              <a:xfrm>
                <a:off x="2279900" y="1780032"/>
                <a:ext cx="871800" cy="377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reported</a:t>
                </a:r>
                <a:endParaRPr sz="1600"/>
              </a:p>
            </p:txBody>
          </p:sp>
          <p:sp>
            <p:nvSpPr>
              <p:cNvPr id="238" name="Google Shape;238;p19"/>
              <p:cNvSpPr txBox="1"/>
              <p:nvPr/>
            </p:nvSpPr>
            <p:spPr>
              <a:xfrm>
                <a:off x="1680750" y="2430625"/>
                <a:ext cx="475800" cy="377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that</a:t>
                </a:r>
                <a:endParaRPr sz="1600"/>
              </a:p>
            </p:txBody>
          </p:sp>
          <p:sp>
            <p:nvSpPr>
              <p:cNvPr id="239" name="Google Shape;239;p19"/>
              <p:cNvSpPr txBox="1"/>
              <p:nvPr/>
            </p:nvSpPr>
            <p:spPr>
              <a:xfrm>
                <a:off x="2548662" y="2430625"/>
                <a:ext cx="475800" cy="377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a:t>
                </a:r>
                <a:endParaRPr sz="1600"/>
              </a:p>
            </p:txBody>
          </p:sp>
        </p:grpSp>
        <p:sp>
          <p:nvSpPr>
            <p:cNvPr id="240" name="Google Shape;240;p19"/>
            <p:cNvSpPr txBox="1"/>
            <p:nvPr/>
          </p:nvSpPr>
          <p:spPr>
            <a:xfrm>
              <a:off x="2447925" y="2531750"/>
              <a:ext cx="1770600" cy="619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2000">
                  <a:latin typeface="M PLUS 1p"/>
                  <a:ea typeface="M PLUS 1p"/>
                  <a:cs typeface="M PLUS 1p"/>
                  <a:sym typeface="M PLUS 1p"/>
                </a:rPr>
                <a:t>Bidir. TreeLSTM</a:t>
              </a:r>
              <a:endParaRPr sz="2000">
                <a:latin typeface="M PLUS 1p"/>
                <a:ea typeface="M PLUS 1p"/>
                <a:cs typeface="M PLUS 1p"/>
                <a:sym typeface="M PLUS 1p"/>
              </a:endParaRPr>
            </a:p>
            <a:p>
              <a:pPr marL="0" lvl="0" indent="0" algn="ctr" rtl="0">
                <a:spcBef>
                  <a:spcPts val="0"/>
                </a:spcBef>
                <a:spcAft>
                  <a:spcPts val="0"/>
                </a:spcAft>
                <a:buNone/>
              </a:pPr>
              <a:r>
                <a:rPr lang="en-GB" sz="2000">
                  <a:latin typeface="M PLUS 1p"/>
                  <a:ea typeface="M PLUS 1p"/>
                  <a:cs typeface="M PLUS 1p"/>
                  <a:sym typeface="M PLUS 1p"/>
                </a:rPr>
                <a:t>(Miwa el al.,2016)</a:t>
              </a:r>
              <a:endParaRPr lang="en-GB" sz="2000">
                <a:latin typeface="M PLUS 1p"/>
                <a:ea typeface="M PLUS 1p"/>
                <a:cs typeface="M PLUS 1p"/>
                <a:sym typeface="M PLUS 1p"/>
              </a:endParaRPr>
            </a:p>
          </p:txBody>
        </p:sp>
      </p:grpSp>
      <p:grpSp>
        <p:nvGrpSpPr>
          <p:cNvPr id="241" name="Google Shape;241;p19"/>
          <p:cNvGrpSpPr/>
          <p:nvPr/>
        </p:nvGrpSpPr>
        <p:grpSpPr>
          <a:xfrm>
            <a:off x="5295900" y="4966339"/>
            <a:ext cx="1574000" cy="1730695"/>
            <a:chOff x="4124325" y="1743554"/>
            <a:chExt cx="1180500" cy="1298021"/>
          </a:xfrm>
        </p:grpSpPr>
        <p:grpSp>
          <p:nvGrpSpPr>
            <p:cNvPr id="242" name="Google Shape;242;p19"/>
            <p:cNvGrpSpPr/>
            <p:nvPr/>
          </p:nvGrpSpPr>
          <p:grpSpPr>
            <a:xfrm>
              <a:off x="4438970" y="1743554"/>
              <a:ext cx="537900" cy="666481"/>
              <a:chOff x="2999232" y="1676879"/>
              <a:chExt cx="537900" cy="666481"/>
            </a:xfrm>
          </p:grpSpPr>
          <p:sp>
            <p:nvSpPr>
              <p:cNvPr id="243" name="Google Shape;243;p19"/>
              <p:cNvSpPr/>
              <p:nvPr/>
            </p:nvSpPr>
            <p:spPr>
              <a:xfrm>
                <a:off x="2999232" y="1719072"/>
                <a:ext cx="537900" cy="529200"/>
              </a:xfrm>
              <a:prstGeom prst="bracePair">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4" name="Google Shape;244;p19"/>
              <p:cNvSpPr txBox="1"/>
              <p:nvPr/>
            </p:nvSpPr>
            <p:spPr>
              <a:xfrm>
                <a:off x="3261225" y="1965960"/>
                <a:ext cx="253500" cy="377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i="1">
                    <a:solidFill>
                      <a:srgbClr val="666666"/>
                    </a:solidFill>
                    <a:latin typeface="Times New Roman" panose="02020603050405020304"/>
                    <a:ea typeface="Times New Roman" panose="02020603050405020304"/>
                    <a:cs typeface="Times New Roman" panose="02020603050405020304"/>
                    <a:sym typeface="Times New Roman" panose="02020603050405020304"/>
                  </a:rPr>
                  <a:t>i</a:t>
                </a:r>
                <a:endParaRPr sz="2400" i="1">
                  <a:solidFill>
                    <a:srgbClr val="666666"/>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245" name="Google Shape;245;p19"/>
              <p:cNvGrpSpPr/>
              <p:nvPr/>
            </p:nvGrpSpPr>
            <p:grpSpPr>
              <a:xfrm>
                <a:off x="3184900" y="1676879"/>
                <a:ext cx="148800" cy="580500"/>
                <a:chOff x="3337300" y="2438879"/>
                <a:chExt cx="148800" cy="580500"/>
              </a:xfrm>
            </p:grpSpPr>
            <p:sp>
              <p:nvSpPr>
                <p:cNvPr id="246" name="Google Shape;246;p19"/>
                <p:cNvSpPr/>
                <p:nvPr/>
              </p:nvSpPr>
              <p:spPr>
                <a:xfrm rot="5400000">
                  <a:off x="3121450" y="2654729"/>
                  <a:ext cx="580500" cy="1488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7" name="Google Shape;247;p19"/>
                <p:cNvSpPr/>
                <p:nvPr/>
              </p:nvSpPr>
              <p:spPr>
                <a:xfrm rot="5400000">
                  <a:off x="3353052" y="2746501"/>
                  <a:ext cx="112800" cy="1092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19"/>
                <p:cNvSpPr/>
                <p:nvPr/>
              </p:nvSpPr>
              <p:spPr>
                <a:xfrm rot="5400000">
                  <a:off x="3353052" y="2889572"/>
                  <a:ext cx="112800" cy="1092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9" name="Google Shape;249;p19"/>
                <p:cNvSpPr/>
                <p:nvPr/>
              </p:nvSpPr>
              <p:spPr>
                <a:xfrm rot="5400000">
                  <a:off x="3353052" y="2461536"/>
                  <a:ext cx="112800" cy="1092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0" name="Google Shape;250;p19"/>
                <p:cNvSpPr/>
                <p:nvPr/>
              </p:nvSpPr>
              <p:spPr>
                <a:xfrm rot="5400000">
                  <a:off x="3353052" y="2604608"/>
                  <a:ext cx="112800" cy="1092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sp>
          <p:nvSpPr>
            <p:cNvPr id="251" name="Google Shape;251;p19"/>
            <p:cNvSpPr txBox="1"/>
            <p:nvPr/>
          </p:nvSpPr>
          <p:spPr>
            <a:xfrm>
              <a:off x="4200525" y="2422375"/>
              <a:ext cx="1104300" cy="619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2000">
                  <a:latin typeface="M PLUS 1p"/>
                  <a:ea typeface="M PLUS 1p"/>
                  <a:cs typeface="M PLUS 1p"/>
                  <a:sym typeface="M PLUS 1p"/>
                </a:rPr>
                <a:t>Vector encodings</a:t>
              </a:r>
              <a:endParaRPr lang="en-GB" sz="2000">
                <a:latin typeface="M PLUS 1p"/>
                <a:ea typeface="M PLUS 1p"/>
                <a:cs typeface="M PLUS 1p"/>
                <a:sym typeface="M PLUS 1p"/>
              </a:endParaRPr>
            </a:p>
          </p:txBody>
        </p:sp>
        <p:sp>
          <p:nvSpPr>
            <p:cNvPr id="252" name="Google Shape;252;p19"/>
            <p:cNvSpPr/>
            <p:nvPr/>
          </p:nvSpPr>
          <p:spPr>
            <a:xfrm>
              <a:off x="4124325" y="1761125"/>
              <a:ext cx="228600" cy="572700"/>
            </a:xfrm>
            <a:prstGeom prst="rightArrow">
              <a:avLst>
                <a:gd name="adj1" fmla="val 50000"/>
                <a:gd name="adj2" fmla="val 50000"/>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
        <p:nvSpPr>
          <p:cNvPr id="253" name="Google Shape;253;p19"/>
          <p:cNvSpPr txBox="1"/>
          <p:nvPr/>
        </p:nvSpPr>
        <p:spPr>
          <a:xfrm>
            <a:off x="419100" y="5814067"/>
            <a:ext cx="2360800" cy="8256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000">
                <a:latin typeface="M PLUS 1p"/>
                <a:ea typeface="M PLUS 1p"/>
                <a:cs typeface="M PLUS 1p"/>
                <a:sym typeface="M PLUS 1p"/>
              </a:rPr>
              <a:t>Dependency tree</a:t>
            </a:r>
            <a:endParaRPr lang="en-GB" sz="2000">
              <a:latin typeface="M PLUS 1p"/>
              <a:ea typeface="M PLUS 1p"/>
              <a:cs typeface="M PLUS 1p"/>
              <a:sym typeface="M PLUS 1p"/>
            </a:endParaRPr>
          </a:p>
        </p:txBody>
      </p:sp>
      <p:sp>
        <p:nvSpPr>
          <p:cNvPr id="254" name="Google Shape;254;p19"/>
          <p:cNvSpPr txBox="1"/>
          <p:nvPr/>
        </p:nvSpPr>
        <p:spPr>
          <a:xfrm>
            <a:off x="9956800" y="6325242"/>
            <a:ext cx="1879600" cy="470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000">
                <a:latin typeface="M PLUS 1p"/>
                <a:ea typeface="M PLUS 1p"/>
                <a:cs typeface="M PLUS 1p"/>
                <a:sym typeface="M PLUS 1p"/>
              </a:rPr>
              <a:t>CCG </a:t>
            </a:r>
            <a:r>
              <a:rPr lang="en-GB" sz="2400">
                <a:latin typeface="M PLUS 1p"/>
                <a:ea typeface="M PLUS 1p"/>
                <a:cs typeface="M PLUS 1p"/>
                <a:sym typeface="M PLUS 1p"/>
              </a:rPr>
              <a:t>tree</a:t>
            </a:r>
            <a:endParaRPr sz="2400">
              <a:latin typeface="M PLUS 1p"/>
              <a:ea typeface="M PLUS 1p"/>
              <a:cs typeface="M PLUS 1p"/>
              <a:sym typeface="M PLUS 1p"/>
            </a:endParaRPr>
          </a:p>
        </p:txBody>
      </p:sp>
      <p:sp>
        <p:nvSpPr>
          <p:cNvPr id="255" name="Google Shape;255;p19"/>
          <p:cNvSpPr txBox="1"/>
          <p:nvPr/>
        </p:nvSpPr>
        <p:spPr>
          <a:xfrm>
            <a:off x="6924040" y="6296025"/>
            <a:ext cx="1988185" cy="696595"/>
          </a:xfrm>
          <a:prstGeom prst="rect">
            <a:avLst/>
          </a:prstGeom>
          <a:noFill/>
          <a:ln>
            <a:noFill/>
          </a:ln>
        </p:spPr>
        <p:txBody>
          <a:bodyPr spcFirstLastPara="1" wrap="square" lIns="121900" tIns="121900" rIns="121900" bIns="121900" anchor="t" anchorCtr="0">
            <a:noAutofit/>
          </a:bodyPr>
          <a:lstStyle/>
          <a:p>
            <a:pPr marL="0" lvl="0" indent="0" algn="ctr" rtl="0">
              <a:lnSpc>
                <a:spcPct val="70000"/>
              </a:lnSpc>
              <a:spcBef>
                <a:spcPts val="0"/>
              </a:spcBef>
              <a:spcAft>
                <a:spcPts val="0"/>
              </a:spcAft>
              <a:buNone/>
            </a:pPr>
            <a:r>
              <a:rPr lang="en-GB" sz="2000">
                <a:latin typeface="M PLUS 1p"/>
                <a:ea typeface="M PLUS 1p"/>
                <a:cs typeface="M PLUS 1p"/>
                <a:sym typeface="M PLUS 1p"/>
              </a:rPr>
              <a:t>Decoder based on depccg</a:t>
            </a:r>
            <a:endParaRPr lang="en-GB" sz="2000">
              <a:latin typeface="M PLUS 1p"/>
              <a:ea typeface="M PLUS 1p"/>
              <a:cs typeface="M PLUS 1p"/>
              <a:sym typeface="M PLUS 1p"/>
            </a:endParaRPr>
          </a:p>
        </p:txBody>
      </p:sp>
      <p:pic>
        <p:nvPicPr>
          <p:cNvPr id="256" name="Google Shape;256;p19"/>
          <p:cNvPicPr preferRelativeResize="0"/>
          <p:nvPr/>
        </p:nvPicPr>
        <p:blipFill>
          <a:blip r:embed="rId1"/>
          <a:stretch>
            <a:fillRect/>
          </a:stretch>
        </p:blipFill>
        <p:spPr>
          <a:xfrm>
            <a:off x="6924333" y="4027727"/>
            <a:ext cx="1917977" cy="1525537"/>
          </a:xfrm>
          <a:prstGeom prst="rect">
            <a:avLst/>
          </a:prstGeom>
          <a:noFill/>
          <a:ln>
            <a:noFill/>
          </a:ln>
          <a:effectLst>
            <a:outerShdw blurRad="171450" dist="28575" dir="9240000" algn="bl" rotWithShape="0">
              <a:srgbClr val="000000">
                <a:alpha val="50000"/>
              </a:srgbClr>
            </a:outerShdw>
          </a:effectLst>
        </p:spPr>
      </p:pic>
      <p:pic>
        <p:nvPicPr>
          <p:cNvPr id="257" name="Google Shape;257;p19"/>
          <p:cNvPicPr preferRelativeResize="0"/>
          <p:nvPr/>
        </p:nvPicPr>
        <p:blipFill>
          <a:blip r:embed="rId2"/>
          <a:stretch>
            <a:fillRect/>
          </a:stretch>
        </p:blipFill>
        <p:spPr>
          <a:xfrm>
            <a:off x="7168500" y="5094567"/>
            <a:ext cx="1818967" cy="1191200"/>
          </a:xfrm>
          <a:prstGeom prst="rect">
            <a:avLst/>
          </a:prstGeom>
          <a:noFill/>
          <a:ln>
            <a:noFill/>
          </a:ln>
          <a:effectLst>
            <a:outerShdw blurRad="114300" dist="28575" dir="10680000" algn="bl" rotWithShape="0">
              <a:srgbClr val="000000">
                <a:alpha val="50000"/>
              </a:srgbClr>
            </a:outerShdw>
          </a:effectLst>
        </p:spPr>
      </p:pic>
      <p:sp>
        <p:nvSpPr>
          <p:cNvPr id="258" name="Google Shape;258;p19"/>
          <p:cNvSpPr/>
          <p:nvPr/>
        </p:nvSpPr>
        <p:spPr>
          <a:xfrm>
            <a:off x="9050528" y="4989767"/>
            <a:ext cx="304800" cy="763600"/>
          </a:xfrm>
          <a:prstGeom prst="rightArrow">
            <a:avLst>
              <a:gd name="adj1" fmla="val 50000"/>
              <a:gd name="adj2" fmla="val 50000"/>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9"/>
          <p:cNvSpPr/>
          <p:nvPr/>
        </p:nvSpPr>
        <p:spPr>
          <a:xfrm>
            <a:off x="6515100" y="4989767"/>
            <a:ext cx="304800" cy="763600"/>
          </a:xfrm>
          <a:prstGeom prst="rightArrow">
            <a:avLst>
              <a:gd name="adj1" fmla="val 50000"/>
              <a:gd name="adj2" fmla="val 50000"/>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60" name="Google Shape;260;p19" descr="p({\bf y}|{\bf x},{\bf \color{red} z}) = \prod_i p_{tag}(c_i | {\bf x}, {\bf \color{red} z}) \prod_i p_{dep}(d_i |{\bf x},{\bf \color{red} z})" title="MathEquation,#000000"/>
          <p:cNvPicPr preferRelativeResize="0"/>
          <p:nvPr/>
        </p:nvPicPr>
        <p:blipFill>
          <a:blip r:embed="rId3"/>
          <a:stretch>
            <a:fillRect/>
          </a:stretch>
        </p:blipFill>
        <p:spPr>
          <a:xfrm>
            <a:off x="2548833" y="3483244"/>
            <a:ext cx="7094331" cy="470000"/>
          </a:xfrm>
          <a:prstGeom prst="rect">
            <a:avLst/>
          </a:prstGeom>
          <a:noFill/>
          <a:ln>
            <a:noFill/>
          </a:ln>
        </p:spPr>
      </p:pic>
      <p:pic>
        <p:nvPicPr>
          <p:cNvPr id="261" name="Google Shape;261;p19"/>
          <p:cNvPicPr preferRelativeResize="0"/>
          <p:nvPr/>
        </p:nvPicPr>
        <p:blipFill>
          <a:blip r:embed="rId4"/>
          <a:stretch>
            <a:fillRect/>
          </a:stretch>
        </p:blipFill>
        <p:spPr>
          <a:xfrm>
            <a:off x="664167" y="2806633"/>
            <a:ext cx="469967" cy="46996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65" name="Shape 265"/>
        <p:cNvGrpSpPr/>
        <p:nvPr/>
      </p:nvGrpSpPr>
      <p:grpSpPr>
        <a:xfrm>
          <a:off x="0" y="0"/>
          <a:ext cx="0" cy="0"/>
          <a:chOff x="0" y="0"/>
          <a:chExt cx="0" cy="0"/>
        </a:xfrm>
      </p:grpSpPr>
      <p:sp>
        <p:nvSpPr>
          <p:cNvPr id="266" name="Google Shape;266;p20"/>
          <p:cNvSpPr txBox="1"/>
          <p:nvPr>
            <p:ph type="title"/>
          </p:nvPr>
        </p:nvSpPr>
        <p:spPr>
          <a:xfrm>
            <a:off x="415600" y="288567"/>
            <a:ext cx="11360800" cy="763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t>2nd    : Constrained Decoding</a:t>
            </a:r>
            <a:endParaRPr lang="en-GB"/>
          </a:p>
        </p:txBody>
      </p:sp>
      <p:sp>
        <p:nvSpPr>
          <p:cNvPr id="267" name="Google Shape;267;p20"/>
          <p:cNvSpPr txBox="1"/>
          <p:nvPr>
            <p:ph type="body" idx="1"/>
          </p:nvPr>
        </p:nvSpPr>
        <p:spPr>
          <a:xfrm>
            <a:off x="416235" y="1151188"/>
            <a:ext cx="11360800" cy="4555200"/>
          </a:xfrm>
          <a:prstGeom prst="rect">
            <a:avLst/>
          </a:prstGeom>
        </p:spPr>
        <p:txBody>
          <a:bodyPr spcFirstLastPara="1" wrap="square" lIns="121900" tIns="121900" rIns="121900" bIns="121900" anchor="t" anchorCtr="0">
            <a:noAutofit/>
          </a:bodyPr>
          <a:lstStyle/>
          <a:p>
            <a:pPr marL="457200" lvl="0" indent="-342900" algn="l" rtl="0">
              <a:spcBef>
                <a:spcPts val="0"/>
              </a:spcBef>
              <a:spcAft>
                <a:spcPts val="0"/>
              </a:spcAft>
              <a:buSzPts val="1800"/>
              <a:buChar char="●"/>
            </a:pPr>
            <a:r>
              <a:rPr lang="en-GB"/>
              <a:t>Our method is fully automated CCGbank generation</a:t>
            </a:r>
            <a:endParaRPr lang="en-GB"/>
          </a:p>
          <a:p>
            <a:pPr marL="457200" lvl="0" indent="-342900" algn="l" rtl="0">
              <a:spcBef>
                <a:spcPts val="0"/>
              </a:spcBef>
              <a:spcAft>
                <a:spcPts val="0"/>
              </a:spcAft>
              <a:buSzPts val="1800"/>
              <a:buChar char="●"/>
            </a:pPr>
            <a:r>
              <a:rPr lang="en-GB"/>
              <a:t>(But, ) we want to control the generation using </a:t>
            </a:r>
            <a:r>
              <a:rPr lang="en-GB" b="1"/>
              <a:t>external resources</a:t>
            </a:r>
            <a:endParaRPr b="1"/>
          </a:p>
          <a:p>
            <a:pPr marL="914400" lvl="1" indent="-330200" algn="l" rtl="0">
              <a:spcBef>
                <a:spcPts val="0"/>
              </a:spcBef>
              <a:spcAft>
                <a:spcPts val="0"/>
              </a:spcAft>
              <a:buSzPts val="1600"/>
              <a:buChar char="○"/>
            </a:pPr>
            <a:r>
              <a:rPr lang="en-GB"/>
              <a:t>Ex) Disease dictionary may be used to always map disease names to </a:t>
            </a:r>
            <a:r>
              <a:rPr lang="en-GB" i="1"/>
              <a:t>NP</a:t>
            </a:r>
            <a:endParaRPr i="1"/>
          </a:p>
          <a:p>
            <a:pPr marL="457200" lvl="0" indent="-342900" algn="l" rtl="0">
              <a:spcBef>
                <a:spcPts val="0"/>
              </a:spcBef>
              <a:spcAft>
                <a:spcPts val="0"/>
              </a:spcAft>
              <a:buSzPts val="1800"/>
              <a:buChar char="●"/>
            </a:pPr>
            <a:r>
              <a:rPr lang="en-GB"/>
              <a:t>With our decoder, such a controlled decoding is possible</a:t>
            </a:r>
            <a:endParaRPr lang="en-GB"/>
          </a:p>
          <a:p>
            <a:pPr marL="914400" lvl="1" indent="-330200" algn="l" rtl="0">
              <a:spcBef>
                <a:spcPts val="0"/>
              </a:spcBef>
              <a:spcAft>
                <a:spcPts val="0"/>
              </a:spcAft>
              <a:buSzPts val="1600"/>
              <a:buChar char="○"/>
            </a:pPr>
            <a:r>
              <a:rPr lang="en-GB"/>
              <a:t>Below: </a:t>
            </a:r>
            <a:r>
              <a:rPr lang="en-GB" i="1"/>
              <a:t>Gold disfluencies</a:t>
            </a:r>
            <a:r>
              <a:rPr lang="en-GB"/>
              <a:t> are marked ‘X’ in converting Switchboard corpus</a:t>
            </a:r>
            <a:endParaRPr lang="en-GB"/>
          </a:p>
        </p:txBody>
      </p:sp>
      <p:pic>
        <p:nvPicPr>
          <p:cNvPr id="268" name="Google Shape;268;p20"/>
          <p:cNvPicPr preferRelativeResize="0"/>
          <p:nvPr/>
        </p:nvPicPr>
        <p:blipFill>
          <a:blip r:embed="rId1"/>
          <a:stretch>
            <a:fillRect/>
          </a:stretch>
        </p:blipFill>
        <p:spPr>
          <a:xfrm>
            <a:off x="243205" y="3482340"/>
            <a:ext cx="14357985" cy="3383915"/>
          </a:xfrm>
          <a:prstGeom prst="rect">
            <a:avLst/>
          </a:prstGeom>
          <a:noFill/>
          <a:ln>
            <a:noFill/>
          </a:ln>
        </p:spPr>
      </p:pic>
      <p:sp>
        <p:nvSpPr>
          <p:cNvPr id="269" name="Google Shape;269;p20"/>
          <p:cNvSpPr txBox="1"/>
          <p:nvPr/>
        </p:nvSpPr>
        <p:spPr>
          <a:xfrm>
            <a:off x="100540" y="3926992"/>
            <a:ext cx="4908400" cy="1235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2135" i="1">
                <a:solidFill>
                  <a:schemeClr val="dk2"/>
                </a:solidFill>
              </a:rPr>
              <a:t>“… I </a:t>
            </a:r>
            <a:r>
              <a:rPr lang="en-GB" sz="2135" i="1">
                <a:solidFill>
                  <a:schemeClr val="dk2"/>
                </a:solidFill>
                <a:highlight>
                  <a:srgbClr val="F4CCCC"/>
                </a:highlight>
              </a:rPr>
              <a:t>uh</a:t>
            </a:r>
            <a:r>
              <a:rPr lang="en-GB" sz="2135" i="1">
                <a:solidFill>
                  <a:schemeClr val="dk2"/>
                </a:solidFill>
              </a:rPr>
              <a:t> noted that the </a:t>
            </a:r>
            <a:r>
              <a:rPr lang="en-GB" sz="2135" i="1">
                <a:solidFill>
                  <a:schemeClr val="dk2"/>
                </a:solidFill>
                <a:highlight>
                  <a:srgbClr val="F4CCCC"/>
                </a:highlight>
              </a:rPr>
              <a:t>monthly salary</a:t>
            </a:r>
            <a:r>
              <a:rPr lang="en-GB" sz="2135" i="1">
                <a:solidFill>
                  <a:schemeClr val="dk2"/>
                </a:solidFill>
              </a:rPr>
              <a:t> starting average monthly </a:t>
            </a:r>
            <a:r>
              <a:rPr lang="en-GB" sz="2135" i="1">
                <a:solidFill>
                  <a:schemeClr val="dk2"/>
                </a:solidFill>
                <a:highlight>
                  <a:srgbClr val="F4CCCC"/>
                </a:highlight>
              </a:rPr>
              <a:t>salary</a:t>
            </a:r>
            <a:r>
              <a:rPr lang="en-GB" sz="2135" i="1">
                <a:solidFill>
                  <a:schemeClr val="dk2"/>
                </a:solidFill>
              </a:rPr>
              <a:t> salary for engineers …”</a:t>
            </a:r>
            <a:endParaRPr sz="2400" i="1"/>
          </a:p>
        </p:txBody>
      </p:sp>
      <p:sp>
        <p:nvSpPr>
          <p:cNvPr id="270" name="Google Shape;270;p20"/>
          <p:cNvSpPr txBox="1"/>
          <p:nvPr>
            <p:ph type="sldNum" idx="12"/>
          </p:nvPr>
        </p:nvSpPr>
        <p:spPr>
          <a:xfrm>
            <a:off x="11296611" y="6217623"/>
            <a:ext cx="731600" cy="5248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panose="020B0604020202020204"/>
              <a:buNone/>
            </a:pPr>
            <a:fld id="{00000000-1234-1234-1234-123412341234}" type="slidenum">
              <a:rPr lang="en-GB" sz="1600"/>
            </a:fld>
            <a:endParaRPr lang="en-GB" sz="1600"/>
          </a:p>
        </p:txBody>
      </p:sp>
      <p:pic>
        <p:nvPicPr>
          <p:cNvPr id="271" name="Google Shape;271;p20"/>
          <p:cNvPicPr preferRelativeResize="0"/>
          <p:nvPr/>
        </p:nvPicPr>
        <p:blipFill>
          <a:blip r:embed="rId2"/>
          <a:stretch>
            <a:fillRect/>
          </a:stretch>
        </p:blipFill>
        <p:spPr>
          <a:xfrm>
            <a:off x="1375367" y="368233"/>
            <a:ext cx="560832" cy="56083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75" name="Shape 275"/>
        <p:cNvGrpSpPr/>
        <p:nvPr/>
      </p:nvGrpSpPr>
      <p:grpSpPr>
        <a:xfrm>
          <a:off x="0" y="0"/>
          <a:ext cx="0" cy="0"/>
          <a:chOff x="0" y="0"/>
          <a:chExt cx="0" cy="0"/>
        </a:xfrm>
      </p:grpSpPr>
      <p:cxnSp>
        <p:nvCxnSpPr>
          <p:cNvPr id="276" name="Google Shape;276;p21"/>
          <p:cNvCxnSpPr/>
          <p:nvPr/>
        </p:nvCxnSpPr>
        <p:spPr>
          <a:xfrm rot="10800000" flipH="1">
            <a:off x="201700" y="3981333"/>
            <a:ext cx="11817600" cy="12000"/>
          </a:xfrm>
          <a:prstGeom prst="straightConnector1">
            <a:avLst/>
          </a:prstGeom>
          <a:noFill/>
          <a:ln w="19050" cap="flat" cmpd="sng">
            <a:solidFill>
              <a:srgbClr val="666666"/>
            </a:solidFill>
            <a:prstDash val="dash"/>
            <a:round/>
            <a:headEnd type="none" w="med" len="med"/>
            <a:tailEnd type="none" w="med" len="med"/>
          </a:ln>
        </p:spPr>
      </p:cxnSp>
      <p:sp>
        <p:nvSpPr>
          <p:cNvPr id="277" name="Google Shape;277;p21"/>
          <p:cNvSpPr txBox="1"/>
          <p:nvPr>
            <p:ph type="title"/>
          </p:nvPr>
        </p:nvSpPr>
        <p:spPr>
          <a:xfrm>
            <a:off x="415600" y="85367"/>
            <a:ext cx="11360800" cy="763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t>Summary of Our Method</a:t>
            </a:r>
            <a:endParaRPr lang="en-GB"/>
          </a:p>
        </p:txBody>
      </p:sp>
      <p:sp>
        <p:nvSpPr>
          <p:cNvPr id="278" name="Google Shape;278;p21"/>
          <p:cNvSpPr txBox="1"/>
          <p:nvPr>
            <p:ph type="sldNum" idx="12"/>
          </p:nvPr>
        </p:nvSpPr>
        <p:spPr>
          <a:xfrm>
            <a:off x="11296611" y="6217623"/>
            <a:ext cx="731600" cy="5248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panose="020B0604020202020204"/>
              <a:buNone/>
            </a:pPr>
            <a:fld id="{00000000-1234-1234-1234-123412341234}" type="slidenum">
              <a:rPr lang="en-GB" sz="1600"/>
            </a:fld>
            <a:endParaRPr lang="en-GB" sz="1600"/>
          </a:p>
        </p:txBody>
      </p:sp>
      <p:grpSp>
        <p:nvGrpSpPr>
          <p:cNvPr id="279" name="Google Shape;279;p21"/>
          <p:cNvGrpSpPr/>
          <p:nvPr/>
        </p:nvGrpSpPr>
        <p:grpSpPr>
          <a:xfrm>
            <a:off x="-3267" y="4044384"/>
            <a:ext cx="12195267" cy="2645784"/>
            <a:chOff x="-2450" y="3033288"/>
            <a:chExt cx="9146450" cy="1984338"/>
          </a:xfrm>
        </p:grpSpPr>
        <p:pic>
          <p:nvPicPr>
            <p:cNvPr id="280" name="Google Shape;280;p21"/>
            <p:cNvPicPr preferRelativeResize="0"/>
            <p:nvPr/>
          </p:nvPicPr>
          <p:blipFill>
            <a:blip r:embed="rId1"/>
            <a:stretch>
              <a:fillRect/>
            </a:stretch>
          </p:blipFill>
          <p:spPr>
            <a:xfrm>
              <a:off x="7350600" y="3366913"/>
              <a:ext cx="1793400" cy="1650712"/>
            </a:xfrm>
            <a:prstGeom prst="rect">
              <a:avLst/>
            </a:prstGeom>
            <a:noFill/>
            <a:ln>
              <a:noFill/>
            </a:ln>
          </p:spPr>
        </p:pic>
        <p:grpSp>
          <p:nvGrpSpPr>
            <p:cNvPr id="281" name="Google Shape;281;p21"/>
            <p:cNvGrpSpPr/>
            <p:nvPr/>
          </p:nvGrpSpPr>
          <p:grpSpPr>
            <a:xfrm>
              <a:off x="2447925" y="3864700"/>
              <a:ext cx="2133600" cy="924300"/>
              <a:chOff x="2447925" y="3864700"/>
              <a:chExt cx="2133600" cy="924300"/>
            </a:xfrm>
          </p:grpSpPr>
          <p:sp>
            <p:nvSpPr>
              <p:cNvPr id="282" name="Google Shape;282;p21"/>
              <p:cNvSpPr/>
              <p:nvPr/>
            </p:nvSpPr>
            <p:spPr>
              <a:xfrm>
                <a:off x="2447925" y="4085225"/>
                <a:ext cx="228600" cy="572700"/>
              </a:xfrm>
              <a:prstGeom prst="rightArrow">
                <a:avLst>
                  <a:gd name="adj1" fmla="val 50000"/>
                  <a:gd name="adj2" fmla="val 50000"/>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3" name="Google Shape;283;p21"/>
              <p:cNvSpPr/>
              <p:nvPr/>
            </p:nvSpPr>
            <p:spPr>
              <a:xfrm>
                <a:off x="2809875" y="3864700"/>
                <a:ext cx="1409700" cy="924300"/>
              </a:xfrm>
              <a:prstGeom prst="rect">
                <a:avLst/>
              </a:prstGeom>
              <a:solidFill>
                <a:srgbClr val="FFFFFF"/>
              </a:solidFill>
              <a:ln w="19050" cap="flat" cmpd="sng">
                <a:solidFill>
                  <a:schemeClr val="dk2"/>
                </a:solidFill>
                <a:prstDash val="dash"/>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a:latin typeface="M PLUS 1p"/>
                    <a:ea typeface="M PLUS 1p"/>
                    <a:cs typeface="M PLUS 1p"/>
                    <a:sym typeface="M PLUS 1p"/>
                  </a:rPr>
                  <a:t>Trained</a:t>
                </a:r>
                <a:endParaRPr>
                  <a:latin typeface="M PLUS 1p"/>
                  <a:ea typeface="M PLUS 1p"/>
                  <a:cs typeface="M PLUS 1p"/>
                  <a:sym typeface="M PLUS 1p"/>
                </a:endParaRPr>
              </a:p>
              <a:p>
                <a:pPr marL="0" lvl="0" indent="0" algn="ctr" rtl="0">
                  <a:spcBef>
                    <a:spcPts val="0"/>
                  </a:spcBef>
                  <a:spcAft>
                    <a:spcPts val="0"/>
                  </a:spcAft>
                  <a:buNone/>
                </a:pPr>
                <a:r>
                  <a:rPr lang="en-GB">
                    <a:latin typeface="M PLUS 1p"/>
                    <a:ea typeface="M PLUS 1p"/>
                    <a:cs typeface="M PLUS 1p"/>
                    <a:sym typeface="M PLUS 1p"/>
                  </a:rPr>
                  <a:t>Converter</a:t>
                </a:r>
                <a:endParaRPr lang="en-GB">
                  <a:latin typeface="M PLUS 1p"/>
                  <a:ea typeface="M PLUS 1p"/>
                  <a:cs typeface="M PLUS 1p"/>
                  <a:sym typeface="M PLUS 1p"/>
                </a:endParaRPr>
              </a:p>
            </p:txBody>
          </p:sp>
          <p:sp>
            <p:nvSpPr>
              <p:cNvPr id="284" name="Google Shape;284;p21"/>
              <p:cNvSpPr/>
              <p:nvPr/>
            </p:nvSpPr>
            <p:spPr>
              <a:xfrm>
                <a:off x="4352925" y="4085225"/>
                <a:ext cx="228600" cy="572700"/>
              </a:xfrm>
              <a:prstGeom prst="rightArrow">
                <a:avLst>
                  <a:gd name="adj1" fmla="val 50000"/>
                  <a:gd name="adj2" fmla="val 50000"/>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285" name="Google Shape;285;p21"/>
            <p:cNvGrpSpPr/>
            <p:nvPr/>
          </p:nvGrpSpPr>
          <p:grpSpPr>
            <a:xfrm>
              <a:off x="-2450" y="3305275"/>
              <a:ext cx="2912100" cy="1712343"/>
              <a:chOff x="-2450" y="3305275"/>
              <a:chExt cx="2912100" cy="1712343"/>
            </a:xfrm>
          </p:grpSpPr>
          <p:grpSp>
            <p:nvGrpSpPr>
              <p:cNvPr id="286" name="Google Shape;286;p21"/>
              <p:cNvGrpSpPr/>
              <p:nvPr/>
            </p:nvGrpSpPr>
            <p:grpSpPr>
              <a:xfrm>
                <a:off x="-2450" y="3305275"/>
                <a:ext cx="2912100" cy="822925"/>
                <a:chOff x="73750" y="3229075"/>
                <a:chExt cx="2912100" cy="822925"/>
              </a:xfrm>
            </p:grpSpPr>
            <p:sp>
              <p:nvSpPr>
                <p:cNvPr id="287" name="Google Shape;287;p21"/>
                <p:cNvSpPr txBox="1"/>
                <p:nvPr/>
              </p:nvSpPr>
              <p:spPr>
                <a:xfrm>
                  <a:off x="73750" y="3699500"/>
                  <a:ext cx="2695500" cy="3525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1600"/>
                    <a:t>Circadian rhythm in glucocorticoid ...</a:t>
                  </a:r>
                  <a:endParaRPr sz="1600"/>
                </a:p>
                <a:p>
                  <a:pPr marL="0" lvl="0" indent="1371600" algn="l" rtl="0">
                    <a:lnSpc>
                      <a:spcPct val="115000"/>
                    </a:lnSpc>
                    <a:spcBef>
                      <a:spcPts val="0"/>
                    </a:spcBef>
                    <a:spcAft>
                      <a:spcPts val="0"/>
                    </a:spcAft>
                    <a:buClr>
                      <a:schemeClr val="dk1"/>
                    </a:buClr>
                    <a:buSzPts val="1100"/>
                    <a:buFont typeface="Arial" panose="020B0604020202020204"/>
                    <a:buNone/>
                  </a:pPr>
                  <a:endParaRPr sz="1600"/>
                </a:p>
                <a:p>
                  <a:pPr marL="0" lvl="0" indent="0" algn="l" rtl="0">
                    <a:spcBef>
                      <a:spcPts val="0"/>
                    </a:spcBef>
                    <a:spcAft>
                      <a:spcPts val="0"/>
                    </a:spcAft>
                    <a:buNone/>
                  </a:pPr>
                  <a:endParaRPr sz="1600"/>
                </a:p>
              </p:txBody>
            </p:sp>
            <p:sp>
              <p:nvSpPr>
                <p:cNvPr id="288" name="Google Shape;288;p21"/>
                <p:cNvSpPr txBox="1"/>
                <p:nvPr/>
              </p:nvSpPr>
              <p:spPr>
                <a:xfrm>
                  <a:off x="269000" y="3385425"/>
                  <a:ext cx="6141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000">
                      <a:latin typeface="Times New Roman" panose="02020603050405020304"/>
                      <a:ea typeface="Times New Roman" panose="02020603050405020304"/>
                      <a:cs typeface="Times New Roman" panose="02020603050405020304"/>
                      <a:sym typeface="Times New Roman" panose="02020603050405020304"/>
                    </a:rPr>
                    <a:t>amod</a:t>
                  </a:r>
                  <a:endParaRPr lang="en-GB"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289" name="Google Shape;289;p21"/>
                <p:cNvSpPr/>
                <p:nvPr/>
              </p:nvSpPr>
              <p:spPr>
                <a:xfrm>
                  <a:off x="521150" y="3651814"/>
                  <a:ext cx="514350" cy="160300"/>
                </a:xfrm>
                <a:custGeom>
                  <a:avLst/>
                  <a:gdLst/>
                  <a:ahLst/>
                  <a:cxnLst/>
                  <a:rect l="l" t="t" r="r" b="b"/>
                  <a:pathLst>
                    <a:path w="20574" h="6412" extrusionOk="0">
                      <a:moveTo>
                        <a:pt x="20574" y="6412"/>
                      </a:moveTo>
                      <a:cubicBezTo>
                        <a:pt x="19322" y="5344"/>
                        <a:pt x="16492" y="129"/>
                        <a:pt x="13063" y="2"/>
                      </a:cubicBezTo>
                      <a:cubicBezTo>
                        <a:pt x="9634" y="-125"/>
                        <a:pt x="2177" y="4709"/>
                        <a:pt x="0" y="5650"/>
                      </a:cubicBezTo>
                    </a:path>
                  </a:pathLst>
                </a:custGeom>
                <a:noFill/>
                <a:ln w="19050" cap="flat" cmpd="sng">
                  <a:solidFill>
                    <a:schemeClr val="dk2"/>
                  </a:solidFill>
                  <a:prstDash val="solid"/>
                  <a:round/>
                  <a:headEnd type="none" w="med" len="med"/>
                  <a:tailEnd type="triangle" w="med" len="med"/>
                </a:ln>
              </p:spPr>
            </p:sp>
            <p:sp>
              <p:nvSpPr>
                <p:cNvPr id="290" name="Google Shape;290;p21"/>
                <p:cNvSpPr/>
                <p:nvPr/>
              </p:nvSpPr>
              <p:spPr>
                <a:xfrm>
                  <a:off x="1206975" y="3470872"/>
                  <a:ext cx="1409675" cy="341250"/>
                </a:xfrm>
                <a:custGeom>
                  <a:avLst/>
                  <a:gdLst/>
                  <a:ahLst/>
                  <a:cxnLst/>
                  <a:rect l="l" t="t" r="r" b="b"/>
                  <a:pathLst>
                    <a:path w="56387" h="13650" extrusionOk="0">
                      <a:moveTo>
                        <a:pt x="0" y="13650"/>
                      </a:moveTo>
                      <a:cubicBezTo>
                        <a:pt x="5987" y="11375"/>
                        <a:pt x="26524" y="128"/>
                        <a:pt x="35922" y="1"/>
                      </a:cubicBezTo>
                      <a:cubicBezTo>
                        <a:pt x="45320" y="-126"/>
                        <a:pt x="52976" y="10740"/>
                        <a:pt x="56387" y="12888"/>
                      </a:cubicBezTo>
                    </a:path>
                  </a:pathLst>
                </a:custGeom>
                <a:noFill/>
                <a:ln w="19050" cap="flat" cmpd="sng">
                  <a:solidFill>
                    <a:schemeClr val="dk2"/>
                  </a:solidFill>
                  <a:prstDash val="solid"/>
                  <a:round/>
                  <a:headEnd type="none" w="med" len="med"/>
                  <a:tailEnd type="triangle" w="med" len="med"/>
                </a:ln>
              </p:spPr>
            </p:sp>
            <p:sp>
              <p:nvSpPr>
                <p:cNvPr id="291" name="Google Shape;291;p21"/>
                <p:cNvSpPr/>
                <p:nvPr/>
              </p:nvSpPr>
              <p:spPr>
                <a:xfrm>
                  <a:off x="2045150" y="3727948"/>
                  <a:ext cx="514350" cy="84175"/>
                </a:xfrm>
                <a:custGeom>
                  <a:avLst/>
                  <a:gdLst/>
                  <a:ahLst/>
                  <a:cxnLst/>
                  <a:rect l="l" t="t" r="r" b="b"/>
                  <a:pathLst>
                    <a:path w="20574" h="3367" extrusionOk="0">
                      <a:moveTo>
                        <a:pt x="20574" y="3367"/>
                      </a:moveTo>
                      <a:cubicBezTo>
                        <a:pt x="18179" y="2807"/>
                        <a:pt x="9634" y="132"/>
                        <a:pt x="6205" y="5"/>
                      </a:cubicBezTo>
                      <a:cubicBezTo>
                        <a:pt x="2776" y="-122"/>
                        <a:pt x="1034" y="2172"/>
                        <a:pt x="0" y="2605"/>
                      </a:cubicBezTo>
                    </a:path>
                  </a:pathLst>
                </a:custGeom>
                <a:noFill/>
                <a:ln w="19050" cap="flat" cmpd="sng">
                  <a:solidFill>
                    <a:schemeClr val="dk2"/>
                  </a:solidFill>
                  <a:prstDash val="solid"/>
                  <a:round/>
                  <a:headEnd type="none" w="med" len="med"/>
                  <a:tailEnd type="triangle" w="med" len="med"/>
                </a:ln>
              </p:spPr>
            </p:sp>
            <p:sp>
              <p:nvSpPr>
                <p:cNvPr id="292" name="Google Shape;292;p21"/>
                <p:cNvSpPr/>
                <p:nvPr/>
              </p:nvSpPr>
              <p:spPr>
                <a:xfrm>
                  <a:off x="1504950" y="3594688"/>
                  <a:ext cx="1054550" cy="217425"/>
                </a:xfrm>
                <a:custGeom>
                  <a:avLst/>
                  <a:gdLst/>
                  <a:ahLst/>
                  <a:cxnLst/>
                  <a:rect l="l" t="t" r="r" b="b"/>
                  <a:pathLst>
                    <a:path w="42182" h="8697" extrusionOk="0">
                      <a:moveTo>
                        <a:pt x="42182" y="8697"/>
                      </a:moveTo>
                      <a:cubicBezTo>
                        <a:pt x="38073" y="7248"/>
                        <a:pt x="24556" y="117"/>
                        <a:pt x="17526" y="1"/>
                      </a:cubicBezTo>
                      <a:cubicBezTo>
                        <a:pt x="10496" y="-115"/>
                        <a:pt x="2921" y="6669"/>
                        <a:pt x="0" y="8002"/>
                      </a:cubicBezTo>
                    </a:path>
                  </a:pathLst>
                </a:custGeom>
                <a:noFill/>
                <a:ln w="19050" cap="flat" cmpd="sng">
                  <a:solidFill>
                    <a:schemeClr val="dk2"/>
                  </a:solidFill>
                  <a:prstDash val="solid"/>
                  <a:round/>
                  <a:headEnd type="none" w="med" len="med"/>
                  <a:tailEnd type="triangle" w="med" len="med"/>
                </a:ln>
              </p:spPr>
            </p:sp>
            <p:sp>
              <p:nvSpPr>
                <p:cNvPr id="293" name="Google Shape;293;p21"/>
                <p:cNvSpPr txBox="1"/>
                <p:nvPr/>
              </p:nvSpPr>
              <p:spPr>
                <a:xfrm>
                  <a:off x="1495356" y="3229075"/>
                  <a:ext cx="812006" cy="320993"/>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000">
                      <a:latin typeface="Times New Roman" panose="02020603050405020304"/>
                      <a:ea typeface="Times New Roman" panose="02020603050405020304"/>
                      <a:cs typeface="Times New Roman" panose="02020603050405020304"/>
                      <a:sym typeface="Times New Roman" panose="02020603050405020304"/>
                    </a:rPr>
                    <a:t>nmod</a:t>
                  </a:r>
                  <a:endParaRPr lang="en-GB"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294" name="Google Shape;294;p21"/>
                <p:cNvSpPr txBox="1"/>
                <p:nvPr/>
              </p:nvSpPr>
              <p:spPr>
                <a:xfrm>
                  <a:off x="1114450" y="3373855"/>
                  <a:ext cx="6141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case</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295" name="Google Shape;295;p21"/>
                <p:cNvSpPr txBox="1"/>
                <p:nvPr/>
              </p:nvSpPr>
              <p:spPr>
                <a:xfrm>
                  <a:off x="2371750" y="3330750"/>
                  <a:ext cx="6141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a:t>
                  </a:r>
                  <a:endParaRPr sz="2400">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296" name="Google Shape;296;p21"/>
              <p:cNvSpPr/>
              <p:nvPr/>
            </p:nvSpPr>
            <p:spPr>
              <a:xfrm>
                <a:off x="719400" y="4093300"/>
                <a:ext cx="1109376" cy="924318"/>
              </a:xfrm>
              <a:prstGeom prst="flowChartMultidocument">
                <a:avLst/>
              </a:prstGeom>
              <a:solidFill>
                <a:srgbClr val="FFF2CC"/>
              </a:solidFill>
              <a:ln w="1905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r>
                  <a:rPr lang="en-GB" sz="2000">
                    <a:latin typeface="M PLUS 1p"/>
                    <a:ea typeface="M PLUS 1p"/>
                    <a:cs typeface="M PLUS 1p"/>
                    <a:sym typeface="M PLUS 1p"/>
                  </a:rPr>
                  <a:t>Genia</a:t>
                </a:r>
                <a:endParaRPr sz="2000">
                  <a:latin typeface="M PLUS 1p"/>
                  <a:ea typeface="M PLUS 1p"/>
                  <a:cs typeface="M PLUS 1p"/>
                  <a:sym typeface="M PLUS 1p"/>
                </a:endParaRPr>
              </a:p>
              <a:p>
                <a:pPr marL="0" lvl="0" indent="0" algn="ctr" rtl="0">
                  <a:spcBef>
                    <a:spcPts val="0"/>
                  </a:spcBef>
                  <a:spcAft>
                    <a:spcPts val="0"/>
                  </a:spcAft>
                  <a:buNone/>
                </a:pPr>
                <a:r>
                  <a:rPr lang="en-GB" sz="2000">
                    <a:latin typeface="M PLUS 1p"/>
                    <a:ea typeface="M PLUS 1p"/>
                    <a:cs typeface="M PLUS 1p"/>
                    <a:sym typeface="M PLUS 1p"/>
                  </a:rPr>
                  <a:t>dep. trebank</a:t>
                </a:r>
                <a:endParaRPr lang="en-GB" sz="2000">
                  <a:latin typeface="M PLUS 1p"/>
                  <a:ea typeface="M PLUS 1p"/>
                  <a:cs typeface="M PLUS 1p"/>
                  <a:sym typeface="M PLUS 1p"/>
                </a:endParaRPr>
              </a:p>
            </p:txBody>
          </p:sp>
        </p:grpSp>
        <p:sp>
          <p:nvSpPr>
            <p:cNvPr id="297" name="Google Shape;297;p21"/>
            <p:cNvSpPr/>
            <p:nvPr/>
          </p:nvSpPr>
          <p:spPr>
            <a:xfrm>
              <a:off x="4714875" y="3864700"/>
              <a:ext cx="1138968" cy="924318"/>
            </a:xfrm>
            <a:prstGeom prst="flowChartMultidocument">
              <a:avLst/>
            </a:prstGeom>
            <a:solidFill>
              <a:srgbClr val="FFF2CC"/>
            </a:solidFill>
            <a:ln w="1905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0" lvl="0" indent="0" algn="ctr" rtl="0">
                <a:spcBef>
                  <a:spcPts val="0"/>
                </a:spcBef>
                <a:spcAft>
                  <a:spcPts val="0"/>
                </a:spcAft>
                <a:buNone/>
              </a:pPr>
              <a:r>
                <a:rPr lang="en-GB">
                  <a:latin typeface="M PLUS 1p"/>
                  <a:ea typeface="M PLUS 1p"/>
                  <a:cs typeface="M PLUS 1p"/>
                  <a:sym typeface="M PLUS 1p"/>
                </a:rPr>
                <a:t>Genia</a:t>
              </a:r>
              <a:endParaRPr>
                <a:latin typeface="M PLUS 1p"/>
                <a:ea typeface="M PLUS 1p"/>
                <a:cs typeface="M PLUS 1p"/>
                <a:sym typeface="M PLUS 1p"/>
              </a:endParaRPr>
            </a:p>
            <a:p>
              <a:pPr marL="0" lvl="0" indent="0" algn="ctr" rtl="0">
                <a:spcBef>
                  <a:spcPts val="0"/>
                </a:spcBef>
                <a:spcAft>
                  <a:spcPts val="0"/>
                </a:spcAft>
                <a:buNone/>
              </a:pPr>
              <a:r>
                <a:rPr lang="en-GB">
                  <a:latin typeface="M PLUS 1p"/>
                  <a:ea typeface="M PLUS 1p"/>
                  <a:cs typeface="M PLUS 1p"/>
                  <a:sym typeface="M PLUS 1p"/>
                </a:rPr>
                <a:t>CCGbank</a:t>
              </a:r>
              <a:endParaRPr lang="en-GB">
                <a:latin typeface="M PLUS 1p"/>
                <a:ea typeface="M PLUS 1p"/>
                <a:cs typeface="M PLUS 1p"/>
                <a:sym typeface="M PLUS 1p"/>
              </a:endParaRPr>
            </a:p>
          </p:txBody>
        </p:sp>
        <p:sp>
          <p:nvSpPr>
            <p:cNvPr id="298" name="Google Shape;298;p21"/>
            <p:cNvSpPr/>
            <p:nvPr/>
          </p:nvSpPr>
          <p:spPr>
            <a:xfrm>
              <a:off x="5953125" y="4085225"/>
              <a:ext cx="228600" cy="572700"/>
            </a:xfrm>
            <a:prstGeom prst="rightArrow">
              <a:avLst>
                <a:gd name="adj1" fmla="val 50000"/>
                <a:gd name="adj2" fmla="val 50000"/>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9" name="Google Shape;299;p21"/>
            <p:cNvSpPr/>
            <p:nvPr/>
          </p:nvSpPr>
          <p:spPr>
            <a:xfrm>
              <a:off x="6257925" y="4019325"/>
              <a:ext cx="1109400" cy="666600"/>
            </a:xfrm>
            <a:prstGeom prst="rect">
              <a:avLst/>
            </a:prstGeom>
            <a:solidFill>
              <a:srgbClr val="F3F3F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2000">
                  <a:latin typeface="M PLUS 1p"/>
                  <a:ea typeface="M PLUS 1p"/>
                  <a:cs typeface="M PLUS 1p"/>
                  <a:sym typeface="M PLUS 1p"/>
                </a:rPr>
                <a:t>Fine-tune</a:t>
              </a:r>
              <a:endParaRPr sz="2000">
                <a:latin typeface="M PLUS 1p"/>
                <a:ea typeface="M PLUS 1p"/>
                <a:cs typeface="M PLUS 1p"/>
                <a:sym typeface="M PLUS 1p"/>
              </a:endParaRPr>
            </a:p>
            <a:p>
              <a:pPr marL="0" lvl="0" indent="0" algn="ctr" rtl="0">
                <a:spcBef>
                  <a:spcPts val="0"/>
                </a:spcBef>
                <a:spcAft>
                  <a:spcPts val="0"/>
                </a:spcAft>
                <a:buNone/>
              </a:pPr>
              <a:r>
                <a:rPr lang="en-GB" sz="2000">
                  <a:latin typeface="M PLUS 1p"/>
                  <a:ea typeface="M PLUS 1p"/>
                  <a:cs typeface="M PLUS 1p"/>
                  <a:sym typeface="M PLUS 1p"/>
                </a:rPr>
                <a:t>depccg</a:t>
              </a:r>
              <a:endParaRPr lang="en-GB" sz="2000">
                <a:latin typeface="M PLUS 1p"/>
                <a:ea typeface="M PLUS 1p"/>
                <a:cs typeface="M PLUS 1p"/>
                <a:sym typeface="M PLUS 1p"/>
              </a:endParaRPr>
            </a:p>
          </p:txBody>
        </p:sp>
        <p:sp>
          <p:nvSpPr>
            <p:cNvPr id="300" name="Google Shape;300;p21"/>
            <p:cNvSpPr/>
            <p:nvPr/>
          </p:nvSpPr>
          <p:spPr>
            <a:xfrm>
              <a:off x="6035050" y="3033288"/>
              <a:ext cx="1562100" cy="831000"/>
            </a:xfrm>
            <a:prstGeom prst="wedgeRoundRectCallout">
              <a:avLst>
                <a:gd name="adj1" fmla="val 50243"/>
                <a:gd name="adj2" fmla="val 67538"/>
                <a:gd name="adj3" fmla="val 0"/>
              </a:avLst>
            </a:prstGeom>
            <a:solidFill>
              <a:srgbClr val="FFFF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a:latin typeface="M PLUS 1p"/>
                  <a:ea typeface="M PLUS 1p"/>
                  <a:cs typeface="M PLUS 1p"/>
                  <a:sym typeface="M PLUS 1p"/>
                </a:rPr>
                <a:t>The parser is now robust to biomed. texts!</a:t>
              </a:r>
              <a:endParaRPr lang="en-GB">
                <a:latin typeface="M PLUS 1p"/>
                <a:ea typeface="M PLUS 1p"/>
                <a:cs typeface="M PLUS 1p"/>
                <a:sym typeface="M PLUS 1p"/>
              </a:endParaRPr>
            </a:p>
          </p:txBody>
        </p:sp>
      </p:grpSp>
      <p:sp>
        <p:nvSpPr>
          <p:cNvPr id="301" name="Google Shape;301;p21"/>
          <p:cNvSpPr/>
          <p:nvPr/>
        </p:nvSpPr>
        <p:spPr>
          <a:xfrm>
            <a:off x="6787516" y="978515"/>
            <a:ext cx="2234400" cy="2276400"/>
          </a:xfrm>
          <a:prstGeom prst="rect">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02" name="Google Shape;302;p21"/>
          <p:cNvGrpSpPr/>
          <p:nvPr/>
        </p:nvGrpSpPr>
        <p:grpSpPr>
          <a:xfrm>
            <a:off x="9101467" y="1276000"/>
            <a:ext cx="4241600" cy="2172055"/>
            <a:chOff x="5502125" y="1261800"/>
            <a:chExt cx="3181200" cy="1629041"/>
          </a:xfrm>
        </p:grpSpPr>
        <p:sp>
          <p:nvSpPr>
            <p:cNvPr id="303" name="Google Shape;303;p21"/>
            <p:cNvSpPr txBox="1"/>
            <p:nvPr/>
          </p:nvSpPr>
          <p:spPr>
            <a:xfrm>
              <a:off x="5578325" y="2513441"/>
              <a:ext cx="3105000" cy="377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the  government  reported  that  ...</a:t>
              </a:r>
              <a:endParaRPr sz="1600"/>
            </a:p>
          </p:txBody>
        </p:sp>
        <p:sp>
          <p:nvSpPr>
            <p:cNvPr id="304" name="Google Shape;304;p21"/>
            <p:cNvSpPr txBox="1"/>
            <p:nvPr/>
          </p:nvSpPr>
          <p:spPr>
            <a:xfrm>
              <a:off x="5502125" y="1989450"/>
              <a:ext cx="24474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NP/N       N         (S\NP)/S    S</a:t>
              </a:r>
              <a:endParaRPr sz="2400">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05" name="Google Shape;305;p21"/>
            <p:cNvCxnSpPr/>
            <p:nvPr/>
          </p:nvCxnSpPr>
          <p:spPr>
            <a:xfrm rot="10800000" flipH="1">
              <a:off x="5761850" y="1867500"/>
              <a:ext cx="347400" cy="188700"/>
            </a:xfrm>
            <a:prstGeom prst="straightConnector1">
              <a:avLst/>
            </a:prstGeom>
            <a:noFill/>
            <a:ln w="19050" cap="flat" cmpd="sng">
              <a:solidFill>
                <a:schemeClr val="dk2"/>
              </a:solidFill>
              <a:prstDash val="solid"/>
              <a:round/>
              <a:headEnd type="none" w="med" len="med"/>
              <a:tailEnd type="none" w="med" len="med"/>
            </a:ln>
          </p:spPr>
        </p:cxnSp>
        <p:cxnSp>
          <p:nvCxnSpPr>
            <p:cNvPr id="306" name="Google Shape;306;p21"/>
            <p:cNvCxnSpPr/>
            <p:nvPr/>
          </p:nvCxnSpPr>
          <p:spPr>
            <a:xfrm rot="10800000">
              <a:off x="6105144" y="1867500"/>
              <a:ext cx="347400" cy="188700"/>
            </a:xfrm>
            <a:prstGeom prst="straightConnector1">
              <a:avLst/>
            </a:prstGeom>
            <a:noFill/>
            <a:ln w="19050" cap="flat" cmpd="sng">
              <a:solidFill>
                <a:schemeClr val="dk2"/>
              </a:solidFill>
              <a:prstDash val="solid"/>
              <a:round/>
              <a:headEnd type="none" w="med" len="med"/>
              <a:tailEnd type="none" w="med" len="med"/>
            </a:ln>
          </p:spPr>
        </p:cxnSp>
        <p:cxnSp>
          <p:nvCxnSpPr>
            <p:cNvPr id="307" name="Google Shape;307;p21"/>
            <p:cNvCxnSpPr/>
            <p:nvPr/>
          </p:nvCxnSpPr>
          <p:spPr>
            <a:xfrm rot="10800000" flipH="1">
              <a:off x="6904850" y="1867500"/>
              <a:ext cx="347400" cy="188700"/>
            </a:xfrm>
            <a:prstGeom prst="straightConnector1">
              <a:avLst/>
            </a:prstGeom>
            <a:noFill/>
            <a:ln w="19050" cap="flat" cmpd="sng">
              <a:solidFill>
                <a:schemeClr val="dk2"/>
              </a:solidFill>
              <a:prstDash val="solid"/>
              <a:round/>
              <a:headEnd type="none" w="med" len="med"/>
              <a:tailEnd type="none" w="med" len="med"/>
            </a:ln>
          </p:spPr>
        </p:cxnSp>
        <p:cxnSp>
          <p:nvCxnSpPr>
            <p:cNvPr id="308" name="Google Shape;308;p21"/>
            <p:cNvCxnSpPr/>
            <p:nvPr/>
          </p:nvCxnSpPr>
          <p:spPr>
            <a:xfrm rot="10800000">
              <a:off x="7248144" y="1867500"/>
              <a:ext cx="347400" cy="188700"/>
            </a:xfrm>
            <a:prstGeom prst="straightConnector1">
              <a:avLst/>
            </a:prstGeom>
            <a:noFill/>
            <a:ln w="19050" cap="flat" cmpd="sng">
              <a:solidFill>
                <a:schemeClr val="dk2"/>
              </a:solidFill>
              <a:prstDash val="solid"/>
              <a:round/>
              <a:headEnd type="none" w="med" len="med"/>
              <a:tailEnd type="none" w="med" len="med"/>
            </a:ln>
          </p:spPr>
        </p:cxnSp>
        <p:sp>
          <p:nvSpPr>
            <p:cNvPr id="309" name="Google Shape;309;p21"/>
            <p:cNvSpPr txBox="1"/>
            <p:nvPr/>
          </p:nvSpPr>
          <p:spPr>
            <a:xfrm>
              <a:off x="5891784" y="1582800"/>
              <a:ext cx="4761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NP</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310" name="Google Shape;310;p21"/>
            <p:cNvSpPr txBox="1"/>
            <p:nvPr/>
          </p:nvSpPr>
          <p:spPr>
            <a:xfrm>
              <a:off x="6958575" y="1582800"/>
              <a:ext cx="5607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S\NP</a:t>
              </a:r>
              <a:endParaRPr sz="2400">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11" name="Google Shape;311;p21"/>
            <p:cNvCxnSpPr/>
            <p:nvPr/>
          </p:nvCxnSpPr>
          <p:spPr>
            <a:xfrm rot="10800000" flipH="1">
              <a:off x="6303264" y="1562700"/>
              <a:ext cx="347400" cy="188700"/>
            </a:xfrm>
            <a:prstGeom prst="straightConnector1">
              <a:avLst/>
            </a:prstGeom>
            <a:noFill/>
            <a:ln w="19050" cap="flat" cmpd="sng">
              <a:solidFill>
                <a:schemeClr val="dk2"/>
              </a:solidFill>
              <a:prstDash val="solid"/>
              <a:round/>
              <a:headEnd type="none" w="med" len="med"/>
              <a:tailEnd type="none" w="med" len="med"/>
            </a:ln>
          </p:spPr>
        </p:cxnSp>
        <p:cxnSp>
          <p:nvCxnSpPr>
            <p:cNvPr id="312" name="Google Shape;312;p21"/>
            <p:cNvCxnSpPr/>
            <p:nvPr/>
          </p:nvCxnSpPr>
          <p:spPr>
            <a:xfrm rot="10800000">
              <a:off x="6646558" y="1562700"/>
              <a:ext cx="347400" cy="188700"/>
            </a:xfrm>
            <a:prstGeom prst="straightConnector1">
              <a:avLst/>
            </a:prstGeom>
            <a:noFill/>
            <a:ln w="19050" cap="flat" cmpd="sng">
              <a:solidFill>
                <a:schemeClr val="dk2"/>
              </a:solidFill>
              <a:prstDash val="solid"/>
              <a:round/>
              <a:headEnd type="none" w="med" len="med"/>
              <a:tailEnd type="none" w="med" len="med"/>
            </a:ln>
          </p:spPr>
        </p:cxnSp>
        <p:sp>
          <p:nvSpPr>
            <p:cNvPr id="313" name="Google Shape;313;p21"/>
            <p:cNvSpPr txBox="1"/>
            <p:nvPr/>
          </p:nvSpPr>
          <p:spPr>
            <a:xfrm>
              <a:off x="6504432" y="1261800"/>
              <a:ext cx="5607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S</a:t>
              </a:r>
              <a:endParaRPr sz="2400">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314" name="Google Shape;314;p21"/>
          <p:cNvGrpSpPr/>
          <p:nvPr/>
        </p:nvGrpSpPr>
        <p:grpSpPr>
          <a:xfrm>
            <a:off x="-48733" y="1689133"/>
            <a:ext cx="3422000" cy="1108033"/>
            <a:chOff x="192050" y="1571650"/>
            <a:chExt cx="2566500" cy="831025"/>
          </a:xfrm>
        </p:grpSpPr>
        <p:sp>
          <p:nvSpPr>
            <p:cNvPr id="315" name="Google Shape;315;p21"/>
            <p:cNvSpPr txBox="1"/>
            <p:nvPr/>
          </p:nvSpPr>
          <p:spPr>
            <a:xfrm>
              <a:off x="192050" y="2025275"/>
              <a:ext cx="2566500" cy="377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the government reported  that  ...</a:t>
              </a:r>
              <a:endParaRPr sz="1600"/>
            </a:p>
          </p:txBody>
        </p:sp>
        <p:sp>
          <p:nvSpPr>
            <p:cNvPr id="316" name="Google Shape;316;p21"/>
            <p:cNvSpPr/>
            <p:nvPr/>
          </p:nvSpPr>
          <p:spPr>
            <a:xfrm>
              <a:off x="1034425" y="1927782"/>
              <a:ext cx="514350" cy="146775"/>
            </a:xfrm>
            <a:custGeom>
              <a:avLst/>
              <a:gdLst/>
              <a:ahLst/>
              <a:cxnLst/>
              <a:rect l="l" t="t" r="r" b="b"/>
              <a:pathLst>
                <a:path w="20574" h="5871" extrusionOk="0">
                  <a:moveTo>
                    <a:pt x="20574" y="5871"/>
                  </a:moveTo>
                  <a:cubicBezTo>
                    <a:pt x="19456" y="4893"/>
                    <a:pt x="17297" y="130"/>
                    <a:pt x="13868" y="3"/>
                  </a:cubicBezTo>
                  <a:cubicBezTo>
                    <a:pt x="10439" y="-124"/>
                    <a:pt x="2311" y="4258"/>
                    <a:pt x="0" y="5109"/>
                  </a:cubicBezTo>
                </a:path>
              </a:pathLst>
            </a:custGeom>
            <a:noFill/>
            <a:ln w="19050" cap="flat" cmpd="sng">
              <a:solidFill>
                <a:schemeClr val="dk2"/>
              </a:solidFill>
              <a:prstDash val="solid"/>
              <a:round/>
              <a:headEnd type="none" w="med" len="med"/>
              <a:tailEnd type="triangle" w="med" len="med"/>
            </a:ln>
          </p:spPr>
        </p:sp>
        <p:sp>
          <p:nvSpPr>
            <p:cNvPr id="317" name="Google Shape;317;p21"/>
            <p:cNvSpPr/>
            <p:nvPr/>
          </p:nvSpPr>
          <p:spPr>
            <a:xfrm>
              <a:off x="1720200" y="1908741"/>
              <a:ext cx="461025" cy="165800"/>
            </a:xfrm>
            <a:custGeom>
              <a:avLst/>
              <a:gdLst/>
              <a:ahLst/>
              <a:cxnLst/>
              <a:rect l="l" t="t" r="r" b="b"/>
              <a:pathLst>
                <a:path w="18441" h="6632" extrusionOk="0">
                  <a:moveTo>
                    <a:pt x="0" y="6632"/>
                  </a:moveTo>
                  <a:cubicBezTo>
                    <a:pt x="1105" y="5527"/>
                    <a:pt x="3557" y="129"/>
                    <a:pt x="6630" y="2"/>
                  </a:cubicBezTo>
                  <a:cubicBezTo>
                    <a:pt x="9704" y="-125"/>
                    <a:pt x="16473" y="4892"/>
                    <a:pt x="18441" y="5870"/>
                  </a:cubicBezTo>
                </a:path>
              </a:pathLst>
            </a:custGeom>
            <a:noFill/>
            <a:ln w="19050" cap="flat" cmpd="sng">
              <a:solidFill>
                <a:schemeClr val="dk2"/>
              </a:solidFill>
              <a:prstDash val="solid"/>
              <a:round/>
              <a:headEnd type="none" w="med" len="med"/>
              <a:tailEnd type="triangle" w="med" len="med"/>
            </a:ln>
          </p:spPr>
        </p:sp>
        <p:sp>
          <p:nvSpPr>
            <p:cNvPr id="318" name="Google Shape;318;p21"/>
            <p:cNvSpPr/>
            <p:nvPr/>
          </p:nvSpPr>
          <p:spPr>
            <a:xfrm>
              <a:off x="1644025" y="1822959"/>
              <a:ext cx="756700" cy="251600"/>
            </a:xfrm>
            <a:custGeom>
              <a:avLst/>
              <a:gdLst/>
              <a:ahLst/>
              <a:cxnLst/>
              <a:rect l="l" t="t" r="r" b="b"/>
              <a:pathLst>
                <a:path w="30268" h="10064" extrusionOk="0">
                  <a:moveTo>
                    <a:pt x="0" y="10064"/>
                  </a:moveTo>
                  <a:cubicBezTo>
                    <a:pt x="1486" y="8388"/>
                    <a:pt x="3870" y="223"/>
                    <a:pt x="8915" y="5"/>
                  </a:cubicBezTo>
                  <a:cubicBezTo>
                    <a:pt x="13960" y="-213"/>
                    <a:pt x="26709" y="7298"/>
                    <a:pt x="30268" y="8756"/>
                  </a:cubicBezTo>
                </a:path>
              </a:pathLst>
            </a:custGeom>
            <a:noFill/>
            <a:ln w="19050" cap="flat" cmpd="sng">
              <a:solidFill>
                <a:schemeClr val="dk2"/>
              </a:solidFill>
              <a:prstDash val="solid"/>
              <a:round/>
              <a:headEnd type="none" w="med" len="med"/>
              <a:tailEnd type="triangle" w="med" len="med"/>
            </a:ln>
          </p:spPr>
        </p:sp>
        <p:sp>
          <p:nvSpPr>
            <p:cNvPr id="319" name="Google Shape;319;p21"/>
            <p:cNvSpPr txBox="1"/>
            <p:nvPr/>
          </p:nvSpPr>
          <p:spPr>
            <a:xfrm>
              <a:off x="325075" y="1647850"/>
              <a:ext cx="5379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det</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320" name="Google Shape;320;p21"/>
            <p:cNvSpPr txBox="1"/>
            <p:nvPr/>
          </p:nvSpPr>
          <p:spPr>
            <a:xfrm>
              <a:off x="782275" y="1647850"/>
              <a:ext cx="6867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nsubj</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321" name="Google Shape;321;p21"/>
            <p:cNvSpPr txBox="1"/>
            <p:nvPr/>
          </p:nvSpPr>
          <p:spPr>
            <a:xfrm>
              <a:off x="2234575" y="1581175"/>
              <a:ext cx="3717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322" name="Google Shape;322;p21"/>
            <p:cNvSpPr txBox="1"/>
            <p:nvPr/>
          </p:nvSpPr>
          <p:spPr>
            <a:xfrm>
              <a:off x="1772875" y="1571650"/>
              <a:ext cx="686700" cy="321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latin typeface="Times New Roman" panose="02020603050405020304"/>
                  <a:ea typeface="Times New Roman" panose="02020603050405020304"/>
                  <a:cs typeface="Times New Roman" panose="02020603050405020304"/>
                  <a:sym typeface="Times New Roman" panose="02020603050405020304"/>
                </a:rPr>
                <a:t>mark</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323" name="Google Shape;323;p21"/>
            <p:cNvSpPr/>
            <p:nvPr/>
          </p:nvSpPr>
          <p:spPr>
            <a:xfrm>
              <a:off x="424825" y="1927782"/>
              <a:ext cx="514350" cy="146775"/>
            </a:xfrm>
            <a:custGeom>
              <a:avLst/>
              <a:gdLst/>
              <a:ahLst/>
              <a:cxnLst/>
              <a:rect l="l" t="t" r="r" b="b"/>
              <a:pathLst>
                <a:path w="20574" h="5871" extrusionOk="0">
                  <a:moveTo>
                    <a:pt x="20574" y="5871"/>
                  </a:moveTo>
                  <a:cubicBezTo>
                    <a:pt x="19456" y="4893"/>
                    <a:pt x="17297" y="130"/>
                    <a:pt x="13868" y="3"/>
                  </a:cubicBezTo>
                  <a:cubicBezTo>
                    <a:pt x="10439" y="-124"/>
                    <a:pt x="2311" y="4258"/>
                    <a:pt x="0" y="5109"/>
                  </a:cubicBezTo>
                </a:path>
              </a:pathLst>
            </a:custGeom>
            <a:noFill/>
            <a:ln w="19050" cap="flat" cmpd="sng">
              <a:solidFill>
                <a:schemeClr val="dk2"/>
              </a:solidFill>
              <a:prstDash val="solid"/>
              <a:round/>
              <a:headEnd type="none" w="med" len="med"/>
              <a:tailEnd type="triangle" w="med" len="med"/>
            </a:ln>
          </p:spPr>
        </p:sp>
      </p:grpSp>
      <p:sp>
        <p:nvSpPr>
          <p:cNvPr id="324" name="Google Shape;324;p21"/>
          <p:cNvSpPr/>
          <p:nvPr/>
        </p:nvSpPr>
        <p:spPr>
          <a:xfrm>
            <a:off x="2959100" y="1941767"/>
            <a:ext cx="304800" cy="763600"/>
          </a:xfrm>
          <a:prstGeom prst="rightArrow">
            <a:avLst>
              <a:gd name="adj1" fmla="val 50000"/>
              <a:gd name="adj2" fmla="val 50000"/>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5" name="Google Shape;325;p21"/>
          <p:cNvGrpSpPr/>
          <p:nvPr/>
        </p:nvGrpSpPr>
        <p:grpSpPr>
          <a:xfrm>
            <a:off x="3060700" y="1391833"/>
            <a:ext cx="2462367" cy="2403033"/>
            <a:chOff x="2447925" y="1348675"/>
            <a:chExt cx="1846775" cy="1802275"/>
          </a:xfrm>
        </p:grpSpPr>
        <p:grpSp>
          <p:nvGrpSpPr>
            <p:cNvPr id="326" name="Google Shape;326;p21"/>
            <p:cNvGrpSpPr/>
            <p:nvPr/>
          </p:nvGrpSpPr>
          <p:grpSpPr>
            <a:xfrm>
              <a:off x="2595625" y="1348675"/>
              <a:ext cx="1699075" cy="1306950"/>
              <a:chOff x="1452625" y="1501075"/>
              <a:chExt cx="1699075" cy="1306950"/>
            </a:xfrm>
          </p:grpSpPr>
          <p:grpSp>
            <p:nvGrpSpPr>
              <p:cNvPr id="327" name="Google Shape;327;p21"/>
              <p:cNvGrpSpPr/>
              <p:nvPr/>
            </p:nvGrpSpPr>
            <p:grpSpPr>
              <a:xfrm>
                <a:off x="1883664" y="1691640"/>
                <a:ext cx="293990" cy="148658"/>
                <a:chOff x="1305000" y="3125750"/>
                <a:chExt cx="357000" cy="188700"/>
              </a:xfrm>
            </p:grpSpPr>
            <p:sp>
              <p:nvSpPr>
                <p:cNvPr id="328" name="Google Shape;328;p21"/>
                <p:cNvSpPr/>
                <p:nvPr/>
              </p:nvSpPr>
              <p:spPr>
                <a:xfrm>
                  <a:off x="1305000" y="3125750"/>
                  <a:ext cx="357000" cy="1887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21"/>
                <p:cNvSpPr/>
                <p:nvPr/>
              </p:nvSpPr>
              <p:spPr>
                <a:xfrm>
                  <a:off x="1328369" y="3153727"/>
                  <a:ext cx="137100" cy="1386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21"/>
                <p:cNvSpPr/>
                <p:nvPr/>
              </p:nvSpPr>
              <p:spPr>
                <a:xfrm>
                  <a:off x="1502105" y="3153727"/>
                  <a:ext cx="137100" cy="1386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331" name="Google Shape;331;p21"/>
              <p:cNvGrpSpPr/>
              <p:nvPr/>
            </p:nvGrpSpPr>
            <p:grpSpPr>
              <a:xfrm>
                <a:off x="1563624" y="2048256"/>
                <a:ext cx="293990" cy="148658"/>
                <a:chOff x="1305000" y="3125750"/>
                <a:chExt cx="357000" cy="188700"/>
              </a:xfrm>
            </p:grpSpPr>
            <p:sp>
              <p:nvSpPr>
                <p:cNvPr id="332" name="Google Shape;332;p21"/>
                <p:cNvSpPr/>
                <p:nvPr/>
              </p:nvSpPr>
              <p:spPr>
                <a:xfrm>
                  <a:off x="1305000" y="3125750"/>
                  <a:ext cx="357000" cy="1887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 name="Google Shape;333;p21"/>
                <p:cNvSpPr/>
                <p:nvPr/>
              </p:nvSpPr>
              <p:spPr>
                <a:xfrm>
                  <a:off x="1328369" y="3153727"/>
                  <a:ext cx="137100" cy="1386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 name="Google Shape;334;p21"/>
                <p:cNvSpPr/>
                <p:nvPr/>
              </p:nvSpPr>
              <p:spPr>
                <a:xfrm>
                  <a:off x="1502105" y="3153727"/>
                  <a:ext cx="137100" cy="1386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335" name="Google Shape;335;p21"/>
              <p:cNvGrpSpPr/>
              <p:nvPr/>
            </p:nvGrpSpPr>
            <p:grpSpPr>
              <a:xfrm>
                <a:off x="2182368" y="2048256"/>
                <a:ext cx="293989" cy="148658"/>
                <a:chOff x="1305000" y="3125750"/>
                <a:chExt cx="357000" cy="188700"/>
              </a:xfrm>
            </p:grpSpPr>
            <p:sp>
              <p:nvSpPr>
                <p:cNvPr id="336" name="Google Shape;336;p21"/>
                <p:cNvSpPr/>
                <p:nvPr/>
              </p:nvSpPr>
              <p:spPr>
                <a:xfrm>
                  <a:off x="1305000" y="3125750"/>
                  <a:ext cx="357000" cy="1887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7" name="Google Shape;337;p21"/>
                <p:cNvSpPr/>
                <p:nvPr/>
              </p:nvSpPr>
              <p:spPr>
                <a:xfrm>
                  <a:off x="1328369" y="3153727"/>
                  <a:ext cx="137100" cy="1386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8" name="Google Shape;338;p21"/>
                <p:cNvSpPr/>
                <p:nvPr/>
              </p:nvSpPr>
              <p:spPr>
                <a:xfrm>
                  <a:off x="1502105" y="3153727"/>
                  <a:ext cx="137100" cy="1386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cxnSp>
            <p:nvCxnSpPr>
              <p:cNvPr id="339" name="Google Shape;339;p21"/>
              <p:cNvCxnSpPr/>
              <p:nvPr/>
            </p:nvCxnSpPr>
            <p:spPr>
              <a:xfrm rot="-301259">
                <a:off x="2072496" y="1850936"/>
                <a:ext cx="305071" cy="190317"/>
              </a:xfrm>
              <a:prstGeom prst="straightConnector1">
                <a:avLst/>
              </a:prstGeom>
              <a:noFill/>
              <a:ln w="19050" cap="flat" cmpd="sng">
                <a:solidFill>
                  <a:schemeClr val="dk2"/>
                </a:solidFill>
                <a:prstDash val="solid"/>
                <a:round/>
                <a:headEnd type="triangle" w="med" len="med"/>
                <a:tailEnd type="triangle" w="med" len="med"/>
              </a:ln>
            </p:spPr>
          </p:cxnSp>
          <p:cxnSp>
            <p:nvCxnSpPr>
              <p:cNvPr id="340" name="Google Shape;340;p21"/>
              <p:cNvCxnSpPr/>
              <p:nvPr/>
            </p:nvCxnSpPr>
            <p:spPr>
              <a:xfrm rot="301259" flipH="1">
                <a:off x="1691496" y="1850936"/>
                <a:ext cx="305071" cy="190317"/>
              </a:xfrm>
              <a:prstGeom prst="straightConnector1">
                <a:avLst/>
              </a:prstGeom>
              <a:noFill/>
              <a:ln w="19050" cap="flat" cmpd="sng">
                <a:solidFill>
                  <a:schemeClr val="dk2"/>
                </a:solidFill>
                <a:prstDash val="solid"/>
                <a:round/>
                <a:headEnd type="triangle" w="med" len="med"/>
                <a:tailEnd type="triangle" w="med" len="med"/>
              </a:ln>
            </p:spPr>
          </p:cxnSp>
          <p:grpSp>
            <p:nvGrpSpPr>
              <p:cNvPr id="341" name="Google Shape;341;p21"/>
              <p:cNvGrpSpPr/>
              <p:nvPr/>
            </p:nvGrpSpPr>
            <p:grpSpPr>
              <a:xfrm>
                <a:off x="1868424" y="2404872"/>
                <a:ext cx="293990" cy="148658"/>
                <a:chOff x="1305000" y="3125750"/>
                <a:chExt cx="357000" cy="188700"/>
              </a:xfrm>
            </p:grpSpPr>
            <p:sp>
              <p:nvSpPr>
                <p:cNvPr id="342" name="Google Shape;342;p21"/>
                <p:cNvSpPr/>
                <p:nvPr/>
              </p:nvSpPr>
              <p:spPr>
                <a:xfrm>
                  <a:off x="1305000" y="3125750"/>
                  <a:ext cx="357000" cy="1887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 name="Google Shape;343;p21"/>
                <p:cNvSpPr/>
                <p:nvPr/>
              </p:nvSpPr>
              <p:spPr>
                <a:xfrm>
                  <a:off x="1328369" y="3153727"/>
                  <a:ext cx="137100" cy="1386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21"/>
                <p:cNvSpPr/>
                <p:nvPr/>
              </p:nvSpPr>
              <p:spPr>
                <a:xfrm>
                  <a:off x="1502105" y="3153727"/>
                  <a:ext cx="137100" cy="1386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345" name="Google Shape;345;p21"/>
              <p:cNvGrpSpPr/>
              <p:nvPr/>
            </p:nvGrpSpPr>
            <p:grpSpPr>
              <a:xfrm>
                <a:off x="2487168" y="2404872"/>
                <a:ext cx="293989" cy="148658"/>
                <a:chOff x="1305000" y="3125750"/>
                <a:chExt cx="357000" cy="188700"/>
              </a:xfrm>
            </p:grpSpPr>
            <p:sp>
              <p:nvSpPr>
                <p:cNvPr id="346" name="Google Shape;346;p21"/>
                <p:cNvSpPr/>
                <p:nvPr/>
              </p:nvSpPr>
              <p:spPr>
                <a:xfrm>
                  <a:off x="1305000" y="3125750"/>
                  <a:ext cx="357000" cy="1887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21"/>
                <p:cNvSpPr/>
                <p:nvPr/>
              </p:nvSpPr>
              <p:spPr>
                <a:xfrm>
                  <a:off x="1328369" y="3153727"/>
                  <a:ext cx="137100" cy="1386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 name="Google Shape;348;p21"/>
                <p:cNvSpPr/>
                <p:nvPr/>
              </p:nvSpPr>
              <p:spPr>
                <a:xfrm>
                  <a:off x="1502105" y="3153727"/>
                  <a:ext cx="137100" cy="1386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cxnSp>
            <p:nvCxnSpPr>
              <p:cNvPr id="349" name="Google Shape;349;p21"/>
              <p:cNvCxnSpPr/>
              <p:nvPr/>
            </p:nvCxnSpPr>
            <p:spPr>
              <a:xfrm rot="-301259">
                <a:off x="2377296" y="2207552"/>
                <a:ext cx="305071" cy="190317"/>
              </a:xfrm>
              <a:prstGeom prst="straightConnector1">
                <a:avLst/>
              </a:prstGeom>
              <a:noFill/>
              <a:ln w="19050" cap="flat" cmpd="sng">
                <a:solidFill>
                  <a:schemeClr val="dk2"/>
                </a:solidFill>
                <a:prstDash val="solid"/>
                <a:round/>
                <a:headEnd type="triangle" w="med" len="med"/>
                <a:tailEnd type="triangle" w="med" len="med"/>
              </a:ln>
            </p:spPr>
          </p:cxnSp>
          <p:cxnSp>
            <p:nvCxnSpPr>
              <p:cNvPr id="350" name="Google Shape;350;p21"/>
              <p:cNvCxnSpPr/>
              <p:nvPr/>
            </p:nvCxnSpPr>
            <p:spPr>
              <a:xfrm rot="301259" flipH="1">
                <a:off x="1996296" y="2207552"/>
                <a:ext cx="305071" cy="190317"/>
              </a:xfrm>
              <a:prstGeom prst="straightConnector1">
                <a:avLst/>
              </a:prstGeom>
              <a:noFill/>
              <a:ln w="19050" cap="flat" cmpd="sng">
                <a:solidFill>
                  <a:schemeClr val="dk2"/>
                </a:solidFill>
                <a:prstDash val="solid"/>
                <a:round/>
                <a:headEnd type="triangle" w="med" len="med"/>
                <a:tailEnd type="triangle" w="med" len="med"/>
              </a:ln>
            </p:spPr>
          </p:cxnSp>
          <p:sp>
            <p:nvSpPr>
              <p:cNvPr id="351" name="Google Shape;351;p21"/>
              <p:cNvSpPr txBox="1"/>
              <p:nvPr/>
            </p:nvSpPr>
            <p:spPr>
              <a:xfrm>
                <a:off x="1452625" y="2114000"/>
                <a:ext cx="405000" cy="377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the</a:t>
                </a:r>
                <a:endParaRPr sz="1600"/>
              </a:p>
            </p:txBody>
          </p:sp>
          <p:sp>
            <p:nvSpPr>
              <p:cNvPr id="352" name="Google Shape;352;p21"/>
              <p:cNvSpPr txBox="1"/>
              <p:nvPr/>
            </p:nvSpPr>
            <p:spPr>
              <a:xfrm>
                <a:off x="2112264" y="1501075"/>
                <a:ext cx="1033500" cy="377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government</a:t>
                </a:r>
                <a:endParaRPr sz="1600"/>
              </a:p>
            </p:txBody>
          </p:sp>
          <p:sp>
            <p:nvSpPr>
              <p:cNvPr id="353" name="Google Shape;353;p21"/>
              <p:cNvSpPr txBox="1"/>
              <p:nvPr/>
            </p:nvSpPr>
            <p:spPr>
              <a:xfrm>
                <a:off x="2279900" y="1780032"/>
                <a:ext cx="871800" cy="377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reported</a:t>
                </a:r>
                <a:endParaRPr sz="1600"/>
              </a:p>
            </p:txBody>
          </p:sp>
          <p:sp>
            <p:nvSpPr>
              <p:cNvPr id="354" name="Google Shape;354;p21"/>
              <p:cNvSpPr txBox="1"/>
              <p:nvPr/>
            </p:nvSpPr>
            <p:spPr>
              <a:xfrm>
                <a:off x="1680750" y="2430625"/>
                <a:ext cx="475800" cy="377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that</a:t>
                </a:r>
                <a:endParaRPr sz="1600"/>
              </a:p>
            </p:txBody>
          </p:sp>
          <p:sp>
            <p:nvSpPr>
              <p:cNvPr id="355" name="Google Shape;355;p21"/>
              <p:cNvSpPr txBox="1"/>
              <p:nvPr/>
            </p:nvSpPr>
            <p:spPr>
              <a:xfrm>
                <a:off x="2548662" y="2430625"/>
                <a:ext cx="475800" cy="377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1600"/>
                  <a:t>...</a:t>
                </a:r>
                <a:endParaRPr sz="1600"/>
              </a:p>
            </p:txBody>
          </p:sp>
        </p:grpSp>
        <p:sp>
          <p:nvSpPr>
            <p:cNvPr id="356" name="Google Shape;356;p21"/>
            <p:cNvSpPr txBox="1"/>
            <p:nvPr/>
          </p:nvSpPr>
          <p:spPr>
            <a:xfrm>
              <a:off x="2447925" y="2531750"/>
              <a:ext cx="1770600" cy="619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2000">
                  <a:latin typeface="M PLUS 1p"/>
                  <a:ea typeface="M PLUS 1p"/>
                  <a:cs typeface="M PLUS 1p"/>
                  <a:sym typeface="M PLUS 1p"/>
                </a:rPr>
                <a:t>Bidir. TreeLSTM</a:t>
              </a:r>
              <a:endParaRPr sz="2000">
                <a:latin typeface="M PLUS 1p"/>
                <a:ea typeface="M PLUS 1p"/>
                <a:cs typeface="M PLUS 1p"/>
                <a:sym typeface="M PLUS 1p"/>
              </a:endParaRPr>
            </a:p>
            <a:p>
              <a:pPr marL="0" lvl="0" indent="0" algn="ctr" rtl="0">
                <a:spcBef>
                  <a:spcPts val="0"/>
                </a:spcBef>
                <a:spcAft>
                  <a:spcPts val="0"/>
                </a:spcAft>
                <a:buNone/>
              </a:pPr>
              <a:r>
                <a:rPr lang="en-GB" sz="2000">
                  <a:latin typeface="M PLUS 1p"/>
                  <a:ea typeface="M PLUS 1p"/>
                  <a:cs typeface="M PLUS 1p"/>
                  <a:sym typeface="M PLUS 1p"/>
                </a:rPr>
                <a:t>(Miwa el </a:t>
              </a:r>
              <a:r>
                <a:rPr lang="en-GB">
                  <a:latin typeface="M PLUS 1p"/>
                  <a:ea typeface="M PLUS 1p"/>
                  <a:cs typeface="M PLUS 1p"/>
                  <a:sym typeface="M PLUS 1p"/>
                </a:rPr>
                <a:t>al.,2016)</a:t>
              </a:r>
              <a:endParaRPr lang="en-GB">
                <a:latin typeface="M PLUS 1p"/>
                <a:ea typeface="M PLUS 1p"/>
                <a:cs typeface="M PLUS 1p"/>
                <a:sym typeface="M PLUS 1p"/>
              </a:endParaRPr>
            </a:p>
          </p:txBody>
        </p:sp>
      </p:grpSp>
      <p:grpSp>
        <p:nvGrpSpPr>
          <p:cNvPr id="357" name="Google Shape;357;p21"/>
          <p:cNvGrpSpPr/>
          <p:nvPr/>
        </p:nvGrpSpPr>
        <p:grpSpPr>
          <a:xfrm>
            <a:off x="5295900" y="1918339"/>
            <a:ext cx="1574000" cy="1730695"/>
            <a:chOff x="4124325" y="1743554"/>
            <a:chExt cx="1180500" cy="1298021"/>
          </a:xfrm>
        </p:grpSpPr>
        <p:grpSp>
          <p:nvGrpSpPr>
            <p:cNvPr id="358" name="Google Shape;358;p21"/>
            <p:cNvGrpSpPr/>
            <p:nvPr/>
          </p:nvGrpSpPr>
          <p:grpSpPr>
            <a:xfrm>
              <a:off x="4438970" y="1743554"/>
              <a:ext cx="537900" cy="666481"/>
              <a:chOff x="2999232" y="1676879"/>
              <a:chExt cx="537900" cy="666481"/>
            </a:xfrm>
          </p:grpSpPr>
          <p:sp>
            <p:nvSpPr>
              <p:cNvPr id="359" name="Google Shape;359;p21"/>
              <p:cNvSpPr/>
              <p:nvPr/>
            </p:nvSpPr>
            <p:spPr>
              <a:xfrm>
                <a:off x="2999232" y="1719072"/>
                <a:ext cx="537900" cy="529200"/>
              </a:xfrm>
              <a:prstGeom prst="bracePair">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0" name="Google Shape;360;p21"/>
              <p:cNvSpPr txBox="1"/>
              <p:nvPr/>
            </p:nvSpPr>
            <p:spPr>
              <a:xfrm>
                <a:off x="3261225" y="1965960"/>
                <a:ext cx="253500" cy="377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i="1">
                    <a:solidFill>
                      <a:srgbClr val="666666"/>
                    </a:solidFill>
                    <a:latin typeface="Times New Roman" panose="02020603050405020304"/>
                    <a:ea typeface="Times New Roman" panose="02020603050405020304"/>
                    <a:cs typeface="Times New Roman" panose="02020603050405020304"/>
                    <a:sym typeface="Times New Roman" panose="02020603050405020304"/>
                  </a:rPr>
                  <a:t>i</a:t>
                </a:r>
                <a:endParaRPr sz="2400" i="1">
                  <a:solidFill>
                    <a:srgbClr val="666666"/>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361" name="Google Shape;361;p21"/>
              <p:cNvGrpSpPr/>
              <p:nvPr/>
            </p:nvGrpSpPr>
            <p:grpSpPr>
              <a:xfrm>
                <a:off x="3184900" y="1676879"/>
                <a:ext cx="148800" cy="580500"/>
                <a:chOff x="3337300" y="2438879"/>
                <a:chExt cx="148800" cy="580500"/>
              </a:xfrm>
            </p:grpSpPr>
            <p:sp>
              <p:nvSpPr>
                <p:cNvPr id="362" name="Google Shape;362;p21"/>
                <p:cNvSpPr/>
                <p:nvPr/>
              </p:nvSpPr>
              <p:spPr>
                <a:xfrm rot="5400000">
                  <a:off x="3121450" y="2654729"/>
                  <a:ext cx="580500" cy="1488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3" name="Google Shape;363;p21"/>
                <p:cNvSpPr/>
                <p:nvPr/>
              </p:nvSpPr>
              <p:spPr>
                <a:xfrm rot="5400000">
                  <a:off x="3353052" y="2746501"/>
                  <a:ext cx="112800" cy="1092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21"/>
                <p:cNvSpPr/>
                <p:nvPr/>
              </p:nvSpPr>
              <p:spPr>
                <a:xfrm rot="5400000">
                  <a:off x="3353052" y="2889572"/>
                  <a:ext cx="112800" cy="1092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21"/>
                <p:cNvSpPr/>
                <p:nvPr/>
              </p:nvSpPr>
              <p:spPr>
                <a:xfrm rot="5400000">
                  <a:off x="3353052" y="2461536"/>
                  <a:ext cx="112800" cy="1092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21"/>
                <p:cNvSpPr/>
                <p:nvPr/>
              </p:nvSpPr>
              <p:spPr>
                <a:xfrm rot="5400000">
                  <a:off x="3353052" y="2604608"/>
                  <a:ext cx="112800" cy="109200"/>
                </a:xfrm>
                <a:prstGeom prst="ellipse">
                  <a:avLst/>
                </a:prstGeom>
                <a:solidFill>
                  <a:srgbClr val="EA9999"/>
                </a:solidFill>
                <a:ln w="9525"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sp>
          <p:nvSpPr>
            <p:cNvPr id="367" name="Google Shape;367;p21"/>
            <p:cNvSpPr txBox="1"/>
            <p:nvPr/>
          </p:nvSpPr>
          <p:spPr>
            <a:xfrm>
              <a:off x="4200525" y="2422375"/>
              <a:ext cx="1104300" cy="619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2000">
                  <a:latin typeface="M PLUS 1p"/>
                  <a:ea typeface="M PLUS 1p"/>
                  <a:cs typeface="M PLUS 1p"/>
                  <a:sym typeface="M PLUS 1p"/>
                </a:rPr>
                <a:t>Vector encodings</a:t>
              </a:r>
              <a:endParaRPr lang="en-GB" sz="2000">
                <a:latin typeface="M PLUS 1p"/>
                <a:ea typeface="M PLUS 1p"/>
                <a:cs typeface="M PLUS 1p"/>
                <a:sym typeface="M PLUS 1p"/>
              </a:endParaRPr>
            </a:p>
          </p:txBody>
        </p:sp>
        <p:sp>
          <p:nvSpPr>
            <p:cNvPr id="368" name="Google Shape;368;p21"/>
            <p:cNvSpPr/>
            <p:nvPr/>
          </p:nvSpPr>
          <p:spPr>
            <a:xfrm>
              <a:off x="4124325" y="1761125"/>
              <a:ext cx="228600" cy="572700"/>
            </a:xfrm>
            <a:prstGeom prst="rightArrow">
              <a:avLst>
                <a:gd name="adj1" fmla="val 50000"/>
                <a:gd name="adj2" fmla="val 50000"/>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
        <p:nvSpPr>
          <p:cNvPr id="369" name="Google Shape;369;p21"/>
          <p:cNvSpPr txBox="1"/>
          <p:nvPr/>
        </p:nvSpPr>
        <p:spPr>
          <a:xfrm>
            <a:off x="419100" y="2766067"/>
            <a:ext cx="2360800" cy="8256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000">
                <a:latin typeface="M PLUS 1p"/>
                <a:ea typeface="M PLUS 1p"/>
                <a:cs typeface="M PLUS 1p"/>
                <a:sym typeface="M PLUS 1p"/>
              </a:rPr>
              <a:t>Dependency tree</a:t>
            </a:r>
            <a:endParaRPr lang="en-GB" sz="2000">
              <a:latin typeface="M PLUS 1p"/>
              <a:ea typeface="M PLUS 1p"/>
              <a:cs typeface="M PLUS 1p"/>
              <a:sym typeface="M PLUS 1p"/>
            </a:endParaRPr>
          </a:p>
        </p:txBody>
      </p:sp>
      <p:sp>
        <p:nvSpPr>
          <p:cNvPr id="370" name="Google Shape;370;p21"/>
          <p:cNvSpPr txBox="1"/>
          <p:nvPr/>
        </p:nvSpPr>
        <p:spPr>
          <a:xfrm>
            <a:off x="9690100" y="3255017"/>
            <a:ext cx="1879600" cy="470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000">
                <a:latin typeface="M PLUS 1p"/>
                <a:ea typeface="M PLUS 1p"/>
                <a:cs typeface="M PLUS 1p"/>
                <a:sym typeface="M PLUS 1p"/>
              </a:rPr>
              <a:t>CCG tree</a:t>
            </a:r>
            <a:endParaRPr lang="en-GB" sz="2000">
              <a:latin typeface="M PLUS 1p"/>
              <a:ea typeface="M PLUS 1p"/>
              <a:cs typeface="M PLUS 1p"/>
              <a:sym typeface="M PLUS 1p"/>
            </a:endParaRPr>
          </a:p>
        </p:txBody>
      </p:sp>
      <p:sp>
        <p:nvSpPr>
          <p:cNvPr id="371" name="Google Shape;371;p21"/>
          <p:cNvSpPr txBox="1"/>
          <p:nvPr/>
        </p:nvSpPr>
        <p:spPr>
          <a:xfrm>
            <a:off x="6808700" y="3078700"/>
            <a:ext cx="2234400" cy="825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a:latin typeface="M PLUS 1p"/>
                <a:ea typeface="M PLUS 1p"/>
                <a:cs typeface="M PLUS 1p"/>
                <a:sym typeface="M PLUS 1p"/>
              </a:rPr>
              <a:t>Decoder based on </a:t>
            </a:r>
            <a:r>
              <a:rPr lang="en-GB" sz="2000">
                <a:latin typeface="M PLUS 1p"/>
                <a:ea typeface="M PLUS 1p"/>
                <a:cs typeface="M PLUS 1p"/>
                <a:sym typeface="M PLUS 1p"/>
              </a:rPr>
              <a:t>depccg</a:t>
            </a:r>
            <a:endParaRPr lang="en-GB" sz="2000">
              <a:latin typeface="M PLUS 1p"/>
              <a:ea typeface="M PLUS 1p"/>
              <a:cs typeface="M PLUS 1p"/>
              <a:sym typeface="M PLUS 1p"/>
            </a:endParaRPr>
          </a:p>
        </p:txBody>
      </p:sp>
      <p:pic>
        <p:nvPicPr>
          <p:cNvPr id="372" name="Google Shape;372;p21"/>
          <p:cNvPicPr preferRelativeResize="0"/>
          <p:nvPr/>
        </p:nvPicPr>
        <p:blipFill>
          <a:blip r:embed="rId1"/>
          <a:stretch>
            <a:fillRect/>
          </a:stretch>
        </p:blipFill>
        <p:spPr>
          <a:xfrm>
            <a:off x="6924333" y="405687"/>
            <a:ext cx="1917977" cy="1525537"/>
          </a:xfrm>
          <a:prstGeom prst="rect">
            <a:avLst/>
          </a:prstGeom>
          <a:noFill/>
          <a:ln>
            <a:noFill/>
          </a:ln>
          <a:effectLst>
            <a:outerShdw blurRad="171450" dist="28575" dir="9240000" algn="bl" rotWithShape="0">
              <a:srgbClr val="000000">
                <a:alpha val="50000"/>
              </a:srgbClr>
            </a:outerShdw>
          </a:effectLst>
        </p:spPr>
      </p:pic>
      <p:pic>
        <p:nvPicPr>
          <p:cNvPr id="373" name="Google Shape;373;p21"/>
          <p:cNvPicPr preferRelativeResize="0"/>
          <p:nvPr/>
        </p:nvPicPr>
        <p:blipFill>
          <a:blip r:embed="rId2"/>
          <a:stretch>
            <a:fillRect/>
          </a:stretch>
        </p:blipFill>
        <p:spPr>
          <a:xfrm>
            <a:off x="7168500" y="1855220"/>
            <a:ext cx="1818967" cy="1191200"/>
          </a:xfrm>
          <a:prstGeom prst="rect">
            <a:avLst/>
          </a:prstGeom>
          <a:noFill/>
          <a:ln>
            <a:noFill/>
          </a:ln>
          <a:effectLst>
            <a:outerShdw blurRad="114300" dist="28575" dir="10680000" algn="bl" rotWithShape="0">
              <a:srgbClr val="000000">
                <a:alpha val="50000"/>
              </a:srgbClr>
            </a:outerShdw>
          </a:effectLst>
        </p:spPr>
      </p:pic>
      <p:sp>
        <p:nvSpPr>
          <p:cNvPr id="374" name="Google Shape;374;p21"/>
          <p:cNvSpPr/>
          <p:nvPr/>
        </p:nvSpPr>
        <p:spPr>
          <a:xfrm>
            <a:off x="9050528" y="1941767"/>
            <a:ext cx="304800" cy="763600"/>
          </a:xfrm>
          <a:prstGeom prst="rightArrow">
            <a:avLst>
              <a:gd name="adj1" fmla="val 50000"/>
              <a:gd name="adj2" fmla="val 50000"/>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5" name="Google Shape;375;p21"/>
          <p:cNvSpPr/>
          <p:nvPr/>
        </p:nvSpPr>
        <p:spPr>
          <a:xfrm>
            <a:off x="6515100" y="1941767"/>
            <a:ext cx="304800" cy="763600"/>
          </a:xfrm>
          <a:prstGeom prst="rightArrow">
            <a:avLst>
              <a:gd name="adj1" fmla="val 50000"/>
              <a:gd name="adj2" fmla="val 50000"/>
            </a:avLst>
          </a:prstGeom>
          <a:solidFill>
            <a:srgbClr val="D0E0E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6" name="Google Shape;376;p21"/>
          <p:cNvSpPr txBox="1"/>
          <p:nvPr/>
        </p:nvSpPr>
        <p:spPr>
          <a:xfrm>
            <a:off x="59367" y="878133"/>
            <a:ext cx="5161200" cy="470000"/>
          </a:xfrm>
          <a:prstGeom prst="rect">
            <a:avLst/>
          </a:prstGeom>
          <a:noFill/>
          <a:ln>
            <a:noFill/>
          </a:ln>
        </p:spPr>
        <p:txBody>
          <a:bodyPr spcFirstLastPara="1" wrap="square" lIns="121900" tIns="121900" rIns="121900" bIns="121900" anchor="t" anchorCtr="0">
            <a:noAutofit/>
          </a:bodyPr>
          <a:lstStyle/>
          <a:p>
            <a:pPr marL="457200" lvl="0" indent="-368300" algn="l" rtl="0">
              <a:spcBef>
                <a:spcPts val="0"/>
              </a:spcBef>
              <a:spcAft>
                <a:spcPts val="0"/>
              </a:spcAft>
              <a:buSzPts val="2200"/>
              <a:buAutoNum type="arabicPeriod"/>
            </a:pPr>
            <a:r>
              <a:rPr lang="en-GB" sz="2935" b="1"/>
              <a:t>Train the converter</a:t>
            </a:r>
            <a:endParaRPr sz="2935" b="1"/>
          </a:p>
        </p:txBody>
      </p:sp>
      <p:sp>
        <p:nvSpPr>
          <p:cNvPr id="377" name="Google Shape;377;p21"/>
          <p:cNvSpPr txBox="1"/>
          <p:nvPr/>
        </p:nvSpPr>
        <p:spPr>
          <a:xfrm>
            <a:off x="59367" y="3926133"/>
            <a:ext cx="9539600" cy="470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935" b="1"/>
              <a:t>2.	Use it to obtain new CCG labeled data</a:t>
            </a:r>
            <a:endParaRPr sz="2935"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81" name="Shape 381"/>
        <p:cNvGrpSpPr/>
        <p:nvPr/>
      </p:nvGrpSpPr>
      <p:grpSpPr>
        <a:xfrm>
          <a:off x="0" y="0"/>
          <a:ext cx="0" cy="0"/>
          <a:chOff x="0" y="0"/>
          <a:chExt cx="0" cy="0"/>
        </a:xfrm>
      </p:grpSpPr>
      <p:sp>
        <p:nvSpPr>
          <p:cNvPr id="382" name="Google Shape;382;p22"/>
          <p:cNvSpPr txBox="1"/>
          <p:nvPr>
            <p:ph type="title"/>
          </p:nvPr>
        </p:nvSpPr>
        <p:spPr>
          <a:xfrm>
            <a:off x="415600" y="186967"/>
            <a:ext cx="11360800" cy="763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t>Experiments</a:t>
            </a:r>
            <a:endParaRPr lang="en-GB"/>
          </a:p>
        </p:txBody>
      </p:sp>
      <p:sp>
        <p:nvSpPr>
          <p:cNvPr id="383" name="Google Shape;383;p22"/>
          <p:cNvSpPr txBox="1"/>
          <p:nvPr>
            <p:ph type="body" idx="1"/>
          </p:nvPr>
        </p:nvSpPr>
        <p:spPr>
          <a:xfrm>
            <a:off x="415600" y="1028633"/>
            <a:ext cx="11360800" cy="4555200"/>
          </a:xfrm>
          <a:prstGeom prst="rect">
            <a:avLst/>
          </a:prstGeom>
        </p:spPr>
        <p:txBody>
          <a:bodyPr spcFirstLastPara="1" wrap="square" lIns="121900" tIns="121900" rIns="121900" bIns="121900" anchor="t" anchorCtr="0">
            <a:noAutofit/>
          </a:bodyPr>
          <a:lstStyle/>
          <a:p>
            <a:pPr marL="457200" marR="0" lvl="0" indent="-342900" algn="l" rtl="0">
              <a:lnSpc>
                <a:spcPct val="150000"/>
              </a:lnSpc>
              <a:spcBef>
                <a:spcPts val="0"/>
              </a:spcBef>
              <a:spcAft>
                <a:spcPts val="0"/>
              </a:spcAft>
              <a:buClr>
                <a:schemeClr val="dk2"/>
              </a:buClr>
              <a:buSzPts val="1800"/>
              <a:buFont typeface="M PLUS 1p"/>
              <a:buChar char="●"/>
            </a:pPr>
            <a:r>
              <a:rPr lang="en-GB"/>
              <a:t>Baseline CCG parser: depccg (Yoshikawa et al., 2017)</a:t>
            </a:r>
            <a:endParaRPr lang="en-GB"/>
          </a:p>
          <a:p>
            <a:pPr marL="457200" lvl="0" indent="-342900" algn="l" rtl="0">
              <a:spcBef>
                <a:spcPts val="0"/>
              </a:spcBef>
              <a:spcAft>
                <a:spcPts val="0"/>
              </a:spcAft>
              <a:buSzPts val="1800"/>
              <a:buChar char="●"/>
            </a:pPr>
            <a:r>
              <a:rPr lang="en-GB"/>
              <a:t>Input dependency tree is based on UD v1</a:t>
            </a:r>
            <a:endParaRPr lang="en-GB"/>
          </a:p>
          <a:p>
            <a:pPr marL="457200" lvl="0" indent="-342900" algn="l" rtl="0">
              <a:spcBef>
                <a:spcPts val="0"/>
              </a:spcBef>
              <a:spcAft>
                <a:spcPts val="0"/>
              </a:spcAft>
              <a:buSzPts val="1800"/>
              <a:buChar char="●"/>
            </a:pPr>
            <a:r>
              <a:rPr lang="en-GB"/>
              <a:t>Converter is trained on PTB and CCGbank (WSJ02-21)</a:t>
            </a:r>
            <a:endParaRPr lang="en-GB"/>
          </a:p>
          <a:p>
            <a:pPr marL="914400" lvl="1" indent="-330200" algn="l" rtl="0">
              <a:spcBef>
                <a:spcPts val="0"/>
              </a:spcBef>
              <a:spcAft>
                <a:spcPts val="0"/>
              </a:spcAft>
              <a:buSzPts val="1600"/>
              <a:buChar char="○"/>
            </a:pPr>
            <a:r>
              <a:rPr lang="en-GB"/>
              <a:t>PTB is mapped to Universal Dependencies v1 trees using Stanford Converter</a:t>
            </a:r>
            <a:endParaRPr lang="en-GB"/>
          </a:p>
          <a:p>
            <a:pPr marL="457200" lvl="0" indent="-342900" algn="l" rtl="0">
              <a:spcBef>
                <a:spcPts val="0"/>
              </a:spcBef>
              <a:spcAft>
                <a:spcPts val="0"/>
              </a:spcAft>
              <a:buSzPts val="1800"/>
              <a:buChar char="●"/>
            </a:pPr>
            <a:r>
              <a:rPr lang="en-GB"/>
              <a:t>Evaluation is in terms of (un)labeled F1 of pred-arg edges</a:t>
            </a:r>
            <a:endParaRPr lang="en-GB"/>
          </a:p>
        </p:txBody>
      </p:sp>
      <p:pic>
        <p:nvPicPr>
          <p:cNvPr id="384" name="Google Shape;384;p22"/>
          <p:cNvPicPr preferRelativeResize="0"/>
          <p:nvPr/>
        </p:nvPicPr>
        <p:blipFill>
          <a:blip r:embed="rId1"/>
          <a:stretch>
            <a:fillRect/>
          </a:stretch>
        </p:blipFill>
        <p:spPr>
          <a:xfrm>
            <a:off x="2267700" y="4070900"/>
            <a:ext cx="7954801" cy="2583900"/>
          </a:xfrm>
          <a:prstGeom prst="rect">
            <a:avLst/>
          </a:prstGeom>
          <a:noFill/>
          <a:ln>
            <a:noFill/>
          </a:ln>
        </p:spPr>
      </p:pic>
      <p:sp>
        <p:nvSpPr>
          <p:cNvPr id="385" name="Google Shape;385;p22"/>
          <p:cNvSpPr txBox="1"/>
          <p:nvPr/>
        </p:nvSpPr>
        <p:spPr>
          <a:xfrm>
            <a:off x="415600" y="4619233"/>
            <a:ext cx="2040400" cy="522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t>CCG tree:</a:t>
            </a:r>
            <a:endParaRPr sz="2400"/>
          </a:p>
        </p:txBody>
      </p:sp>
      <p:sp>
        <p:nvSpPr>
          <p:cNvPr id="386" name="Google Shape;386;p22"/>
          <p:cNvSpPr txBox="1"/>
          <p:nvPr/>
        </p:nvSpPr>
        <p:spPr>
          <a:xfrm>
            <a:off x="137795" y="5584190"/>
            <a:ext cx="2595245" cy="52197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t>Pred-arg edges:</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90" name="Shape 390"/>
        <p:cNvGrpSpPr/>
        <p:nvPr/>
      </p:nvGrpSpPr>
      <p:grpSpPr>
        <a:xfrm>
          <a:off x="0" y="0"/>
          <a:ext cx="0" cy="0"/>
          <a:chOff x="0" y="0"/>
          <a:chExt cx="0" cy="0"/>
        </a:xfrm>
      </p:grpSpPr>
      <p:sp>
        <p:nvSpPr>
          <p:cNvPr id="391" name="Google Shape;391;p23"/>
          <p:cNvSpPr txBox="1"/>
          <p:nvPr>
            <p:ph type="title"/>
          </p:nvPr>
        </p:nvSpPr>
        <p:spPr>
          <a:xfrm>
            <a:off x="415600" y="406600"/>
            <a:ext cx="11360800" cy="763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3200"/>
              <a:t>Can our method really generate high quality CCGbanks?</a:t>
            </a:r>
            <a:endParaRPr sz="3200"/>
          </a:p>
        </p:txBody>
      </p:sp>
      <p:sp>
        <p:nvSpPr>
          <p:cNvPr id="393" name="Google Shape;393;p23"/>
          <p:cNvSpPr txBox="1"/>
          <p:nvPr>
            <p:ph type="sldNum" idx="12"/>
          </p:nvPr>
        </p:nvSpPr>
        <p:spPr>
          <a:xfrm>
            <a:off x="11296611" y="6217623"/>
            <a:ext cx="731600" cy="5248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panose="020B0604020202020204"/>
              <a:buNone/>
            </a:pPr>
            <a:fld id="{00000000-1234-1234-1234-123412341234}" type="slidenum">
              <a:rPr lang="en-GB" sz="1600"/>
            </a:fld>
            <a:endParaRPr lang="en-GB" sz="1600"/>
          </a:p>
        </p:txBody>
      </p:sp>
      <p:graphicFrame>
        <p:nvGraphicFramePr>
          <p:cNvPr id="394" name="Google Shape;394;p23"/>
          <p:cNvGraphicFramePr/>
          <p:nvPr/>
        </p:nvGraphicFramePr>
        <p:xfrm>
          <a:off x="415290" y="2666365"/>
          <a:ext cx="5404485" cy="3220720"/>
        </p:xfrm>
        <a:graphic>
          <a:graphicData uri="http://schemas.openxmlformats.org/drawingml/2006/table">
            <a:tbl>
              <a:tblPr firstRow="1" bandRow="1">
                <a:noFill/>
                <a:tableStyleId>{842BD605-5C96-4622-8A0A-D424C72E7195}</a:tableStyleId>
              </a:tblPr>
              <a:tblGrid>
                <a:gridCol w="1054735"/>
                <a:gridCol w="1673860"/>
                <a:gridCol w="1455420"/>
                <a:gridCol w="1220470"/>
              </a:tblGrid>
              <a:tr h="1005205">
                <a:tc>
                  <a:txBody>
                    <a:bodyPr/>
                    <a:lstStyle/>
                    <a:p>
                      <a:pPr marL="0" marR="0" lvl="0" indent="0" algn="ctr" rtl="0">
                        <a:spcBef>
                          <a:spcPts val="0"/>
                        </a:spcBef>
                        <a:spcAft>
                          <a:spcPts val="0"/>
                        </a:spcAft>
                        <a:buNone/>
                      </a:pPr>
                      <a:r>
                        <a:rPr lang="en-GB" sz="2400">
                          <a:latin typeface="M PLUS 1p"/>
                          <a:ea typeface="M PLUS 1p"/>
                          <a:cs typeface="M PLUS 1p"/>
                          <a:sym typeface="M PLUS 1p"/>
                        </a:rPr>
                        <a:t>Input</a:t>
                      </a:r>
                      <a:endParaRPr sz="2400">
                        <a:solidFill>
                          <a:srgbClr val="FFFFFF"/>
                        </a:solidFill>
                        <a:latin typeface="M PLUS 1p"/>
                        <a:ea typeface="M PLUS 1p"/>
                        <a:cs typeface="M PLUS 1p"/>
                        <a:sym typeface="M PLUS 1p"/>
                      </a:endParaRPr>
                    </a:p>
                  </a:txBody>
                  <a:tcPr marL="121900" marR="121900" marT="45733" marB="45733"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GB" sz="2400">
                          <a:latin typeface="M PLUS 1p"/>
                          <a:ea typeface="M PLUS 1p"/>
                          <a:cs typeface="M PLUS 1p"/>
                          <a:sym typeface="M PLUS 1p"/>
                        </a:rPr>
                        <a:t>Method</a:t>
                      </a:r>
                      <a:endParaRPr sz="2400">
                        <a:solidFill>
                          <a:srgbClr val="FFFFFF"/>
                        </a:solidFill>
                        <a:latin typeface="M PLUS 1p"/>
                        <a:ea typeface="M PLUS 1p"/>
                        <a:cs typeface="M PLUS 1p"/>
                        <a:sym typeface="M PLUS 1p"/>
                      </a:endParaRPr>
                    </a:p>
                  </a:txBody>
                  <a:tcPr marL="121900" marR="121900" marT="45733" marB="45733" anchor="ctr">
                    <a:lnT w="9525" cap="flat" cmpd="sng">
                      <a:solidFill>
                        <a:srgbClr val="000000">
                          <a:alpha val="0"/>
                        </a:srgbClr>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GB" sz="2400">
                          <a:latin typeface="M PLUS 1p"/>
                          <a:ea typeface="M PLUS 1p"/>
                          <a:cs typeface="M PLUS 1p"/>
                          <a:sym typeface="M PLUS 1p"/>
                        </a:rPr>
                        <a:t>Unlabeled F1</a:t>
                      </a:r>
                      <a:endParaRPr sz="2400">
                        <a:latin typeface="M PLUS 1p"/>
                        <a:ea typeface="M PLUS 1p"/>
                        <a:cs typeface="M PLUS 1p"/>
                        <a:sym typeface="M PLUS 1p"/>
                      </a:endParaRPr>
                    </a:p>
                  </a:txBody>
                  <a:tcPr marL="121900" marR="121900" marT="45733" marB="45733" anchor="ctr">
                    <a:lnT w="9525" cap="flat" cmpd="sng">
                      <a:solidFill>
                        <a:srgbClr val="000000">
                          <a:alpha val="0"/>
                        </a:srgbClr>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GB" sz="2400">
                          <a:latin typeface="M PLUS 1p"/>
                          <a:ea typeface="M PLUS 1p"/>
                          <a:cs typeface="M PLUS 1p"/>
                          <a:sym typeface="M PLUS 1p"/>
                        </a:rPr>
                        <a:t>Labeled F1</a:t>
                      </a:r>
                      <a:endParaRPr sz="2400">
                        <a:latin typeface="M PLUS 1p"/>
                        <a:ea typeface="M PLUS 1p"/>
                        <a:cs typeface="M PLUS 1p"/>
                        <a:sym typeface="M PLUS 1p"/>
                      </a:endParaRPr>
                    </a:p>
                  </a:txBody>
                  <a:tcPr marL="121900" marR="121900" marT="45733" marB="45733" anchor="ctr">
                    <a:lnT w="9525" cap="flat" cmpd="sng">
                      <a:solidFill>
                        <a:srgbClr val="000000">
                          <a:alpha val="0"/>
                        </a:srgbClr>
                      </a:solidFill>
                      <a:prstDash val="solid"/>
                      <a:round/>
                      <a:headEnd type="none" w="sm" len="sm"/>
                      <a:tailEnd type="none" w="sm" len="sm"/>
                    </a:lnT>
                    <a:lnB w="12700" cap="flat" cmpd="sng">
                      <a:solidFill>
                        <a:srgbClr val="FFFFFF"/>
                      </a:solidFill>
                      <a:prstDash val="solid"/>
                      <a:round/>
                      <a:headEnd type="none" w="sm" len="sm"/>
                      <a:tailEnd type="none" w="sm" len="sm"/>
                    </a:lnB>
                  </a:tcPr>
                </a:tc>
              </a:tr>
              <a:tr h="695960">
                <a:tc rowSpan="2">
                  <a:txBody>
                    <a:bodyPr/>
                    <a:lstStyle/>
                    <a:p>
                      <a:pPr marL="0" marR="0" lvl="0" indent="0" algn="ctr" rtl="0">
                        <a:spcBef>
                          <a:spcPts val="0"/>
                        </a:spcBef>
                        <a:spcAft>
                          <a:spcPts val="0"/>
                        </a:spcAft>
                        <a:buNone/>
                      </a:pPr>
                      <a:r>
                        <a:rPr lang="en-GB" sz="2400">
                          <a:latin typeface="M PLUS 1p"/>
                          <a:ea typeface="M PLUS 1p"/>
                          <a:cs typeface="M PLUS 1p"/>
                          <a:sym typeface="M PLUS 1p"/>
                        </a:rPr>
                        <a:t>Sentence</a:t>
                      </a:r>
                      <a:endParaRPr sz="2400">
                        <a:latin typeface="M PLUS 1p"/>
                        <a:ea typeface="M PLUS 1p"/>
                        <a:cs typeface="M PLUS 1p"/>
                        <a:sym typeface="M PLUS 1p"/>
                      </a:endParaRPr>
                    </a:p>
                  </a:txBody>
                  <a:tcPr marL="121900" marR="121900" marT="45733" marB="45733" anchor="ctr">
                    <a:lnL w="9525" cap="flat" cmpd="sng">
                      <a:solidFill>
                        <a:srgbClr val="000000">
                          <a:alpha val="0"/>
                        </a:srgbClr>
                      </a:solidFill>
                      <a:prstDash val="solid"/>
                      <a:round/>
                      <a:headEnd type="none" w="sm" len="sm"/>
                      <a:tailEnd type="none" w="sm" len="sm"/>
                    </a:lnL>
                    <a:lnT w="12700" cap="flat" cmpd="sng">
                      <a:solidFill>
                        <a:srgbClr val="FFFFFF"/>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2400">
                          <a:latin typeface="M PLUS 1p"/>
                          <a:ea typeface="M PLUS 1p"/>
                          <a:cs typeface="M PLUS 1p"/>
                          <a:sym typeface="M PLUS 1p"/>
                        </a:rPr>
                        <a:t>depccg</a:t>
                      </a:r>
                      <a:endParaRPr sz="2400">
                        <a:latin typeface="M PLUS 1p"/>
                        <a:ea typeface="M PLUS 1p"/>
                        <a:cs typeface="M PLUS 1p"/>
                        <a:sym typeface="M PLUS 1p"/>
                      </a:endParaRPr>
                    </a:p>
                  </a:txBody>
                  <a:tcPr marL="121900" marR="121900" marT="45733" marB="45733">
                    <a:lnT w="12700" cap="flat" cmpd="sng">
                      <a:solidFill>
                        <a:srgbClr val="FFFFFF"/>
                      </a:solidFill>
                      <a:prstDash val="solid"/>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2135">
                          <a:latin typeface="M PLUS 1p"/>
                          <a:ea typeface="M PLUS 1p"/>
                          <a:cs typeface="M PLUS 1p"/>
                          <a:sym typeface="M PLUS 1p"/>
                        </a:rPr>
                        <a:t>94.0</a:t>
                      </a:r>
                      <a:endParaRPr sz="2135">
                        <a:latin typeface="M PLUS 1p"/>
                        <a:ea typeface="M PLUS 1p"/>
                        <a:cs typeface="M PLUS 1p"/>
                        <a:sym typeface="M PLUS 1p"/>
                      </a:endParaRPr>
                    </a:p>
                  </a:txBody>
                  <a:tcPr marL="121900" marR="121900" marT="45733" marB="45733">
                    <a:lnT w="12700" cap="flat" cmpd="sng">
                      <a:solidFill>
                        <a:srgbClr val="FFFFFF"/>
                      </a:solidFill>
                      <a:prstDash val="solid"/>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2135">
                          <a:latin typeface="M PLUS 1p"/>
                          <a:ea typeface="M PLUS 1p"/>
                          <a:cs typeface="M PLUS 1p"/>
                          <a:sym typeface="M PLUS 1p"/>
                        </a:rPr>
                        <a:t>88.8</a:t>
                      </a:r>
                      <a:endParaRPr sz="2135">
                        <a:latin typeface="M PLUS 1p"/>
                        <a:ea typeface="M PLUS 1p"/>
                        <a:cs typeface="M PLUS 1p"/>
                        <a:sym typeface="M PLUS 1p"/>
                      </a:endParaRPr>
                    </a:p>
                  </a:txBody>
                  <a:tcPr marL="121900" marR="121900" marT="45733" marB="45733">
                    <a:lnT w="12700" cap="flat" cmpd="sng">
                      <a:solidFill>
                        <a:srgbClr val="FFFFFF"/>
                      </a:solidFill>
                      <a:prstDash val="solid"/>
                      <a:round/>
                      <a:headEnd type="none" w="sm" len="sm"/>
                      <a:tailEnd type="none" w="sm" len="sm"/>
                    </a:lnT>
                    <a:lnB w="12700" cap="flat" cmpd="sng">
                      <a:solidFill>
                        <a:srgbClr val="000000"/>
                      </a:solidFill>
                      <a:prstDash val="dash"/>
                      <a:round/>
                      <a:headEnd type="none" w="sm" len="sm"/>
                      <a:tailEnd type="none" w="sm" len="sm"/>
                    </a:lnB>
                  </a:tcPr>
                </a:tc>
              </a:tr>
              <a:tr h="696595">
                <a:tc vMerge="1">
                  <a:tcPr/>
                </a:tc>
                <a:tc>
                  <a:txBody>
                    <a:bodyPr/>
                    <a:lstStyle/>
                    <a:p>
                      <a:pPr marL="0" marR="0" lvl="0" indent="0" algn="l" rtl="0">
                        <a:spcBef>
                          <a:spcPts val="0"/>
                        </a:spcBef>
                        <a:spcAft>
                          <a:spcPts val="0"/>
                        </a:spcAft>
                        <a:buNone/>
                      </a:pPr>
                      <a:r>
                        <a:rPr lang="en-GB" sz="2400">
                          <a:latin typeface="M PLUS 1p"/>
                          <a:ea typeface="M PLUS 1p"/>
                          <a:cs typeface="M PLUS 1p"/>
                          <a:sym typeface="M PLUS 1p"/>
                        </a:rPr>
                        <a:t>  + ELMo</a:t>
                      </a:r>
                      <a:endParaRPr sz="2400">
                        <a:solidFill>
                          <a:srgbClr val="000000"/>
                        </a:solidFill>
                        <a:latin typeface="M PLUS 1p"/>
                        <a:ea typeface="M PLUS 1p"/>
                        <a:cs typeface="M PLUS 1p"/>
                        <a:sym typeface="M PLUS 1p"/>
                      </a:endParaRPr>
                    </a:p>
                  </a:txBody>
                  <a:tcPr marL="121900" marR="121900" marT="45733" marB="45733">
                    <a:lnT w="12700" cap="flat" cmpd="sng">
                      <a:solidFill>
                        <a:srgbClr val="000000"/>
                      </a:solidFill>
                      <a:prstDash val="dash"/>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rgbClr val="000000"/>
                        </a:buClr>
                        <a:buFont typeface="Arial" panose="020B0604020202020204"/>
                        <a:buNone/>
                      </a:pPr>
                      <a:r>
                        <a:rPr lang="en-GB" sz="2135">
                          <a:latin typeface="M PLUS 1p"/>
                          <a:ea typeface="M PLUS 1p"/>
                          <a:cs typeface="M PLUS 1p"/>
                          <a:sym typeface="M PLUS 1p"/>
                        </a:rPr>
                        <a:t>94.98</a:t>
                      </a:r>
                      <a:endParaRPr sz="2135">
                        <a:solidFill>
                          <a:srgbClr val="000000"/>
                        </a:solidFill>
                        <a:latin typeface="M PLUS 1p"/>
                        <a:ea typeface="M PLUS 1p"/>
                        <a:cs typeface="M PLUS 1p"/>
                        <a:sym typeface="M PLUS 1p"/>
                      </a:endParaRPr>
                    </a:p>
                  </a:txBody>
                  <a:tcPr marL="121900" marR="121900" marT="45733" marB="45733">
                    <a:lnT w="12700" cap="flat" cmpd="sng">
                      <a:solidFill>
                        <a:srgbClr val="000000"/>
                      </a:solidFill>
                      <a:prstDash val="dash"/>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rgbClr val="000000"/>
                        </a:buClr>
                        <a:buFont typeface="Arial" panose="020B0604020202020204"/>
                        <a:buNone/>
                      </a:pPr>
                      <a:r>
                        <a:rPr lang="en-GB" sz="2135">
                          <a:latin typeface="M PLUS 1p"/>
                          <a:ea typeface="M PLUS 1p"/>
                          <a:cs typeface="M PLUS 1p"/>
                          <a:sym typeface="M PLUS 1p"/>
                        </a:rPr>
                        <a:t>90.51</a:t>
                      </a:r>
                      <a:endParaRPr sz="2135">
                        <a:solidFill>
                          <a:srgbClr val="000000"/>
                        </a:solidFill>
                        <a:latin typeface="M PLUS 1p"/>
                        <a:ea typeface="M PLUS 1p"/>
                        <a:cs typeface="M PLUS 1p"/>
                        <a:sym typeface="M PLUS 1p"/>
                      </a:endParaRPr>
                    </a:p>
                  </a:txBody>
                  <a:tcPr marL="121900" marR="121900" marT="45733" marB="45733">
                    <a:lnT w="12700" cap="flat" cmpd="sng">
                      <a:solidFill>
                        <a:srgbClr val="000000"/>
                      </a:solidFill>
                      <a:prstDash val="dash"/>
                      <a:round/>
                      <a:headEnd type="none" w="sm" len="sm"/>
                      <a:tailEnd type="none" w="sm" len="sm"/>
                    </a:lnT>
                    <a:lnB w="12700" cap="flat" cmpd="sng">
                      <a:solidFill>
                        <a:srgbClr val="000000"/>
                      </a:solidFill>
                      <a:prstDash val="solid"/>
                      <a:round/>
                      <a:headEnd type="none" w="sm" len="sm"/>
                      <a:tailEnd type="none" w="sm" len="sm"/>
                    </a:lnB>
                  </a:tcPr>
                </a:tc>
              </a:tr>
              <a:tr h="822960">
                <a:tc>
                  <a:txBody>
                    <a:bodyPr/>
                    <a:lstStyle/>
                    <a:p>
                      <a:pPr marL="0" marR="0" lvl="0" indent="0" algn="ctr" rtl="0">
                        <a:spcBef>
                          <a:spcPts val="0"/>
                        </a:spcBef>
                        <a:spcAft>
                          <a:spcPts val="0"/>
                        </a:spcAft>
                        <a:buNone/>
                      </a:pPr>
                      <a:r>
                        <a:rPr lang="en-GB" sz="2400">
                          <a:latin typeface="M PLUS 1p"/>
                          <a:ea typeface="M PLUS 1p"/>
                          <a:cs typeface="M PLUS 1p"/>
                          <a:sym typeface="M PLUS 1p"/>
                        </a:rPr>
                        <a:t>Dep. tree</a:t>
                      </a:r>
                      <a:endParaRPr sz="2400">
                        <a:latin typeface="M PLUS 1p"/>
                        <a:ea typeface="M PLUS 1p"/>
                        <a:cs typeface="M PLUS 1p"/>
                        <a:sym typeface="M PLUS 1p"/>
                      </a:endParaRPr>
                    </a:p>
                  </a:txBody>
                  <a:tcPr marL="121900" marR="121900" marT="45733" marB="45733" anchor="ctr">
                    <a:lnL w="9525" cap="flat" cmpd="sng">
                      <a:solidFill>
                        <a:srgbClr val="000000">
                          <a:alpha val="0"/>
                        </a:srgbClr>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l" rtl="0">
                        <a:spcBef>
                          <a:spcPts val="0"/>
                        </a:spcBef>
                        <a:spcAft>
                          <a:spcPts val="0"/>
                        </a:spcAft>
                        <a:buNone/>
                      </a:pPr>
                      <a:r>
                        <a:rPr lang="en-GB" sz="2400">
                          <a:latin typeface="M PLUS 1p"/>
                          <a:ea typeface="M PLUS 1p"/>
                          <a:cs typeface="M PLUS 1p"/>
                          <a:sym typeface="M PLUS 1p"/>
                        </a:rPr>
                        <a:t>Converter</a:t>
                      </a:r>
                      <a:endParaRPr sz="2400">
                        <a:latin typeface="M PLUS 1p"/>
                        <a:ea typeface="M PLUS 1p"/>
                        <a:cs typeface="M PLUS 1p"/>
                        <a:sym typeface="M PLUS 1p"/>
                      </a:endParaRPr>
                    </a:p>
                  </a:txBody>
                  <a:tcPr marL="121900" marR="121900" marT="45733" marB="45733">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GB" sz="2135">
                          <a:latin typeface="M PLUS 1p"/>
                          <a:ea typeface="M PLUS 1p"/>
                          <a:cs typeface="M PLUS 1p"/>
                          <a:sym typeface="M PLUS 1p"/>
                        </a:rPr>
                        <a:t>96.48</a:t>
                      </a:r>
                      <a:endParaRPr sz="2135">
                        <a:solidFill>
                          <a:srgbClr val="000000"/>
                        </a:solidFill>
                        <a:latin typeface="M PLUS 1p"/>
                        <a:ea typeface="M PLUS 1p"/>
                        <a:cs typeface="M PLUS 1p"/>
                        <a:sym typeface="M PLUS 1p"/>
                      </a:endParaRPr>
                    </a:p>
                  </a:txBody>
                  <a:tcPr marL="121900" marR="121900" marT="45733" marB="45733">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GB" sz="2135">
                          <a:latin typeface="M PLUS 1p"/>
                          <a:ea typeface="M PLUS 1p"/>
                          <a:cs typeface="M PLUS 1p"/>
                          <a:sym typeface="M PLUS 1p"/>
                        </a:rPr>
                        <a:t>92.68</a:t>
                      </a:r>
                      <a:endParaRPr sz="2135">
                        <a:solidFill>
                          <a:srgbClr val="000000"/>
                        </a:solidFill>
                        <a:latin typeface="M PLUS 1p"/>
                        <a:ea typeface="M PLUS 1p"/>
                        <a:cs typeface="M PLUS 1p"/>
                        <a:sym typeface="M PLUS 1p"/>
                      </a:endParaRPr>
                    </a:p>
                  </a:txBody>
                  <a:tcPr marL="121900" marR="121900" marT="45733" marB="45733">
                    <a:lnT w="12700" cap="flat" cmpd="sng">
                      <a:solidFill>
                        <a:srgbClr val="000000"/>
                      </a:solidFill>
                      <a:prstDash val="solid"/>
                      <a:round/>
                      <a:headEnd type="none" w="sm" len="sm"/>
                      <a:tailEnd type="none" w="sm" len="sm"/>
                    </a:lnT>
                    <a:lnB w="12700" cap="flat" cmpd="sng">
                      <a:solidFill>
                        <a:srgbClr val="FFFFFF"/>
                      </a:solidFill>
                      <a:prstDash val="solid"/>
                      <a:round/>
                      <a:headEnd type="none" w="sm" len="sm"/>
                      <a:tailEnd type="none" w="sm" len="sm"/>
                    </a:lnB>
                  </a:tcPr>
                </a:tc>
              </a:tr>
            </a:tbl>
          </a:graphicData>
        </a:graphic>
      </p:graphicFrame>
      <p:graphicFrame>
        <p:nvGraphicFramePr>
          <p:cNvPr id="395" name="Google Shape;395;p23"/>
          <p:cNvGraphicFramePr/>
          <p:nvPr/>
        </p:nvGraphicFramePr>
        <p:xfrm>
          <a:off x="6102350" y="2277110"/>
          <a:ext cx="5810885" cy="3759835"/>
        </p:xfrm>
        <a:graphic>
          <a:graphicData uri="http://schemas.openxmlformats.org/drawingml/2006/table">
            <a:tbl>
              <a:tblPr firstRow="1" bandRow="1">
                <a:noFill/>
                <a:tableStyleId>{842BD605-5C96-4622-8A0A-D424C72E7195}</a:tableStyleId>
              </a:tblPr>
              <a:tblGrid>
                <a:gridCol w="3065780"/>
                <a:gridCol w="1454785"/>
                <a:gridCol w="1290320"/>
              </a:tblGrid>
              <a:tr h="822960">
                <a:tc>
                  <a:txBody>
                    <a:bodyPr/>
                    <a:lstStyle/>
                    <a:p>
                      <a:pPr marL="0" marR="0" lvl="0" indent="0" algn="ctr" rtl="0">
                        <a:spcBef>
                          <a:spcPts val="0"/>
                        </a:spcBef>
                        <a:spcAft>
                          <a:spcPts val="0"/>
                        </a:spcAft>
                        <a:buNone/>
                      </a:pPr>
                      <a:endParaRPr sz="2400">
                        <a:solidFill>
                          <a:srgbClr val="FFFFFF"/>
                        </a:solidFill>
                        <a:latin typeface="M PLUS 1p"/>
                        <a:ea typeface="M PLUS 1p"/>
                        <a:cs typeface="M PLUS 1p"/>
                        <a:sym typeface="M PLUS 1p"/>
                      </a:endParaRPr>
                    </a:p>
                  </a:txBody>
                  <a:tcPr marL="121900" marR="121900" marT="45733" marB="45733"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GB" sz="2400">
                          <a:latin typeface="M PLUS 1p"/>
                          <a:ea typeface="M PLUS 1p"/>
                          <a:cs typeface="M PLUS 1p"/>
                          <a:sym typeface="M PLUS 1p"/>
                        </a:rPr>
                        <a:t>depccg</a:t>
                      </a:r>
                      <a:endParaRPr sz="2400">
                        <a:latin typeface="M PLUS 1p"/>
                        <a:ea typeface="M PLUS 1p"/>
                        <a:cs typeface="M PLUS 1p"/>
                        <a:sym typeface="M PLUS 1p"/>
                      </a:endParaRPr>
                    </a:p>
                    <a:p>
                      <a:pPr marL="0" marR="0" lvl="0" indent="0" algn="ctr" rtl="0">
                        <a:spcBef>
                          <a:spcPts val="0"/>
                        </a:spcBef>
                        <a:spcAft>
                          <a:spcPts val="0"/>
                        </a:spcAft>
                        <a:buNone/>
                      </a:pPr>
                      <a:r>
                        <a:rPr lang="en-GB" sz="2400">
                          <a:latin typeface="M PLUS 1p"/>
                          <a:ea typeface="M PLUS 1p"/>
                          <a:cs typeface="M PLUS 1p"/>
                          <a:sym typeface="M PLUS 1p"/>
                        </a:rPr>
                        <a:t>+ELMo</a:t>
                      </a:r>
                      <a:endParaRPr sz="2400">
                        <a:latin typeface="M PLUS 1p"/>
                        <a:ea typeface="M PLUS 1p"/>
                        <a:cs typeface="M PLUS 1p"/>
                        <a:sym typeface="M PLUS 1p"/>
                      </a:endParaRPr>
                    </a:p>
                  </a:txBody>
                  <a:tcPr marL="121900" marR="121900" marT="45733" marB="45733" anchor="ctr">
                    <a:lnT w="9525" cap="flat" cmpd="sng">
                      <a:solidFill>
                        <a:srgbClr val="000000">
                          <a:alpha val="0"/>
                        </a:srgbClr>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GB" sz="2400">
                          <a:latin typeface="M PLUS 1p"/>
                          <a:ea typeface="M PLUS 1p"/>
                          <a:cs typeface="M PLUS 1p"/>
                          <a:sym typeface="M PLUS 1p"/>
                        </a:rPr>
                        <a:t>Converter</a:t>
                      </a:r>
                      <a:endParaRPr sz="2400">
                        <a:latin typeface="M PLUS 1p"/>
                        <a:ea typeface="M PLUS 1p"/>
                        <a:cs typeface="M PLUS 1p"/>
                        <a:sym typeface="M PLUS 1p"/>
                      </a:endParaRPr>
                    </a:p>
                  </a:txBody>
                  <a:tcPr marL="121900" marR="121900" marT="45733" marB="45733" anchor="ctr">
                    <a:lnT w="9525" cap="flat" cmpd="sng">
                      <a:solidFill>
                        <a:srgbClr val="000000">
                          <a:alpha val="0"/>
                        </a:srgbClr>
                      </a:solidFill>
                      <a:prstDash val="solid"/>
                      <a:round/>
                      <a:headEnd type="none" w="sm" len="sm"/>
                      <a:tailEnd type="none" w="sm" len="sm"/>
                    </a:lnT>
                    <a:lnB w="12700" cap="flat" cmpd="sng">
                      <a:solidFill>
                        <a:srgbClr val="FFFFFF"/>
                      </a:solidFill>
                      <a:prstDash val="solid"/>
                      <a:round/>
                      <a:headEnd type="none" w="sm" len="sm"/>
                      <a:tailEnd type="none" w="sm" len="sm"/>
                    </a:lnB>
                  </a:tcPr>
                </a:tc>
              </a:tr>
              <a:tr h="457200">
                <a:tc gridSpan="3">
                  <a:txBody>
                    <a:bodyPr/>
                    <a:lstStyle/>
                    <a:p>
                      <a:pPr marL="0" marR="0" lvl="0" indent="0" algn="l" rtl="0">
                        <a:spcBef>
                          <a:spcPts val="0"/>
                        </a:spcBef>
                        <a:spcAft>
                          <a:spcPts val="0"/>
                        </a:spcAft>
                        <a:buNone/>
                      </a:pPr>
                      <a:r>
                        <a:rPr lang="en-GB" sz="2400">
                          <a:latin typeface="M PLUS 1p"/>
                          <a:ea typeface="M PLUS 1p"/>
                          <a:cs typeface="M PLUS 1p"/>
                          <a:sym typeface="M PLUS 1p"/>
                        </a:rPr>
                        <a:t>PP-attachment</a:t>
                      </a:r>
                      <a:endParaRPr sz="2400">
                        <a:latin typeface="M PLUS 1p"/>
                        <a:ea typeface="M PLUS 1p"/>
                        <a:cs typeface="M PLUS 1p"/>
                        <a:sym typeface="M PLUS 1p"/>
                      </a:endParaRPr>
                    </a:p>
                  </a:txBody>
                  <a:tcPr marL="121900" marR="121900" marT="45733" marB="45733">
                    <a:lnL w="9525" cap="flat" cmpd="sng">
                      <a:solidFill>
                        <a:srgbClr val="000000">
                          <a:alpha val="0"/>
                        </a:srgbClr>
                      </a:solidFill>
                      <a:prstDash val="solid"/>
                      <a:round/>
                      <a:headEnd type="none" w="sm" len="sm"/>
                      <a:tailEnd type="none" w="sm" len="sm"/>
                    </a:lnL>
                    <a:lnT w="12700" cap="flat" cmpd="sng">
                      <a:solidFill>
                        <a:srgbClr val="FFFFFF"/>
                      </a:solidFill>
                      <a:prstDash val="solid"/>
                      <a:round/>
                      <a:headEnd type="none" w="sm" len="sm"/>
                      <a:tailEnd type="none" w="sm" len="sm"/>
                    </a:lnT>
                    <a:lnB w="12700" cap="flat" cmpd="sng">
                      <a:solidFill>
                        <a:srgbClr val="000000"/>
                      </a:solidFill>
                      <a:prstDash val="dash"/>
                      <a:round/>
                      <a:headEnd type="none" w="sm" len="sm"/>
                      <a:tailEnd type="none" w="sm" len="sm"/>
                    </a:lnB>
                  </a:tcPr>
                </a:tc>
                <a:tc hMerge="1">
                  <a:tcPr/>
                </a:tc>
                <a:tc hMerge="1">
                  <a:tcPr/>
                </a:tc>
              </a:tr>
              <a:tr h="457200">
                <a:tc>
                  <a:txBody>
                    <a:bodyPr/>
                    <a:lstStyle/>
                    <a:p>
                      <a:pPr marL="0" marR="0" lvl="0" indent="0" algn="l" rtl="0">
                        <a:spcBef>
                          <a:spcPts val="0"/>
                        </a:spcBef>
                        <a:spcAft>
                          <a:spcPts val="0"/>
                        </a:spcAft>
                        <a:buNone/>
                      </a:pPr>
                      <a:r>
                        <a:rPr lang="en-GB" sz="2400">
                          <a:latin typeface="M PLUS 1p"/>
                          <a:ea typeface="M PLUS 1p"/>
                          <a:cs typeface="M PLUS 1p"/>
                          <a:sym typeface="M PLUS 1p"/>
                        </a:rPr>
                        <a:t>(NP\</a:t>
                      </a:r>
                      <a:r>
                        <a:rPr lang="en-GB" sz="2400" b="1">
                          <a:latin typeface="M PLUS 1p"/>
                          <a:ea typeface="M PLUS 1p"/>
                          <a:cs typeface="M PLUS 1p"/>
                          <a:sym typeface="M PLUS 1p"/>
                        </a:rPr>
                        <a:t>NP</a:t>
                      </a:r>
                      <a:r>
                        <a:rPr lang="en-GB" sz="2400">
                          <a:latin typeface="M PLUS 1p"/>
                          <a:ea typeface="M PLUS 1p"/>
                          <a:cs typeface="M PLUS 1p"/>
                          <a:sym typeface="M PLUS 1p"/>
                        </a:rPr>
                        <a:t>)/NP</a:t>
                      </a:r>
                      <a:endParaRPr sz="2400">
                        <a:latin typeface="M PLUS 1p"/>
                        <a:ea typeface="M PLUS 1p"/>
                        <a:cs typeface="M PLUS 1p"/>
                        <a:sym typeface="M PLUS 1p"/>
                      </a:endParaRPr>
                    </a:p>
                  </a:txBody>
                  <a:tcPr marL="121900" marR="121900" marT="45733" marB="45733">
                    <a:lnL w="9525" cap="flat" cmpd="sng">
                      <a:solidFill>
                        <a:srgbClr val="000000">
                          <a:alpha val="0"/>
                        </a:srgbClr>
                      </a:solidFill>
                      <a:prstDash val="solid"/>
                      <a:round/>
                      <a:headEnd type="none" w="sm" len="sm"/>
                      <a:tailEnd type="none" w="sm" len="sm"/>
                    </a:lnL>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2135">
                          <a:latin typeface="M PLUS 1p"/>
                          <a:ea typeface="M PLUS 1p"/>
                          <a:cs typeface="M PLUS 1p"/>
                          <a:sym typeface="M PLUS 1p"/>
                        </a:rPr>
                        <a:t>90.62</a:t>
                      </a:r>
                      <a:endParaRPr sz="2135">
                        <a:latin typeface="M PLUS 1p"/>
                        <a:ea typeface="M PLUS 1p"/>
                        <a:cs typeface="M PLUS 1p"/>
                        <a:sym typeface="M PLUS 1p"/>
                      </a:endParaRPr>
                    </a:p>
                  </a:txBody>
                  <a:tcPr marL="121900" marR="121900" marT="45733" marB="45733">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2135" b="1">
                          <a:latin typeface="M PLUS 1p"/>
                          <a:ea typeface="M PLUS 1p"/>
                          <a:cs typeface="M PLUS 1p"/>
                          <a:sym typeface="M PLUS 1p"/>
                        </a:rPr>
                        <a:t>97.46</a:t>
                      </a:r>
                      <a:endParaRPr sz="2135" b="1">
                        <a:latin typeface="M PLUS 1p"/>
                        <a:ea typeface="M PLUS 1p"/>
                        <a:cs typeface="M PLUS 1p"/>
                        <a:sym typeface="M PLUS 1p"/>
                      </a:endParaRPr>
                    </a:p>
                  </a:txBody>
                  <a:tcPr marL="121900" marR="121900" marT="45733" marB="45733">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r>
              <a:tr h="460375">
                <a:tc>
                  <a:txBody>
                    <a:bodyPr/>
                    <a:lstStyle/>
                    <a:p>
                      <a:pPr marL="0" marR="0" lvl="0" indent="0" algn="l" rtl="0">
                        <a:spcBef>
                          <a:spcPts val="0"/>
                        </a:spcBef>
                        <a:spcAft>
                          <a:spcPts val="0"/>
                        </a:spcAft>
                        <a:buNone/>
                      </a:pPr>
                      <a:r>
                        <a:rPr lang="en-GB" sz="2400">
                          <a:latin typeface="M PLUS 1p"/>
                          <a:ea typeface="M PLUS 1p"/>
                          <a:cs typeface="M PLUS 1p"/>
                          <a:sym typeface="M PLUS 1p"/>
                        </a:rPr>
                        <a:t>((S\NP)\(</a:t>
                      </a:r>
                      <a:r>
                        <a:rPr lang="en-GB" sz="2400" b="1">
                          <a:latin typeface="M PLUS 1p"/>
                          <a:ea typeface="M PLUS 1p"/>
                          <a:cs typeface="M PLUS 1p"/>
                          <a:sym typeface="M PLUS 1p"/>
                        </a:rPr>
                        <a:t>S\NP</a:t>
                      </a:r>
                      <a:r>
                        <a:rPr lang="en-GB" sz="2400">
                          <a:latin typeface="M PLUS 1p"/>
                          <a:ea typeface="M PLUS 1p"/>
                          <a:cs typeface="M PLUS 1p"/>
                          <a:sym typeface="M PLUS 1p"/>
                        </a:rPr>
                        <a:t>))/NP</a:t>
                      </a:r>
                      <a:endParaRPr sz="2400">
                        <a:solidFill>
                          <a:srgbClr val="000000"/>
                        </a:solidFill>
                        <a:latin typeface="M PLUS 1p"/>
                        <a:ea typeface="M PLUS 1p"/>
                        <a:cs typeface="M PLUS 1p"/>
                        <a:sym typeface="M PLUS 1p"/>
                      </a:endParaRPr>
                    </a:p>
                  </a:txBody>
                  <a:tcPr marL="121900" marR="121900" marT="45733" marB="45733">
                    <a:lnL w="9525" cap="flat" cmpd="sng">
                      <a:solidFill>
                        <a:srgbClr val="000000">
                          <a:alpha val="0"/>
                        </a:srgbClr>
                      </a:solidFill>
                      <a:prstDash val="solid"/>
                      <a:round/>
                      <a:headEnd type="none" w="sm" len="sm"/>
                      <a:tailEnd type="none" w="sm" len="sm"/>
                    </a:lnL>
                    <a:lnT w="12700" cap="flat" cmpd="sng">
                      <a:solidFill>
                        <a:srgbClr val="000000"/>
                      </a:solidFill>
                      <a:prstDash val="dash"/>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rgbClr val="000000"/>
                        </a:buClr>
                        <a:buFont typeface="Arial" panose="020B0604020202020204"/>
                        <a:buNone/>
                      </a:pPr>
                      <a:r>
                        <a:rPr lang="en-GB" sz="2135">
                          <a:latin typeface="M PLUS 1p"/>
                          <a:ea typeface="M PLUS 1p"/>
                          <a:cs typeface="M PLUS 1p"/>
                          <a:sym typeface="M PLUS 1p"/>
                        </a:rPr>
                        <a:t>81.15</a:t>
                      </a:r>
                      <a:endParaRPr sz="2135">
                        <a:solidFill>
                          <a:srgbClr val="000000"/>
                        </a:solidFill>
                        <a:latin typeface="M PLUS 1p"/>
                        <a:ea typeface="M PLUS 1p"/>
                        <a:cs typeface="M PLUS 1p"/>
                        <a:sym typeface="M PLUS 1p"/>
                      </a:endParaRPr>
                    </a:p>
                  </a:txBody>
                  <a:tcPr marL="121900" marR="121900" marT="45733" marB="45733">
                    <a:lnT w="12700" cap="flat" cmpd="sng">
                      <a:solidFill>
                        <a:srgbClr val="000000"/>
                      </a:solidFill>
                      <a:prstDash val="dash"/>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rgbClr val="000000"/>
                        </a:buClr>
                        <a:buFont typeface="Arial" panose="020B0604020202020204"/>
                        <a:buNone/>
                      </a:pPr>
                      <a:r>
                        <a:rPr lang="en-GB" sz="2135" b="1">
                          <a:latin typeface="M PLUS 1p"/>
                          <a:ea typeface="M PLUS 1p"/>
                          <a:cs typeface="M PLUS 1p"/>
                          <a:sym typeface="M PLUS 1p"/>
                        </a:rPr>
                        <a:t>88.63</a:t>
                      </a:r>
                      <a:endParaRPr sz="2135" b="1">
                        <a:solidFill>
                          <a:srgbClr val="000000"/>
                        </a:solidFill>
                        <a:latin typeface="M PLUS 1p"/>
                        <a:ea typeface="M PLUS 1p"/>
                        <a:cs typeface="M PLUS 1p"/>
                        <a:sym typeface="M PLUS 1p"/>
                      </a:endParaRPr>
                    </a:p>
                  </a:txBody>
                  <a:tcPr marL="121900" marR="121900" marT="45733" marB="45733">
                    <a:lnT w="12700" cap="flat" cmpd="sng">
                      <a:solidFill>
                        <a:srgbClr val="000000"/>
                      </a:solidFill>
                      <a:prstDash val="dash"/>
                      <a:round/>
                      <a:headEnd type="none" w="sm" len="sm"/>
                      <a:tailEnd type="none" w="sm" len="sm"/>
                    </a:lnT>
                    <a:lnB w="12700" cap="flat" cmpd="sng">
                      <a:solidFill>
                        <a:srgbClr val="000000"/>
                      </a:solidFill>
                      <a:prstDash val="solid"/>
                      <a:round/>
                      <a:headEnd type="none" w="sm" len="sm"/>
                      <a:tailEnd type="none" w="sm" len="sm"/>
                    </a:lnB>
                  </a:tcPr>
                </a:tc>
              </a:tr>
              <a:tr h="469900">
                <a:tc gridSpan="3">
                  <a:txBody>
                    <a:bodyPr/>
                    <a:lstStyle/>
                    <a:p>
                      <a:pPr marL="0" lvl="0" indent="0" algn="l" rtl="0">
                        <a:spcBef>
                          <a:spcPts val="0"/>
                        </a:spcBef>
                        <a:spcAft>
                          <a:spcPts val="0"/>
                        </a:spcAft>
                        <a:buNone/>
                      </a:pPr>
                      <a:r>
                        <a:rPr lang="en-GB" sz="2400">
                          <a:latin typeface="M PLUS 1p"/>
                          <a:ea typeface="M PLUS 1p"/>
                          <a:cs typeface="M PLUS 1p"/>
                          <a:sym typeface="M PLUS 1p"/>
                        </a:rPr>
                        <a:t>Relative clause (subject/object extracted)</a:t>
                      </a:r>
                      <a:endParaRPr sz="2400">
                        <a:latin typeface="M PLUS 1p"/>
                        <a:ea typeface="M PLUS 1p"/>
                        <a:cs typeface="M PLUS 1p"/>
                        <a:sym typeface="M PLUS 1p"/>
                      </a:endParaRPr>
                    </a:p>
                  </a:txBody>
                  <a:tcPr marL="121900" marR="121900" marT="45733" marB="45733">
                    <a:lnL w="9525" cap="flat" cmpd="sng">
                      <a:solidFill>
                        <a:srgbClr val="000000">
                          <a:alpha val="0"/>
                        </a:srgbClr>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dash"/>
                      <a:round/>
                      <a:headEnd type="none" w="sm" len="sm"/>
                      <a:tailEnd type="none" w="sm" len="sm"/>
                    </a:lnB>
                  </a:tcPr>
                </a:tc>
                <a:tc hMerge="1">
                  <a:tcPr/>
                </a:tc>
                <a:tc hMerge="1">
                  <a:tcPr/>
                </a:tc>
              </a:tr>
              <a:tr h="501650">
                <a:tc>
                  <a:txBody>
                    <a:bodyPr/>
                    <a:lstStyle/>
                    <a:p>
                      <a:pPr marL="0" marR="0" lvl="0" indent="0" algn="l" rtl="0">
                        <a:spcBef>
                          <a:spcPts val="0"/>
                        </a:spcBef>
                        <a:spcAft>
                          <a:spcPts val="0"/>
                        </a:spcAft>
                        <a:buNone/>
                      </a:pPr>
                      <a:r>
                        <a:rPr lang="en-GB" sz="2400">
                          <a:latin typeface="M PLUS 1p"/>
                          <a:ea typeface="M PLUS 1p"/>
                          <a:cs typeface="M PLUS 1p"/>
                          <a:sym typeface="M PLUS 1p"/>
                        </a:rPr>
                        <a:t>(NP\</a:t>
                      </a:r>
                      <a:r>
                        <a:rPr lang="en-GB" sz="2400" b="1">
                          <a:latin typeface="M PLUS 1p"/>
                          <a:ea typeface="M PLUS 1p"/>
                          <a:cs typeface="M PLUS 1p"/>
                          <a:sym typeface="M PLUS 1p"/>
                        </a:rPr>
                        <a:t>NP</a:t>
                      </a:r>
                      <a:r>
                        <a:rPr lang="en-GB" sz="2400">
                          <a:latin typeface="M PLUS 1p"/>
                          <a:ea typeface="M PLUS 1p"/>
                          <a:cs typeface="M PLUS 1p"/>
                          <a:sym typeface="M PLUS 1p"/>
                        </a:rPr>
                        <a:t>)/(S[dcl]\NP)</a:t>
                      </a:r>
                      <a:endParaRPr sz="2400">
                        <a:latin typeface="M PLUS 1p"/>
                        <a:ea typeface="M PLUS 1p"/>
                        <a:cs typeface="M PLUS 1p"/>
                        <a:sym typeface="M PLUS 1p"/>
                      </a:endParaRPr>
                    </a:p>
                  </a:txBody>
                  <a:tcPr marL="121900" marR="121900" marT="45733" marB="45733">
                    <a:lnL w="9525" cap="flat" cmpd="sng">
                      <a:solidFill>
                        <a:srgbClr val="000000">
                          <a:alpha val="0"/>
                        </a:srgbClr>
                      </a:solidFill>
                      <a:prstDash val="solid"/>
                      <a:round/>
                      <a:headEnd type="none" w="sm" len="sm"/>
                      <a:tailEnd type="none" w="sm" len="sm"/>
                    </a:lnL>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c>
                  <a:txBody>
                    <a:bodyPr/>
                    <a:lstStyle/>
                    <a:p>
                      <a:pPr marL="0" marR="0" lvl="0" indent="0" algn="ctr" rtl="0">
                        <a:spcBef>
                          <a:spcPts val="0"/>
                        </a:spcBef>
                        <a:spcAft>
                          <a:spcPts val="0"/>
                        </a:spcAft>
                        <a:buNone/>
                      </a:pPr>
                      <a:r>
                        <a:rPr lang="en-GB" sz="2135">
                          <a:latin typeface="M PLUS 1p"/>
                          <a:ea typeface="M PLUS 1p"/>
                          <a:cs typeface="M PLUS 1p"/>
                          <a:sym typeface="M PLUS 1p"/>
                        </a:rPr>
                        <a:t>93.44</a:t>
                      </a:r>
                      <a:endParaRPr sz="2135">
                        <a:solidFill>
                          <a:srgbClr val="000000"/>
                        </a:solidFill>
                        <a:latin typeface="M PLUS 1p"/>
                        <a:ea typeface="M PLUS 1p"/>
                        <a:cs typeface="M PLUS 1p"/>
                        <a:sym typeface="M PLUS 1p"/>
                      </a:endParaRPr>
                    </a:p>
                  </a:txBody>
                  <a:tcPr marL="121900" marR="121900" marT="45733" marB="45733">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c>
                  <a:txBody>
                    <a:bodyPr/>
                    <a:lstStyle/>
                    <a:p>
                      <a:pPr marL="0" marR="0" lvl="0" indent="0" algn="ctr" rtl="0">
                        <a:spcBef>
                          <a:spcPts val="0"/>
                        </a:spcBef>
                        <a:spcAft>
                          <a:spcPts val="0"/>
                        </a:spcAft>
                        <a:buNone/>
                      </a:pPr>
                      <a:r>
                        <a:rPr lang="en-GB" sz="2135" b="1">
                          <a:latin typeface="M PLUS 1p"/>
                          <a:ea typeface="M PLUS 1p"/>
                          <a:cs typeface="M PLUS 1p"/>
                          <a:sym typeface="M PLUS 1p"/>
                        </a:rPr>
                        <a:t>98.71</a:t>
                      </a:r>
                      <a:endParaRPr sz="2135" b="1">
                        <a:solidFill>
                          <a:srgbClr val="000000"/>
                        </a:solidFill>
                        <a:latin typeface="M PLUS 1p"/>
                        <a:ea typeface="M PLUS 1p"/>
                        <a:cs typeface="M PLUS 1p"/>
                        <a:sym typeface="M PLUS 1p"/>
                      </a:endParaRPr>
                    </a:p>
                  </a:txBody>
                  <a:tcPr marL="121900" marR="121900" marT="45733" marB="45733">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r>
              <a:tr h="590550">
                <a:tc>
                  <a:txBody>
                    <a:bodyPr/>
                    <a:lstStyle/>
                    <a:p>
                      <a:pPr marL="0" lvl="0" indent="0" algn="l" rtl="0">
                        <a:spcBef>
                          <a:spcPts val="0"/>
                        </a:spcBef>
                        <a:spcAft>
                          <a:spcPts val="0"/>
                        </a:spcAft>
                        <a:buNone/>
                      </a:pPr>
                      <a:r>
                        <a:rPr lang="en-GB" sz="2400">
                          <a:solidFill>
                            <a:schemeClr val="dk1"/>
                          </a:solidFill>
                          <a:latin typeface="M PLUS 1p"/>
                          <a:ea typeface="M PLUS 1p"/>
                          <a:cs typeface="M PLUS 1p"/>
                          <a:sym typeface="M PLUS 1p"/>
                        </a:rPr>
                        <a:t>(NP\</a:t>
                      </a:r>
                      <a:r>
                        <a:rPr lang="en-GB" sz="2400" b="1">
                          <a:solidFill>
                            <a:schemeClr val="dk1"/>
                          </a:solidFill>
                          <a:latin typeface="M PLUS 1p"/>
                          <a:ea typeface="M PLUS 1p"/>
                          <a:cs typeface="M PLUS 1p"/>
                          <a:sym typeface="M PLUS 1p"/>
                        </a:rPr>
                        <a:t>NP</a:t>
                      </a:r>
                      <a:r>
                        <a:rPr lang="en-GB" sz="2400">
                          <a:solidFill>
                            <a:schemeClr val="dk1"/>
                          </a:solidFill>
                          <a:latin typeface="M PLUS 1p"/>
                          <a:ea typeface="M PLUS 1p"/>
                          <a:cs typeface="M PLUS 1p"/>
                          <a:sym typeface="M PLUS 1p"/>
                        </a:rPr>
                        <a:t>)/(S[dcl]/NP)</a:t>
                      </a:r>
                      <a:endParaRPr sz="2400">
                        <a:latin typeface="M PLUS 1p"/>
                        <a:ea typeface="M PLUS 1p"/>
                        <a:cs typeface="M PLUS 1p"/>
                        <a:sym typeface="M PLUS 1p"/>
                      </a:endParaRPr>
                    </a:p>
                  </a:txBody>
                  <a:tcPr marL="121900" marR="121900" marT="45733" marB="45733">
                    <a:lnL w="9525" cap="flat" cmpd="sng">
                      <a:solidFill>
                        <a:srgbClr val="000000">
                          <a:alpha val="0"/>
                        </a:srgbClr>
                      </a:solidFill>
                      <a:prstDash val="solid"/>
                      <a:round/>
                      <a:headEnd type="none" w="sm" len="sm"/>
                      <a:tailEnd type="none" w="sm" len="sm"/>
                    </a:lnL>
                    <a:lnT w="12700" cap="flat" cmpd="sng">
                      <a:solidFill>
                        <a:srgbClr val="000000"/>
                      </a:solidFill>
                      <a:prstDash val="dash"/>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GB" sz="2135">
                          <a:latin typeface="M PLUS 1p"/>
                          <a:ea typeface="M PLUS 1p"/>
                          <a:cs typeface="M PLUS 1p"/>
                          <a:sym typeface="M PLUS 1p"/>
                        </a:rPr>
                        <a:t>90.48</a:t>
                      </a:r>
                      <a:endParaRPr sz="2135">
                        <a:latin typeface="M PLUS 1p"/>
                        <a:ea typeface="M PLUS 1p"/>
                        <a:cs typeface="M PLUS 1p"/>
                        <a:sym typeface="M PLUS 1p"/>
                      </a:endParaRPr>
                    </a:p>
                  </a:txBody>
                  <a:tcPr marL="121900" marR="121900" marT="45733" marB="45733">
                    <a:lnT w="12700" cap="flat" cmpd="sng">
                      <a:solidFill>
                        <a:srgbClr val="000000"/>
                      </a:solidFill>
                      <a:prstDash val="dash"/>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GB" sz="2135" b="1">
                          <a:latin typeface="M PLUS 1p"/>
                          <a:ea typeface="M PLUS 1p"/>
                          <a:cs typeface="M PLUS 1p"/>
                          <a:sym typeface="M PLUS 1p"/>
                        </a:rPr>
                        <a:t>93.02</a:t>
                      </a:r>
                      <a:endParaRPr sz="2135" b="1">
                        <a:latin typeface="M PLUS 1p"/>
                        <a:ea typeface="M PLUS 1p"/>
                        <a:cs typeface="M PLUS 1p"/>
                        <a:sym typeface="M PLUS 1p"/>
                      </a:endParaRPr>
                    </a:p>
                  </a:txBody>
                  <a:tcPr marL="121900" marR="121900" marT="45733" marB="45733">
                    <a:lnT w="12700" cap="flat" cmpd="sng">
                      <a:solidFill>
                        <a:srgbClr val="000000"/>
                      </a:solidFill>
                      <a:prstDash val="dash"/>
                      <a:round/>
                      <a:headEnd type="none" w="sm" len="sm"/>
                      <a:tailEnd type="none" w="sm" len="sm"/>
                    </a:lnT>
                    <a:lnB w="12700" cap="flat" cmpd="sng">
                      <a:solidFill>
                        <a:srgbClr val="FFFFFF"/>
                      </a:solidFill>
                      <a:prstDash val="solid"/>
                      <a:round/>
                      <a:headEnd type="none" w="sm" len="sm"/>
                      <a:tailEnd type="none" w="sm" len="sm"/>
                    </a:lnB>
                  </a:tcPr>
                </a:tc>
              </a:tr>
            </a:tbl>
          </a:graphicData>
        </a:graphic>
      </p:graphicFrame>
      <p:sp>
        <p:nvSpPr>
          <p:cNvPr id="396" name="Google Shape;396;p23"/>
          <p:cNvSpPr/>
          <p:nvPr/>
        </p:nvSpPr>
        <p:spPr>
          <a:xfrm>
            <a:off x="2153920" y="5654675"/>
            <a:ext cx="2901315" cy="1059815"/>
          </a:xfrm>
          <a:prstGeom prst="wedgeRoundRectCallout">
            <a:avLst>
              <a:gd name="adj1" fmla="val -4511"/>
              <a:gd name="adj2" fmla="val -72580"/>
              <a:gd name="adj3" fmla="val 0"/>
            </a:avLst>
          </a:prstGeom>
          <a:solidFill>
            <a:srgbClr val="FFFF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lnSpc>
                <a:spcPct val="120000"/>
              </a:lnSpc>
              <a:spcBef>
                <a:spcPts val="0"/>
              </a:spcBef>
              <a:spcAft>
                <a:spcPts val="0"/>
              </a:spcAft>
              <a:buNone/>
            </a:pPr>
            <a:r>
              <a:rPr lang="en-GB">
                <a:latin typeface="M PLUS 1p"/>
                <a:ea typeface="M PLUS 1p"/>
                <a:cs typeface="M PLUS 1p"/>
                <a:sym typeface="M PLUS 1p"/>
              </a:rPr>
              <a:t>Hugely outperforms the best-performing depccg+ELMo model</a:t>
            </a:r>
            <a:endParaRPr lang="en-GB">
              <a:latin typeface="M PLUS 1p"/>
              <a:ea typeface="M PLUS 1p"/>
              <a:cs typeface="M PLUS 1p"/>
              <a:sym typeface="M PLUS 1p"/>
            </a:endParaRPr>
          </a:p>
        </p:txBody>
      </p:sp>
      <p:sp>
        <p:nvSpPr>
          <p:cNvPr id="397" name="Google Shape;397;p23"/>
          <p:cNvSpPr/>
          <p:nvPr/>
        </p:nvSpPr>
        <p:spPr>
          <a:xfrm>
            <a:off x="9096597" y="1079485"/>
            <a:ext cx="2901600" cy="882800"/>
          </a:xfrm>
          <a:prstGeom prst="wedgeRoundRectCallout">
            <a:avLst>
              <a:gd name="adj1" fmla="val -40433"/>
              <a:gd name="adj2" fmla="val 79210"/>
              <a:gd name="adj3" fmla="val 0"/>
            </a:avLst>
          </a:prstGeom>
          <a:solidFill>
            <a:srgbClr val="FFFF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2000">
                <a:latin typeface="M PLUS 1p"/>
                <a:ea typeface="M PLUS 1p"/>
                <a:cs typeface="M PLUS 1p"/>
                <a:sym typeface="M PLUS 1p"/>
              </a:rPr>
              <a:t>Scores per syntactic phenomenon</a:t>
            </a:r>
            <a:endParaRPr lang="en-GB" sz="2000">
              <a:latin typeface="M PLUS 1p"/>
              <a:ea typeface="M PLUS 1p"/>
              <a:cs typeface="M PLUS 1p"/>
              <a:sym typeface="M PLUS 1p"/>
            </a:endParaRPr>
          </a:p>
        </p:txBody>
      </p:sp>
      <p:sp>
        <p:nvSpPr>
          <p:cNvPr id="392" name="Google Shape;392;p23"/>
          <p:cNvSpPr txBox="1"/>
          <p:nvPr>
            <p:ph type="body" idx="1"/>
          </p:nvPr>
        </p:nvSpPr>
        <p:spPr>
          <a:xfrm>
            <a:off x="415600" y="1079423"/>
            <a:ext cx="11360800" cy="1197600"/>
          </a:xfrm>
          <a:prstGeom prst="rect">
            <a:avLst/>
          </a:prstGeom>
        </p:spPr>
        <p:txBody>
          <a:bodyPr spcFirstLastPara="1" wrap="square" lIns="121900" tIns="121900" rIns="121900" bIns="121900" anchor="t" anchorCtr="0">
            <a:noAutofit/>
          </a:bodyPr>
          <a:lstStyle/>
          <a:p>
            <a:pPr marL="457200" lvl="0" indent="-342900" algn="l" rtl="0">
              <a:spcBef>
                <a:spcPts val="0"/>
              </a:spcBef>
              <a:spcAft>
                <a:spcPts val="0"/>
              </a:spcAft>
              <a:buSzPts val="1800"/>
              <a:buChar char="●"/>
            </a:pPr>
            <a:r>
              <a:rPr lang="en-GB"/>
              <a:t>Converter’s performance on gold WSJ23 dep. trees</a:t>
            </a:r>
            <a:endParaRPr lang="en-GB"/>
          </a:p>
          <a:p>
            <a:pPr marL="457200" lvl="0" indent="-342900" algn="l" rtl="0">
              <a:spcBef>
                <a:spcPts val="0"/>
              </a:spcBef>
              <a:spcAft>
                <a:spcPts val="0"/>
              </a:spcAft>
              <a:buSzPts val="1800"/>
              <a:buChar char="●"/>
            </a:pPr>
            <a:r>
              <a:rPr lang="en-GB"/>
              <a:t>Upper bound on conversion quality (in-domain setting)</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401" name="Shape 401"/>
        <p:cNvGrpSpPr/>
        <p:nvPr/>
      </p:nvGrpSpPr>
      <p:grpSpPr>
        <a:xfrm>
          <a:off x="0" y="0"/>
          <a:ext cx="0" cy="0"/>
          <a:chOff x="0" y="0"/>
          <a:chExt cx="0" cy="0"/>
        </a:xfrm>
      </p:grpSpPr>
      <p:sp>
        <p:nvSpPr>
          <p:cNvPr id="402" name="Google Shape;402;p24"/>
          <p:cNvSpPr txBox="1"/>
          <p:nvPr>
            <p:ph type="body" idx="1"/>
          </p:nvPr>
        </p:nvSpPr>
        <p:spPr>
          <a:xfrm>
            <a:off x="0" y="1536633"/>
            <a:ext cx="12117200" cy="1594800"/>
          </a:xfrm>
          <a:prstGeom prst="rect">
            <a:avLst/>
          </a:prstGeom>
        </p:spPr>
        <p:txBody>
          <a:bodyPr spcFirstLastPara="1" wrap="square" lIns="121900" tIns="121900" rIns="121900" bIns="121900" anchor="t" anchorCtr="0">
            <a:noAutofit/>
          </a:bodyPr>
          <a:lstStyle/>
          <a:p>
            <a:pPr marL="457200" lvl="0" indent="-342900" algn="l" rtl="0">
              <a:spcBef>
                <a:spcPts val="0"/>
              </a:spcBef>
              <a:spcAft>
                <a:spcPts val="0"/>
              </a:spcAft>
              <a:buSzPts val="1800"/>
              <a:buChar char="●"/>
            </a:pPr>
            <a:r>
              <a:rPr lang="en-GB"/>
              <a:t>Switchboard corpus (Godfrey et al., 1992): Train/Test = 59,029/7,681</a:t>
            </a:r>
            <a:endParaRPr lang="en-GB"/>
          </a:p>
          <a:p>
            <a:pPr marL="914400" lvl="1" indent="-330200" algn="l" rtl="0">
              <a:spcBef>
                <a:spcPts val="0"/>
              </a:spcBef>
              <a:spcAft>
                <a:spcPts val="0"/>
              </a:spcAft>
              <a:buSzPts val="1600"/>
              <a:buChar char="○"/>
            </a:pPr>
            <a:r>
              <a:rPr lang="en-GB"/>
              <a:t>Treebank on transcription texts of telephone conversation</a:t>
            </a:r>
            <a:endParaRPr lang="en-GB"/>
          </a:p>
          <a:p>
            <a:pPr marL="914400" lvl="1" indent="-330200" algn="l" rtl="0">
              <a:spcBef>
                <a:spcPts val="0"/>
              </a:spcBef>
              <a:spcAft>
                <a:spcPts val="0"/>
              </a:spcAft>
              <a:buSzPts val="1600"/>
              <a:buChar char="○"/>
            </a:pPr>
            <a:r>
              <a:rPr lang="en-GB" b="1"/>
              <a:t>Evaluation</a:t>
            </a:r>
            <a:r>
              <a:rPr lang="en-GB"/>
              <a:t>: standard CCG evaluation (using 100 sentences annotated by me)</a:t>
            </a:r>
            <a:endParaRPr lang="en-GB"/>
          </a:p>
          <a:p>
            <a:pPr marL="914400" lvl="1" indent="-330200" algn="l" rtl="0">
              <a:spcBef>
                <a:spcPts val="0"/>
              </a:spcBef>
              <a:spcAft>
                <a:spcPts val="0"/>
              </a:spcAft>
              <a:buSzPts val="1600"/>
              <a:buChar char="○"/>
            </a:pPr>
            <a:r>
              <a:rPr lang="en-GB" b="1"/>
              <a:t>Challenges</a:t>
            </a:r>
            <a:r>
              <a:rPr lang="en-GB"/>
              <a:t>: Broken expression, lengthy sentences with embeddings</a:t>
            </a:r>
            <a:endParaRPr lang="en-GB"/>
          </a:p>
        </p:txBody>
      </p:sp>
      <p:sp>
        <p:nvSpPr>
          <p:cNvPr id="403" name="Google Shape;403;p24"/>
          <p:cNvSpPr txBox="1"/>
          <p:nvPr>
            <p:ph type="title"/>
          </p:nvPr>
        </p:nvSpPr>
        <p:spPr>
          <a:xfrm>
            <a:off x="415600" y="186967"/>
            <a:ext cx="11360800" cy="763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t>Experiment 1: Speech Conversation</a:t>
            </a:r>
            <a:endParaRPr lang="en-GB"/>
          </a:p>
        </p:txBody>
      </p:sp>
      <p:sp>
        <p:nvSpPr>
          <p:cNvPr id="404" name="Google Shape;404;p24"/>
          <p:cNvSpPr txBox="1"/>
          <p:nvPr/>
        </p:nvSpPr>
        <p:spPr>
          <a:xfrm>
            <a:off x="589280" y="4215765"/>
            <a:ext cx="11013440" cy="2016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GB" sz="2400" i="1"/>
              <a:t>the only problem </a:t>
            </a:r>
            <a:r>
              <a:rPr lang="en-GB" sz="2400" i="1">
                <a:highlight>
                  <a:srgbClr val="F4CCCC"/>
                </a:highlight>
              </a:rPr>
              <a:t>i see with term limitations</a:t>
            </a:r>
            <a:r>
              <a:rPr lang="en-GB" sz="2400" i="1"/>
              <a:t> is </a:t>
            </a:r>
            <a:r>
              <a:rPr lang="en-GB" sz="2400" i="1">
                <a:highlight>
                  <a:srgbClr val="F4CCCC"/>
                </a:highlight>
              </a:rPr>
              <a:t>that i think that the bureaucracy in our government</a:t>
            </a:r>
            <a:r>
              <a:rPr lang="en-GB" sz="2400" i="1"/>
              <a:t> as is with most governments is just so complex </a:t>
            </a:r>
            <a:r>
              <a:rPr lang="en-GB" sz="2400" i="1">
                <a:highlight>
                  <a:srgbClr val="F4CCCC"/>
                </a:highlight>
              </a:rPr>
              <a:t>that there is a learning curve</a:t>
            </a:r>
            <a:r>
              <a:rPr lang="en-GB" sz="2400" i="1"/>
              <a:t> and </a:t>
            </a:r>
            <a:r>
              <a:rPr lang="en-GB" sz="2400" i="1">
                <a:highlight>
                  <a:srgbClr val="F4CCCC"/>
                </a:highlight>
              </a:rPr>
              <a:t>that you ca n’t just send someone off to washington and expect his first day to be an effective congress precision</a:t>
            </a:r>
            <a:endParaRPr sz="2400" i="1">
              <a:highlight>
                <a:srgbClr val="F4CCCC"/>
              </a:highlight>
            </a:endParaRPr>
          </a:p>
        </p:txBody>
      </p:sp>
      <p:sp>
        <p:nvSpPr>
          <p:cNvPr id="405" name="Google Shape;405;p24"/>
          <p:cNvSpPr txBox="1"/>
          <p:nvPr>
            <p:ph type="sldNum" idx="12"/>
          </p:nvPr>
        </p:nvSpPr>
        <p:spPr>
          <a:xfrm>
            <a:off x="11296611" y="6217623"/>
            <a:ext cx="731600" cy="5248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panose="020B0604020202020204"/>
              <a:buNone/>
            </a:pPr>
            <a:fld id="{00000000-1234-1234-1234-123412341234}" type="slidenum">
              <a:rPr lang="en-GB" sz="1600"/>
            </a:fld>
            <a:endParaRPr lang="en-GB" sz="1600"/>
          </a:p>
        </p:txBody>
      </p:sp>
      <p:graphicFrame>
        <p:nvGraphicFramePr>
          <p:cNvPr id="406" name="Google Shape;406;p24"/>
          <p:cNvGraphicFramePr/>
          <p:nvPr/>
        </p:nvGraphicFramePr>
        <p:xfrm>
          <a:off x="12692567" y="3937023"/>
          <a:ext cx="3999865" cy="3999865"/>
        </p:xfrm>
        <a:graphic>
          <a:graphicData uri="http://schemas.openxmlformats.org/drawingml/2006/table">
            <a:tbl>
              <a:tblPr firstRow="1" bandRow="1">
                <a:noFill/>
                <a:tableStyleId>{842BD605-5C96-4622-8A0A-D424C72E7195}</a:tableStyleId>
              </a:tblPr>
              <a:tblGrid>
                <a:gridCol w="3999865"/>
              </a:tblGrid>
              <a:tr h="1069975">
                <a:tc>
                  <a:txBody>
                    <a:bodyPr/>
                    <a:lstStyle/>
                    <a:p>
                      <a:pPr marL="0" marR="0" lvl="0" indent="0" algn="ctr" rtl="0">
                        <a:spcBef>
                          <a:spcPts val="0"/>
                        </a:spcBef>
                        <a:spcAft>
                          <a:spcPts val="0"/>
                        </a:spcAft>
                        <a:buNone/>
                      </a:pPr>
                      <a:r>
                        <a:rPr lang="en-GB" sz="2400" b="0">
                          <a:latin typeface="M PLUS 1p"/>
                          <a:ea typeface="M PLUS 1p"/>
                          <a:cs typeface="M PLUS 1p"/>
                          <a:sym typeface="M PLUS 1p"/>
                        </a:rPr>
                        <a:t>F値</a:t>
                      </a:r>
                      <a:endParaRPr sz="2400" b="0">
                        <a:latin typeface="M PLUS 1p"/>
                        <a:ea typeface="M PLUS 1p"/>
                        <a:cs typeface="M PLUS 1p"/>
                        <a:sym typeface="M PLUS 1p"/>
                      </a:endParaRPr>
                    </a:p>
                  </a:txBody>
                  <a:tcPr marL="121900" marR="121900" marT="45733" marB="45733" anchor="ctr">
                    <a:lnL w="9525" cap="flat" cmpd="sng">
                      <a:solidFill>
                        <a:srgbClr val="FFFFFF"/>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976630">
                <a:tc>
                  <a:txBody>
                    <a:bodyPr/>
                    <a:lstStyle/>
                    <a:p>
                      <a:pPr marL="0" lvl="0" indent="0" algn="ctr" rtl="0">
                        <a:spcBef>
                          <a:spcPts val="0"/>
                        </a:spcBef>
                        <a:spcAft>
                          <a:spcPts val="0"/>
                        </a:spcAft>
                        <a:buNone/>
                      </a:pPr>
                      <a:r>
                        <a:rPr lang="en-GB" sz="2135">
                          <a:latin typeface="M PLUS 1p"/>
                          <a:ea typeface="M PLUS 1p"/>
                          <a:cs typeface="M PLUS 1p"/>
                          <a:sym typeface="M PLUS 1p"/>
                        </a:rPr>
                        <a:t>74.32</a:t>
                      </a:r>
                      <a:endParaRPr sz="2135">
                        <a:latin typeface="M PLUS 1p"/>
                        <a:ea typeface="M PLUS 1p"/>
                        <a:cs typeface="M PLUS 1p"/>
                        <a:sym typeface="M PLUS 1p"/>
                      </a:endParaRPr>
                    </a:p>
                  </a:txBody>
                  <a:tcPr marL="121900" marR="121900" marT="45733" marB="45733" anchor="ctr">
                    <a:lnT w="12700" cap="flat" cmpd="sng">
                      <a:solidFill>
                        <a:srgbClr val="000000"/>
                      </a:solidFill>
                      <a:prstDash val="solid"/>
                      <a:round/>
                      <a:headEnd type="none" w="sm" len="sm"/>
                      <a:tailEnd type="none" w="sm" len="sm"/>
                    </a:lnT>
                    <a:lnB w="12700" cap="flat" cmpd="sng">
                      <a:solidFill>
                        <a:srgbClr val="000000"/>
                      </a:solidFill>
                      <a:prstDash val="dash"/>
                      <a:round/>
                      <a:headEnd type="none" w="sm" len="sm"/>
                      <a:tailEnd type="none" w="sm" len="sm"/>
                    </a:lnB>
                  </a:tcPr>
                </a:tc>
              </a:tr>
              <a:tr h="976630">
                <a:tc>
                  <a:txBody>
                    <a:bodyPr/>
                    <a:lstStyle/>
                    <a:p>
                      <a:pPr marL="0" lvl="0" indent="0" algn="ctr" rtl="0">
                        <a:spcBef>
                          <a:spcPts val="0"/>
                        </a:spcBef>
                        <a:spcAft>
                          <a:spcPts val="0"/>
                        </a:spcAft>
                        <a:buNone/>
                      </a:pPr>
                      <a:r>
                        <a:rPr lang="en-GB" sz="2135">
                          <a:latin typeface="M PLUS 1p"/>
                          <a:ea typeface="M PLUS 1p"/>
                          <a:cs typeface="M PLUS 1p"/>
                          <a:sym typeface="M PLUS 1p"/>
                        </a:rPr>
                        <a:t>76.19</a:t>
                      </a:r>
                      <a:endParaRPr sz="2135">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r>
              <a:tr h="976630">
                <a:tc>
                  <a:txBody>
                    <a:bodyPr/>
                    <a:lstStyle/>
                    <a:p>
                      <a:pPr marL="0" marR="0" lvl="0" indent="0" algn="ctr" rtl="0">
                        <a:spcBef>
                          <a:spcPts val="0"/>
                        </a:spcBef>
                        <a:spcAft>
                          <a:spcPts val="0"/>
                        </a:spcAft>
                        <a:buNone/>
                      </a:pPr>
                      <a:r>
                        <a:rPr lang="en-GB" sz="2135" b="1">
                          <a:latin typeface="M PLUS 1p"/>
                          <a:ea typeface="M PLUS 1p"/>
                          <a:cs typeface="M PLUS 1p"/>
                          <a:sym typeface="M PLUS 1p"/>
                        </a:rPr>
                        <a:t>77.54</a:t>
                      </a:r>
                      <a:endParaRPr sz="2135" b="1">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410" name="Shape 410"/>
        <p:cNvGrpSpPr/>
        <p:nvPr/>
      </p:nvGrpSpPr>
      <p:grpSpPr>
        <a:xfrm>
          <a:off x="0" y="0"/>
          <a:ext cx="0" cy="0"/>
          <a:chOff x="0" y="0"/>
          <a:chExt cx="0" cy="0"/>
        </a:xfrm>
      </p:grpSpPr>
      <p:sp>
        <p:nvSpPr>
          <p:cNvPr id="411" name="Google Shape;411;p25"/>
          <p:cNvSpPr txBox="1"/>
          <p:nvPr>
            <p:ph type="body" idx="1"/>
          </p:nvPr>
        </p:nvSpPr>
        <p:spPr>
          <a:xfrm>
            <a:off x="-73600" y="3758867"/>
            <a:ext cx="12339200" cy="1594800"/>
          </a:xfrm>
          <a:prstGeom prst="rect">
            <a:avLst/>
          </a:prstGeom>
        </p:spPr>
        <p:txBody>
          <a:bodyPr spcFirstLastPara="1" wrap="square" lIns="121900" tIns="121900" rIns="121900" bIns="121900" anchor="t" anchorCtr="0">
            <a:noAutofit/>
          </a:bodyPr>
          <a:lstStyle/>
          <a:p>
            <a:pPr marL="457200" marR="0" lvl="0" indent="-342900" algn="l" rtl="0">
              <a:lnSpc>
                <a:spcPct val="150000"/>
              </a:lnSpc>
              <a:spcBef>
                <a:spcPts val="0"/>
              </a:spcBef>
              <a:spcAft>
                <a:spcPts val="0"/>
              </a:spcAft>
              <a:buClr>
                <a:schemeClr val="dk2"/>
              </a:buClr>
              <a:buSzPts val="1800"/>
              <a:buFont typeface="M PLUS 1p"/>
              <a:buChar char="●"/>
            </a:pPr>
            <a:r>
              <a:rPr lang="en-GB"/>
              <a:t>Additive contributions of ELMo and the proposed method</a:t>
            </a:r>
            <a:endParaRPr lang="en-GB"/>
          </a:p>
          <a:p>
            <a:pPr marL="457200" marR="0" lvl="0" indent="-342900" algn="l" rtl="0">
              <a:lnSpc>
                <a:spcPct val="150000"/>
              </a:lnSpc>
              <a:spcBef>
                <a:spcPts val="0"/>
              </a:spcBef>
              <a:spcAft>
                <a:spcPts val="0"/>
              </a:spcAft>
              <a:buSzPts val="1800"/>
              <a:buChar char="●"/>
            </a:pPr>
            <a:r>
              <a:rPr lang="en-GB"/>
              <a:t>Error cases after the domain adaptation</a:t>
            </a:r>
            <a:endParaRPr lang="en-GB"/>
          </a:p>
          <a:p>
            <a:pPr marL="914400" marR="0" lvl="1" indent="-330200" algn="l" rtl="0">
              <a:lnSpc>
                <a:spcPct val="150000"/>
              </a:lnSpc>
              <a:spcBef>
                <a:spcPts val="0"/>
              </a:spcBef>
              <a:spcAft>
                <a:spcPts val="0"/>
              </a:spcAft>
              <a:buSzPts val="1600"/>
              <a:buChar char="○"/>
            </a:pPr>
            <a:r>
              <a:rPr lang="en-GB"/>
              <a:t>Only common errors remains such as PP-attachment, predicate argument structure, etc.</a:t>
            </a:r>
            <a:endParaRPr lang="en-GB"/>
          </a:p>
        </p:txBody>
      </p:sp>
      <p:sp>
        <p:nvSpPr>
          <p:cNvPr id="412" name="Google Shape;412;p25"/>
          <p:cNvSpPr txBox="1"/>
          <p:nvPr>
            <p:ph type="title"/>
          </p:nvPr>
        </p:nvSpPr>
        <p:spPr>
          <a:xfrm>
            <a:off x="415600" y="186967"/>
            <a:ext cx="11360800" cy="763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t>Experiment 1: Speech Conversation</a:t>
            </a:r>
            <a:endParaRPr lang="en-GB"/>
          </a:p>
        </p:txBody>
      </p:sp>
      <p:sp>
        <p:nvSpPr>
          <p:cNvPr id="413" name="Google Shape;413;p25"/>
          <p:cNvSpPr txBox="1"/>
          <p:nvPr>
            <p:ph type="sldNum" idx="12"/>
          </p:nvPr>
        </p:nvSpPr>
        <p:spPr>
          <a:xfrm>
            <a:off x="11296611" y="6217623"/>
            <a:ext cx="731600" cy="5248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panose="020B0604020202020204"/>
              <a:buNone/>
            </a:pPr>
            <a:fld id="{00000000-1234-1234-1234-123412341234}" type="slidenum">
              <a:rPr lang="en-GB" sz="1600"/>
            </a:fld>
            <a:endParaRPr lang="en-GB" sz="1600"/>
          </a:p>
        </p:txBody>
      </p:sp>
      <p:graphicFrame>
        <p:nvGraphicFramePr>
          <p:cNvPr id="414" name="Google Shape;414;p25"/>
          <p:cNvGraphicFramePr/>
          <p:nvPr/>
        </p:nvGraphicFramePr>
        <p:xfrm>
          <a:off x="2952115" y="1205865"/>
          <a:ext cx="5902960" cy="2230120"/>
        </p:xfrm>
        <a:graphic>
          <a:graphicData uri="http://schemas.openxmlformats.org/drawingml/2006/table">
            <a:tbl>
              <a:tblPr firstRow="1" bandRow="1">
                <a:noFill/>
                <a:tableStyleId>{842BD605-5C96-4622-8A0A-D424C72E7195}</a:tableStyleId>
              </a:tblPr>
              <a:tblGrid>
                <a:gridCol w="2258695"/>
                <a:gridCol w="2004060"/>
                <a:gridCol w="1640205"/>
              </a:tblGrid>
              <a:tr h="745490">
                <a:tc>
                  <a:txBody>
                    <a:bodyPr/>
                    <a:lstStyle/>
                    <a:p>
                      <a:pPr marL="0" lvl="0" indent="0" algn="ctr" rtl="0">
                        <a:spcBef>
                          <a:spcPts val="0"/>
                        </a:spcBef>
                        <a:spcAft>
                          <a:spcPts val="0"/>
                        </a:spcAft>
                        <a:buNone/>
                      </a:pPr>
                      <a:r>
                        <a:rPr lang="en-GB" sz="2400">
                          <a:latin typeface="M PLUS 1p"/>
                          <a:ea typeface="M PLUS 1p"/>
                          <a:cs typeface="M PLUS 1p"/>
                          <a:sym typeface="M PLUS 1p"/>
                        </a:rPr>
                        <a:t>Method\Score</a:t>
                      </a:r>
                      <a:endParaRPr lang="en-GB" sz="2400" b="0">
                        <a:solidFill>
                          <a:srgbClr val="000000"/>
                        </a:solidFill>
                        <a:latin typeface="M PLUS 1p"/>
                        <a:ea typeface="M PLUS 1p"/>
                        <a:cs typeface="M PLUS 1p"/>
                        <a:sym typeface="M PLUS 1p"/>
                      </a:endParaRPr>
                    </a:p>
                  </a:txBody>
                  <a:tcPr marL="121900" marR="121900" marT="45733" marB="45733" anchor="ctr">
                    <a:lnL w="9525" cap="flat" cmpd="sng">
                      <a:solidFill>
                        <a:srgbClr val="000000">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GB" sz="2400">
                          <a:latin typeface="M PLUS 1p"/>
                          <a:ea typeface="M PLUS 1p"/>
                          <a:cs typeface="M PLUS 1p"/>
                          <a:sym typeface="M PLUS 1p"/>
                        </a:rPr>
                        <a:t>Unlabeled F1</a:t>
                      </a:r>
                      <a:endParaRPr sz="2400" b="0">
                        <a:latin typeface="M PLUS 1p"/>
                        <a:ea typeface="M PLUS 1p"/>
                        <a:cs typeface="M PLUS 1p"/>
                        <a:sym typeface="M PLUS 1p"/>
                      </a:endParaRPr>
                    </a:p>
                  </a:txBody>
                  <a:tcPr marL="121900" marR="121900" marT="45733" marB="45733" anchor="ctr">
                    <a:lnL w="9525" cap="flat" cmpd="sng">
                      <a:solidFill>
                        <a:srgbClr val="FFFFFF"/>
                      </a:solidFill>
                      <a:prstDash val="solid"/>
                      <a:round/>
                      <a:headEnd type="none" w="sm" len="sm"/>
                      <a:tailEnd type="none" w="sm" len="sm"/>
                    </a:lnL>
                    <a:lnT w="9525"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GB" sz="2400">
                          <a:latin typeface="M PLUS 1p"/>
                          <a:ea typeface="M PLUS 1p"/>
                          <a:cs typeface="M PLUS 1p"/>
                          <a:sym typeface="M PLUS 1p"/>
                        </a:rPr>
                        <a:t>Labeled F1</a:t>
                      </a:r>
                      <a:endParaRPr sz="2400" b="0">
                        <a:latin typeface="M PLUS 1p"/>
                        <a:ea typeface="M PLUS 1p"/>
                        <a:cs typeface="M PLUS 1p"/>
                        <a:sym typeface="M PLUS 1p"/>
                      </a:endParaRPr>
                    </a:p>
                  </a:txBody>
                  <a:tcPr marL="121900" marR="121900" marT="45733" marB="45733" anchor="ctr">
                    <a:lnT w="9525"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tcPr>
                </a:tc>
              </a:tr>
              <a:tr h="492760">
                <a:tc>
                  <a:txBody>
                    <a:bodyPr/>
                    <a:lstStyle/>
                    <a:p>
                      <a:pPr marL="0" marR="0" lvl="0" indent="0" algn="l" rtl="0">
                        <a:spcBef>
                          <a:spcPts val="0"/>
                        </a:spcBef>
                        <a:spcAft>
                          <a:spcPts val="0"/>
                        </a:spcAft>
                        <a:buNone/>
                      </a:pPr>
                      <a:r>
                        <a:rPr lang="en-US" altLang="en-GB" sz="2400">
                          <a:latin typeface="M PLUS 1p"/>
                          <a:ea typeface="M PLUS 1p"/>
                          <a:cs typeface="M PLUS 1p"/>
                          <a:sym typeface="M PLUS 1p"/>
                        </a:rPr>
                        <a:t>    </a:t>
                      </a:r>
                      <a:r>
                        <a:rPr lang="en-GB" sz="2400">
                          <a:latin typeface="M PLUS 1p"/>
                          <a:ea typeface="M PLUS 1p"/>
                          <a:cs typeface="M PLUS 1p"/>
                          <a:sym typeface="M PLUS 1p"/>
                        </a:rPr>
                        <a:t>depccg </a:t>
                      </a:r>
                      <a:endParaRPr sz="2400">
                        <a:latin typeface="M PLUS 1p"/>
                        <a:ea typeface="M PLUS 1p"/>
                        <a:cs typeface="M PLUS 1p"/>
                        <a:sym typeface="M PLUS 1p"/>
                      </a:endParaRPr>
                    </a:p>
                  </a:txBody>
                  <a:tcPr marL="121900" marR="121900" marT="45733" marB="45733" anchor="ctr">
                    <a:lnL w="9525" cap="flat" cmpd="sng">
                      <a:solidFill>
                        <a:srgbClr val="000000">
                          <a:alpha val="0"/>
                        </a:srgbClr>
                      </a:solidFill>
                      <a:prstDash val="solid"/>
                      <a:round/>
                      <a:headEnd type="none" w="sm" len="sm"/>
                      <a:tailEnd type="none" w="sm" len="sm"/>
                    </a:lnL>
                    <a:lnT w="12700" cap="flat" cmpd="sng">
                      <a:solidFill>
                        <a:srgbClr val="FFFFFF"/>
                      </a:solidFill>
                      <a:prstDash val="solid"/>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2135">
                          <a:latin typeface="M PLUS 1p"/>
                          <a:ea typeface="M PLUS 1p"/>
                          <a:cs typeface="M PLUS 1p"/>
                          <a:sym typeface="M PLUS 1p"/>
                        </a:rPr>
                        <a:t>90.68</a:t>
                      </a:r>
                      <a:endParaRPr sz="2135">
                        <a:latin typeface="M PLUS 1p"/>
                        <a:ea typeface="M PLUS 1p"/>
                        <a:cs typeface="M PLUS 1p"/>
                        <a:sym typeface="M PLUS 1p"/>
                      </a:endParaRPr>
                    </a:p>
                  </a:txBody>
                  <a:tcPr marL="121900" marR="121900" marT="45733" marB="45733" anchor="ctr">
                    <a:lnT w="12700" cap="flat" cmpd="sng">
                      <a:solidFill>
                        <a:srgbClr val="FFFFFF"/>
                      </a:solidFill>
                      <a:prstDash val="solid"/>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2135">
                          <a:latin typeface="M PLUS 1p"/>
                          <a:ea typeface="M PLUS 1p"/>
                          <a:cs typeface="M PLUS 1p"/>
                          <a:sym typeface="M PLUS 1p"/>
                        </a:rPr>
                        <a:t>82.46</a:t>
                      </a:r>
                      <a:endParaRPr sz="2135">
                        <a:latin typeface="M PLUS 1p"/>
                        <a:ea typeface="M PLUS 1p"/>
                        <a:cs typeface="M PLUS 1p"/>
                        <a:sym typeface="M PLUS 1p"/>
                      </a:endParaRPr>
                    </a:p>
                  </a:txBody>
                  <a:tcPr marL="121900" marR="121900" marT="45733" marB="45733" anchor="ctr">
                    <a:lnT w="12700" cap="flat" cmpd="sng">
                      <a:solidFill>
                        <a:srgbClr val="FFFFFF"/>
                      </a:solidFill>
                      <a:prstDash val="solid"/>
                      <a:round/>
                      <a:headEnd type="none" w="sm" len="sm"/>
                      <a:tailEnd type="none" w="sm" len="sm"/>
                    </a:lnT>
                    <a:lnB w="12700" cap="flat" cmpd="sng">
                      <a:solidFill>
                        <a:srgbClr val="000000"/>
                      </a:solidFill>
                      <a:prstDash val="dash"/>
                      <a:round/>
                      <a:headEnd type="none" w="sm" len="sm"/>
                      <a:tailEnd type="none" w="sm" len="sm"/>
                    </a:lnB>
                  </a:tcPr>
                </a:tc>
              </a:tr>
              <a:tr h="372110">
                <a:tc>
                  <a:txBody>
                    <a:bodyPr/>
                    <a:lstStyle/>
                    <a:p>
                      <a:pPr marL="457200" marR="0" lvl="0" indent="-317500" algn="l" rtl="0">
                        <a:spcBef>
                          <a:spcPts val="0"/>
                        </a:spcBef>
                        <a:spcAft>
                          <a:spcPts val="0"/>
                        </a:spcAft>
                        <a:buSzPts val="1400"/>
                        <a:buFont typeface="M PLUS 1p"/>
                        <a:buChar char="+"/>
                      </a:pPr>
                      <a:r>
                        <a:rPr lang="en-GB" sz="2400">
                          <a:latin typeface="M PLUS 1p"/>
                          <a:ea typeface="M PLUS 1p"/>
                          <a:cs typeface="M PLUS 1p"/>
                          <a:sym typeface="M PLUS 1p"/>
                        </a:rPr>
                        <a:t>ELMo</a:t>
                      </a:r>
                      <a:endParaRPr sz="2400">
                        <a:latin typeface="M PLUS 1p"/>
                        <a:ea typeface="M PLUS 1p"/>
                        <a:cs typeface="M PLUS 1p"/>
                        <a:sym typeface="M PLUS 1p"/>
                      </a:endParaRPr>
                    </a:p>
                  </a:txBody>
                  <a:tcPr marL="121900" marR="121900" marT="45733" marB="45733" anchor="ctr">
                    <a:lnL w="9525" cap="flat" cmpd="sng">
                      <a:solidFill>
                        <a:srgbClr val="000000">
                          <a:alpha val="0"/>
                        </a:srgbClr>
                      </a:solidFill>
                      <a:prstDash val="solid"/>
                      <a:round/>
                      <a:headEnd type="none" w="sm" len="sm"/>
                      <a:tailEnd type="none" w="sm" len="sm"/>
                    </a:lnL>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2135">
                          <a:latin typeface="M PLUS 1p"/>
                          <a:ea typeface="M PLUS 1p"/>
                          <a:cs typeface="M PLUS 1p"/>
                          <a:sym typeface="M PLUS 1p"/>
                        </a:rPr>
                        <a:t>93.23</a:t>
                      </a:r>
                      <a:endParaRPr sz="2135">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2135">
                          <a:latin typeface="M PLUS 1p"/>
                          <a:ea typeface="M PLUS 1p"/>
                          <a:cs typeface="M PLUS 1p"/>
                          <a:sym typeface="M PLUS 1p"/>
                        </a:rPr>
                        <a:t>86.46</a:t>
                      </a:r>
                      <a:endParaRPr sz="2135">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r>
              <a:tr h="457200">
                <a:tc>
                  <a:txBody>
                    <a:bodyPr/>
                    <a:lstStyle/>
                    <a:p>
                      <a:pPr marL="457200" marR="0" lvl="0" indent="-317500" algn="l" rtl="0">
                        <a:spcBef>
                          <a:spcPts val="0"/>
                        </a:spcBef>
                        <a:spcAft>
                          <a:spcPts val="0"/>
                        </a:spcAft>
                        <a:buSzPts val="1400"/>
                        <a:buFont typeface="M PLUS 1p"/>
                        <a:buChar char="+"/>
                      </a:pPr>
                      <a:r>
                        <a:rPr lang="en-GB" sz="2400">
                          <a:latin typeface="M PLUS 1p"/>
                          <a:ea typeface="M PLUS 1p"/>
                          <a:cs typeface="M PLUS 1p"/>
                          <a:sym typeface="M PLUS 1p"/>
                        </a:rPr>
                        <a:t>Ours</a:t>
                      </a:r>
                      <a:endParaRPr sz="2400">
                        <a:latin typeface="M PLUS 1p"/>
                        <a:ea typeface="M PLUS 1p"/>
                        <a:cs typeface="M PLUS 1p"/>
                        <a:sym typeface="M PLUS 1p"/>
                      </a:endParaRPr>
                    </a:p>
                  </a:txBody>
                  <a:tcPr marL="121900" marR="121900" marT="45733" marB="45733" anchor="ctr">
                    <a:lnL w="9525" cap="flat" cmpd="sng">
                      <a:solidFill>
                        <a:srgbClr val="000000">
                          <a:alpha val="0"/>
                        </a:srgbClr>
                      </a:solidFill>
                      <a:prstDash val="solid"/>
                      <a:round/>
                      <a:headEnd type="none" w="sm" len="sm"/>
                      <a:tailEnd type="none" w="sm" len="sm"/>
                    </a:lnL>
                    <a:lnT w="12700" cap="flat" cmpd="sng">
                      <a:solidFill>
                        <a:srgbClr val="000000"/>
                      </a:solidFill>
                      <a:prstDash val="dash"/>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GB" sz="2135" b="1">
                          <a:latin typeface="M PLUS 1p"/>
                          <a:ea typeface="M PLUS 1p"/>
                          <a:cs typeface="M PLUS 1p"/>
                          <a:sym typeface="M PLUS 1p"/>
                        </a:rPr>
                        <a:t>95.63</a:t>
                      </a:r>
                      <a:endParaRPr sz="2135" b="1">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GB" sz="2135" b="1">
                          <a:latin typeface="M PLUS 1p"/>
                          <a:ea typeface="M PLUS 1p"/>
                          <a:cs typeface="M PLUS 1p"/>
                          <a:sym typeface="M PLUS 1p"/>
                        </a:rPr>
                        <a:t>92.65</a:t>
                      </a:r>
                      <a:endParaRPr sz="2135" b="1">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FFFFFF"/>
                      </a:solidFill>
                      <a:prstDash val="solid"/>
                      <a:round/>
                      <a:headEnd type="none" w="sm" len="sm"/>
                      <a:tailEnd type="none" w="sm" len="sm"/>
                    </a:lnB>
                  </a:tcPr>
                </a:tc>
              </a:tr>
            </a:tbl>
          </a:graphicData>
        </a:graphic>
      </p:graphicFrame>
      <p:graphicFrame>
        <p:nvGraphicFramePr>
          <p:cNvPr id="415" name="Google Shape;415;p25"/>
          <p:cNvGraphicFramePr/>
          <p:nvPr/>
        </p:nvGraphicFramePr>
        <p:xfrm>
          <a:off x="12692567" y="3937023"/>
          <a:ext cx="3999865" cy="3999865"/>
        </p:xfrm>
        <a:graphic>
          <a:graphicData uri="http://schemas.openxmlformats.org/drawingml/2006/table">
            <a:tbl>
              <a:tblPr firstRow="1" bandRow="1">
                <a:noFill/>
                <a:tableStyleId>{842BD605-5C96-4622-8A0A-D424C72E7195}</a:tableStyleId>
              </a:tblPr>
              <a:tblGrid>
                <a:gridCol w="3999865"/>
              </a:tblGrid>
              <a:tr h="1069975">
                <a:tc>
                  <a:txBody>
                    <a:bodyPr/>
                    <a:lstStyle/>
                    <a:p>
                      <a:pPr marL="0" marR="0" lvl="0" indent="0" algn="ctr" rtl="0">
                        <a:spcBef>
                          <a:spcPts val="0"/>
                        </a:spcBef>
                        <a:spcAft>
                          <a:spcPts val="0"/>
                        </a:spcAft>
                        <a:buNone/>
                      </a:pPr>
                      <a:r>
                        <a:rPr lang="en-GB" sz="2400" b="0">
                          <a:latin typeface="M PLUS 1p"/>
                          <a:ea typeface="M PLUS 1p"/>
                          <a:cs typeface="M PLUS 1p"/>
                          <a:sym typeface="M PLUS 1p"/>
                        </a:rPr>
                        <a:t>F値</a:t>
                      </a:r>
                      <a:endParaRPr sz="2400" b="0">
                        <a:latin typeface="M PLUS 1p"/>
                        <a:ea typeface="M PLUS 1p"/>
                        <a:cs typeface="M PLUS 1p"/>
                        <a:sym typeface="M PLUS 1p"/>
                      </a:endParaRPr>
                    </a:p>
                  </a:txBody>
                  <a:tcPr marL="121900" marR="121900" marT="45733" marB="45733" anchor="ctr">
                    <a:lnL w="9525" cap="flat" cmpd="sng">
                      <a:solidFill>
                        <a:srgbClr val="FFFFFF"/>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976630">
                <a:tc>
                  <a:txBody>
                    <a:bodyPr/>
                    <a:lstStyle/>
                    <a:p>
                      <a:pPr marL="0" lvl="0" indent="0" algn="ctr" rtl="0">
                        <a:spcBef>
                          <a:spcPts val="0"/>
                        </a:spcBef>
                        <a:spcAft>
                          <a:spcPts val="0"/>
                        </a:spcAft>
                        <a:buNone/>
                      </a:pPr>
                      <a:r>
                        <a:rPr lang="en-GB" sz="2135">
                          <a:latin typeface="M PLUS 1p"/>
                          <a:ea typeface="M PLUS 1p"/>
                          <a:cs typeface="M PLUS 1p"/>
                          <a:sym typeface="M PLUS 1p"/>
                        </a:rPr>
                        <a:t>74.32</a:t>
                      </a:r>
                      <a:endParaRPr sz="2135">
                        <a:latin typeface="M PLUS 1p"/>
                        <a:ea typeface="M PLUS 1p"/>
                        <a:cs typeface="M PLUS 1p"/>
                        <a:sym typeface="M PLUS 1p"/>
                      </a:endParaRPr>
                    </a:p>
                  </a:txBody>
                  <a:tcPr marL="121900" marR="121900" marT="45733" marB="45733" anchor="ctr">
                    <a:lnT w="12700" cap="flat" cmpd="sng">
                      <a:solidFill>
                        <a:srgbClr val="000000"/>
                      </a:solidFill>
                      <a:prstDash val="solid"/>
                      <a:round/>
                      <a:headEnd type="none" w="sm" len="sm"/>
                      <a:tailEnd type="none" w="sm" len="sm"/>
                    </a:lnT>
                    <a:lnB w="12700" cap="flat" cmpd="sng">
                      <a:solidFill>
                        <a:srgbClr val="000000"/>
                      </a:solidFill>
                      <a:prstDash val="dash"/>
                      <a:round/>
                      <a:headEnd type="none" w="sm" len="sm"/>
                      <a:tailEnd type="none" w="sm" len="sm"/>
                    </a:lnB>
                  </a:tcPr>
                </a:tc>
              </a:tr>
              <a:tr h="976630">
                <a:tc>
                  <a:txBody>
                    <a:bodyPr/>
                    <a:lstStyle/>
                    <a:p>
                      <a:pPr marL="0" lvl="0" indent="0" algn="ctr" rtl="0">
                        <a:spcBef>
                          <a:spcPts val="0"/>
                        </a:spcBef>
                        <a:spcAft>
                          <a:spcPts val="0"/>
                        </a:spcAft>
                        <a:buNone/>
                      </a:pPr>
                      <a:r>
                        <a:rPr lang="en-GB" sz="2135">
                          <a:latin typeface="M PLUS 1p"/>
                          <a:ea typeface="M PLUS 1p"/>
                          <a:cs typeface="M PLUS 1p"/>
                          <a:sym typeface="M PLUS 1p"/>
                        </a:rPr>
                        <a:t>76.19</a:t>
                      </a:r>
                      <a:endParaRPr sz="2135">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r>
              <a:tr h="976630">
                <a:tc>
                  <a:txBody>
                    <a:bodyPr/>
                    <a:lstStyle/>
                    <a:p>
                      <a:pPr marL="0" marR="0" lvl="0" indent="0" algn="ctr" rtl="0">
                        <a:spcBef>
                          <a:spcPts val="0"/>
                        </a:spcBef>
                        <a:spcAft>
                          <a:spcPts val="0"/>
                        </a:spcAft>
                        <a:buNone/>
                      </a:pPr>
                      <a:r>
                        <a:rPr lang="en-GB" sz="2135" b="1">
                          <a:latin typeface="M PLUS 1p"/>
                          <a:ea typeface="M PLUS 1p"/>
                          <a:cs typeface="M PLUS 1p"/>
                          <a:sym typeface="M PLUS 1p"/>
                        </a:rPr>
                        <a:t>77.54</a:t>
                      </a:r>
                      <a:endParaRPr sz="2135" b="1">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419" name="Shape 419"/>
        <p:cNvGrpSpPr/>
        <p:nvPr/>
      </p:nvGrpSpPr>
      <p:grpSpPr>
        <a:xfrm>
          <a:off x="0" y="0"/>
          <a:ext cx="0" cy="0"/>
          <a:chOff x="0" y="0"/>
          <a:chExt cx="0" cy="0"/>
        </a:xfrm>
      </p:grpSpPr>
      <p:sp>
        <p:nvSpPr>
          <p:cNvPr id="420" name="Google Shape;420;p26"/>
          <p:cNvSpPr txBox="1"/>
          <p:nvPr>
            <p:ph type="body" idx="1"/>
          </p:nvPr>
        </p:nvSpPr>
        <p:spPr>
          <a:xfrm>
            <a:off x="415600" y="1130233"/>
            <a:ext cx="11776400" cy="4555200"/>
          </a:xfrm>
          <a:prstGeom prst="rect">
            <a:avLst/>
          </a:prstGeom>
        </p:spPr>
        <p:txBody>
          <a:bodyPr spcFirstLastPara="1" wrap="square" lIns="121900" tIns="121900" rIns="121900" bIns="121900" anchor="t" anchorCtr="0">
            <a:noAutofit/>
          </a:bodyPr>
          <a:lstStyle/>
          <a:p>
            <a:pPr marL="457200" lvl="0" indent="-342900" algn="l" rtl="0">
              <a:spcBef>
                <a:spcPts val="0"/>
              </a:spcBef>
              <a:spcAft>
                <a:spcPts val="0"/>
              </a:spcAft>
              <a:buSzPts val="1800"/>
              <a:buChar char="●"/>
            </a:pPr>
            <a:r>
              <a:rPr lang="en-GB"/>
              <a:t>Parsing experiment on geometry problems</a:t>
            </a:r>
            <a:endParaRPr sz="1865"/>
          </a:p>
          <a:p>
            <a:pPr marL="457200" lvl="0" indent="-342900" algn="l" rtl="0">
              <a:spcBef>
                <a:spcPts val="0"/>
              </a:spcBef>
              <a:spcAft>
                <a:spcPts val="0"/>
              </a:spcAft>
              <a:buSzPts val="1800"/>
              <a:buChar char="●"/>
            </a:pPr>
            <a:r>
              <a:rPr lang="en-GB"/>
              <a:t>Manually annotate dependency (Train) and CCG (Test) trees</a:t>
            </a:r>
            <a:endParaRPr lang="en-GB"/>
          </a:p>
          <a:p>
            <a:pPr marL="914400" lvl="1" indent="-330200" algn="l" rtl="0">
              <a:spcBef>
                <a:spcPts val="0"/>
              </a:spcBef>
              <a:spcAft>
                <a:spcPts val="0"/>
              </a:spcAft>
              <a:buSzPts val="1600"/>
              <a:buChar char="○"/>
            </a:pPr>
            <a:r>
              <a:rPr lang="en-GB"/>
              <a:t>The same dataset as domain adaptation of const. parsing (Joshi et al., 2018)</a:t>
            </a:r>
            <a:endParaRPr lang="en-GB"/>
          </a:p>
          <a:p>
            <a:pPr marL="914400" lvl="1" indent="-330200" algn="l" rtl="0">
              <a:spcBef>
                <a:spcPts val="0"/>
              </a:spcBef>
              <a:spcAft>
                <a:spcPts val="0"/>
              </a:spcAft>
              <a:buSzPts val="1600"/>
              <a:buChar char="○"/>
            </a:pPr>
            <a:r>
              <a:rPr lang="en-GB" sz="2400"/>
              <a:t>60 sentences for train/test sets </a:t>
            </a:r>
            <a:r>
              <a:rPr lang="en-GB" sz="1865"/>
              <a:t>(Seo et al., 2015)</a:t>
            </a:r>
            <a:endParaRPr sz="1865"/>
          </a:p>
          <a:p>
            <a:pPr marL="457200" lvl="0" indent="-342900" algn="l" rtl="0">
              <a:spcBef>
                <a:spcPts val="0"/>
              </a:spcBef>
              <a:spcAft>
                <a:spcPts val="0"/>
              </a:spcAft>
              <a:buSzPts val="1800"/>
              <a:buChar char="●"/>
            </a:pPr>
            <a:r>
              <a:rPr lang="en-GB" b="1"/>
              <a:t>Challenges</a:t>
            </a:r>
            <a:r>
              <a:rPr lang="en-GB"/>
              <a:t>：Math-specific expressions (esp. symbols), limited amount of training data</a:t>
            </a:r>
            <a:endParaRPr lang="en-GB"/>
          </a:p>
        </p:txBody>
      </p:sp>
      <p:sp>
        <p:nvSpPr>
          <p:cNvPr id="421" name="Google Shape;421;p26"/>
          <p:cNvSpPr txBox="1"/>
          <p:nvPr>
            <p:ph type="title"/>
          </p:nvPr>
        </p:nvSpPr>
        <p:spPr>
          <a:xfrm>
            <a:off x="415600" y="288567"/>
            <a:ext cx="11360800" cy="763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t>Experiment 2：Math problems</a:t>
            </a:r>
            <a:endParaRPr lang="en-GB"/>
          </a:p>
        </p:txBody>
      </p:sp>
      <p:sp>
        <p:nvSpPr>
          <p:cNvPr id="422" name="Google Shape;422;p26"/>
          <p:cNvSpPr txBox="1"/>
          <p:nvPr/>
        </p:nvSpPr>
        <p:spPr>
          <a:xfrm>
            <a:off x="4247333" y="4440933"/>
            <a:ext cx="6641600" cy="169200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l" rtl="0">
              <a:spcBef>
                <a:spcPts val="0"/>
              </a:spcBef>
              <a:spcAft>
                <a:spcPts val="0"/>
              </a:spcAft>
              <a:buNone/>
            </a:pPr>
            <a:r>
              <a:rPr lang="en-GB" sz="2135" i="1"/>
              <a:t>“In triangle ABC above, the bisector of angle BAC is perpendicular to BC at point D. If </a:t>
            </a:r>
            <a:r>
              <a:rPr lang="en-GB" sz="2135" i="1">
                <a:highlight>
                  <a:srgbClr val="F4CCCC"/>
                </a:highlight>
              </a:rPr>
              <a:t>AB = 6</a:t>
            </a:r>
            <a:r>
              <a:rPr lang="en-GB" sz="2135" i="1"/>
              <a:t> and </a:t>
            </a:r>
            <a:r>
              <a:rPr lang="en-GB" sz="2135" i="1">
                <a:highlight>
                  <a:srgbClr val="F4CCCC"/>
                </a:highlight>
              </a:rPr>
              <a:t>BD = 3</a:t>
            </a:r>
            <a:r>
              <a:rPr lang="en-GB" sz="2135" i="1"/>
              <a:t>,</a:t>
            </a:r>
            <a:endParaRPr sz="2135" i="1"/>
          </a:p>
          <a:p>
            <a:pPr marL="0" lvl="0" indent="0" algn="l" rtl="0">
              <a:spcBef>
                <a:spcPts val="0"/>
              </a:spcBef>
              <a:spcAft>
                <a:spcPts val="0"/>
              </a:spcAft>
              <a:buNone/>
            </a:pPr>
            <a:r>
              <a:rPr lang="en-GB" sz="2135" i="1"/>
              <a:t>what is the measure of angle BAC?”</a:t>
            </a:r>
            <a:endParaRPr sz="2135" i="1"/>
          </a:p>
        </p:txBody>
      </p:sp>
      <p:sp>
        <p:nvSpPr>
          <p:cNvPr id="423" name="Google Shape;423;p26"/>
          <p:cNvSpPr txBox="1"/>
          <p:nvPr/>
        </p:nvSpPr>
        <p:spPr>
          <a:xfrm>
            <a:off x="4836833" y="5566000"/>
            <a:ext cx="5558800" cy="640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sz="2400"/>
              <a:t>(1): 15, (2): 30, (3): 45, (4): 60, (5): 75</a:t>
            </a:r>
            <a:endParaRPr lang="en-GB" sz="2400"/>
          </a:p>
        </p:txBody>
      </p:sp>
      <p:pic>
        <p:nvPicPr>
          <p:cNvPr id="424" name="Google Shape;424;p26"/>
          <p:cNvPicPr preferRelativeResize="0"/>
          <p:nvPr/>
        </p:nvPicPr>
        <p:blipFill>
          <a:blip r:embed="rId1"/>
          <a:stretch>
            <a:fillRect/>
          </a:stretch>
        </p:blipFill>
        <p:spPr>
          <a:xfrm>
            <a:off x="1699264" y="4590931"/>
            <a:ext cx="2386667" cy="1920800"/>
          </a:xfrm>
          <a:prstGeom prst="rect">
            <a:avLst/>
          </a:prstGeom>
          <a:noFill/>
          <a:ln>
            <a:noFill/>
          </a:ln>
        </p:spPr>
      </p:pic>
      <p:sp>
        <p:nvSpPr>
          <p:cNvPr id="425" name="Google Shape;425;p26"/>
          <p:cNvSpPr txBox="1"/>
          <p:nvPr>
            <p:ph type="sldNum" idx="12"/>
          </p:nvPr>
        </p:nvSpPr>
        <p:spPr>
          <a:xfrm>
            <a:off x="11296611" y="6217623"/>
            <a:ext cx="731600" cy="5248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panose="020B0604020202020204"/>
              <a:buNone/>
            </a:pPr>
            <a:fld id="{00000000-1234-1234-1234-123412341234}" type="slidenum">
              <a:rPr lang="en-GB" sz="1600"/>
            </a:fld>
            <a:endParaRPr lang="en-GB"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429" name="Shape 429"/>
        <p:cNvGrpSpPr/>
        <p:nvPr/>
      </p:nvGrpSpPr>
      <p:grpSpPr>
        <a:xfrm>
          <a:off x="0" y="0"/>
          <a:ext cx="0" cy="0"/>
          <a:chOff x="0" y="0"/>
          <a:chExt cx="0" cy="0"/>
        </a:xfrm>
      </p:grpSpPr>
      <p:sp>
        <p:nvSpPr>
          <p:cNvPr id="430" name="Google Shape;430;p27"/>
          <p:cNvSpPr txBox="1"/>
          <p:nvPr>
            <p:ph type="body" idx="1"/>
          </p:nvPr>
        </p:nvSpPr>
        <p:spPr>
          <a:xfrm>
            <a:off x="415600" y="4638100"/>
            <a:ext cx="11360800" cy="853600"/>
          </a:xfrm>
          <a:prstGeom prst="rect">
            <a:avLst/>
          </a:prstGeom>
        </p:spPr>
        <p:txBody>
          <a:bodyPr spcFirstLastPara="1" wrap="square" lIns="121900" tIns="121900" rIns="121900" bIns="121900" anchor="t" anchorCtr="0">
            <a:noAutofit/>
          </a:bodyPr>
          <a:lstStyle/>
          <a:p>
            <a:pPr marL="457200" lvl="0" indent="-355600" algn="l" rtl="0">
              <a:spcBef>
                <a:spcPts val="0"/>
              </a:spcBef>
              <a:spcAft>
                <a:spcPts val="0"/>
              </a:spcAft>
              <a:buSzPts val="2000"/>
              <a:buChar char="●"/>
            </a:pPr>
            <a:r>
              <a:rPr lang="en-GB" sz="2665" b="1"/>
              <a:t>Both ELMo and ours hugely contribute to the performance</a:t>
            </a:r>
            <a:endParaRPr sz="2665" b="1"/>
          </a:p>
          <a:p>
            <a:pPr marL="914400" lvl="1" indent="-355600" algn="l" rtl="0">
              <a:spcBef>
                <a:spcPts val="0"/>
              </a:spcBef>
              <a:spcAft>
                <a:spcPts val="0"/>
              </a:spcAft>
              <a:buSzPts val="2000"/>
              <a:buChar char="○"/>
            </a:pPr>
            <a:r>
              <a:rPr lang="en-GB" sz="2665"/>
              <a:t>Especially huge gain in labeled metric</a:t>
            </a:r>
            <a:endParaRPr sz="2665"/>
          </a:p>
        </p:txBody>
      </p:sp>
      <p:sp>
        <p:nvSpPr>
          <p:cNvPr id="431" name="Google Shape;431;p27"/>
          <p:cNvSpPr txBox="1"/>
          <p:nvPr>
            <p:ph type="sldNum" idx="12"/>
          </p:nvPr>
        </p:nvSpPr>
        <p:spPr>
          <a:xfrm>
            <a:off x="11296611" y="6217623"/>
            <a:ext cx="731600" cy="5248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panose="020B0604020202020204"/>
              <a:buNone/>
            </a:pPr>
            <a:fld id="{00000000-1234-1234-1234-123412341234}" type="slidenum">
              <a:rPr lang="en-GB" sz="1600"/>
            </a:fld>
            <a:endParaRPr lang="en-GB" sz="1600"/>
          </a:p>
        </p:txBody>
      </p:sp>
      <p:sp>
        <p:nvSpPr>
          <p:cNvPr id="432" name="Google Shape;432;p27"/>
          <p:cNvSpPr txBox="1"/>
          <p:nvPr>
            <p:ph type="title"/>
          </p:nvPr>
        </p:nvSpPr>
        <p:spPr>
          <a:xfrm>
            <a:off x="415600" y="390167"/>
            <a:ext cx="11360800" cy="763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t>Experiment 2: Results on math problems</a:t>
            </a:r>
            <a:endParaRPr lang="en-GB"/>
          </a:p>
        </p:txBody>
      </p:sp>
      <p:graphicFrame>
        <p:nvGraphicFramePr>
          <p:cNvPr id="433" name="Google Shape;433;p27"/>
          <p:cNvGraphicFramePr/>
          <p:nvPr/>
        </p:nvGraphicFramePr>
        <p:xfrm>
          <a:off x="2824480" y="1153795"/>
          <a:ext cx="6036310" cy="3357880"/>
        </p:xfrm>
        <a:graphic>
          <a:graphicData uri="http://schemas.openxmlformats.org/drawingml/2006/table">
            <a:tbl>
              <a:tblPr firstRow="1" bandRow="1">
                <a:noFill/>
                <a:tableStyleId>{842BD605-5C96-4622-8A0A-D424C72E7195}</a:tableStyleId>
              </a:tblPr>
              <a:tblGrid>
                <a:gridCol w="2240915"/>
                <a:gridCol w="1955800"/>
                <a:gridCol w="1839595"/>
              </a:tblGrid>
              <a:tr h="1099185">
                <a:tc>
                  <a:txBody>
                    <a:bodyPr/>
                    <a:lstStyle/>
                    <a:p>
                      <a:pPr marL="0" marR="0" lvl="0" indent="0" algn="ctr" rtl="0">
                        <a:spcBef>
                          <a:spcPts val="0"/>
                        </a:spcBef>
                        <a:spcAft>
                          <a:spcPts val="0"/>
                        </a:spcAft>
                        <a:buNone/>
                      </a:pPr>
                      <a:r>
                        <a:rPr lang="en-GB" sz="2400">
                          <a:latin typeface="M PLUS 1p"/>
                          <a:ea typeface="M PLUS 1p"/>
                          <a:cs typeface="M PLUS 1p"/>
                          <a:sym typeface="M PLUS 1p"/>
                        </a:rPr>
                        <a:t>Method</a:t>
                      </a:r>
                      <a:r>
                        <a:rPr lang="en-GB" sz="2400">
                          <a:solidFill>
                            <a:srgbClr val="FFFFFF"/>
                          </a:solidFill>
                          <a:latin typeface="M PLUS 1p"/>
                          <a:ea typeface="M PLUS 1p"/>
                          <a:cs typeface="M PLUS 1p"/>
                          <a:sym typeface="M PLUS 1p"/>
                        </a:rPr>
                        <a:t>\</a:t>
                      </a:r>
                      <a:r>
                        <a:rPr lang="en-GB" sz="2400">
                          <a:latin typeface="M PLUS 1p"/>
                          <a:ea typeface="M PLUS 1p"/>
                          <a:cs typeface="M PLUS 1p"/>
                          <a:sym typeface="M PLUS 1p"/>
                        </a:rPr>
                        <a:t>Score</a:t>
                      </a:r>
                      <a:endParaRPr lang="en-GB" sz="2400">
                        <a:solidFill>
                          <a:srgbClr val="FFFFFF"/>
                        </a:solidFill>
                        <a:latin typeface="M PLUS 1p"/>
                        <a:ea typeface="M PLUS 1p"/>
                        <a:cs typeface="M PLUS 1p"/>
                        <a:sym typeface="M PLUS 1p"/>
                      </a:endParaRPr>
                    </a:p>
                  </a:txBody>
                  <a:tcPr marL="121900" marR="121900" marT="45733" marB="45733"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GB" sz="2400">
                          <a:latin typeface="M PLUS 1p"/>
                          <a:ea typeface="M PLUS 1p"/>
                          <a:cs typeface="M PLUS 1p"/>
                          <a:sym typeface="M PLUS 1p"/>
                        </a:rPr>
                        <a:t>Unlabeled F1</a:t>
                      </a:r>
                      <a:endParaRPr lang="en-GB" sz="2400">
                        <a:latin typeface="M PLUS 1p"/>
                        <a:ea typeface="M PLUS 1p"/>
                        <a:cs typeface="M PLUS 1p"/>
                        <a:sym typeface="M PLUS 1p"/>
                      </a:endParaRPr>
                    </a:p>
                  </a:txBody>
                  <a:tcPr marL="121900" marR="121900" marT="45733" marB="45733" anchor="ctr">
                    <a:lnT w="9525" cap="flat" cmpd="sng">
                      <a:solidFill>
                        <a:srgbClr val="000000">
                          <a:alpha val="0"/>
                        </a:srgbClr>
                      </a:solidFill>
                      <a:prstDash val="solid"/>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GB" sz="2400">
                          <a:latin typeface="M PLUS 1p"/>
                          <a:ea typeface="M PLUS 1p"/>
                          <a:cs typeface="M PLUS 1p"/>
                          <a:sym typeface="M PLUS 1p"/>
                        </a:rPr>
                        <a:t>Labeled F1</a:t>
                      </a:r>
                      <a:endParaRPr lang="en-GB" sz="2400">
                        <a:latin typeface="M PLUS 1p"/>
                        <a:ea typeface="M PLUS 1p"/>
                        <a:cs typeface="M PLUS 1p"/>
                        <a:sym typeface="M PLUS 1p"/>
                      </a:endParaRPr>
                    </a:p>
                  </a:txBody>
                  <a:tcPr marL="121900" marR="121900" marT="45733" marB="45733" anchor="ctr">
                    <a:lnT w="9525" cap="flat" cmpd="sng">
                      <a:solidFill>
                        <a:srgbClr val="000000">
                          <a:alpha val="0"/>
                        </a:srgbClr>
                      </a:solidFill>
                      <a:prstDash val="solid"/>
                      <a:round/>
                      <a:headEnd type="none" w="sm" len="sm"/>
                      <a:tailEnd type="none" w="sm" len="sm"/>
                    </a:lnT>
                    <a:lnB w="12700" cap="flat" cmpd="sng">
                      <a:solidFill>
                        <a:srgbClr val="FFFFFF"/>
                      </a:solidFill>
                      <a:prstDash val="solid"/>
                      <a:round/>
                      <a:headEnd type="none" w="sm" len="sm"/>
                      <a:tailEnd type="none" w="sm" len="sm"/>
                    </a:lnB>
                  </a:tcPr>
                </a:tc>
              </a:tr>
              <a:tr h="753110">
                <a:tc>
                  <a:txBody>
                    <a:bodyPr/>
                    <a:lstStyle/>
                    <a:p>
                      <a:pPr marL="0" marR="0" lvl="0" indent="0" algn="l" rtl="0">
                        <a:spcBef>
                          <a:spcPts val="0"/>
                        </a:spcBef>
                        <a:spcAft>
                          <a:spcPts val="0"/>
                        </a:spcAft>
                        <a:buNone/>
                      </a:pPr>
                      <a:r>
                        <a:rPr lang="en-US" altLang="en-GB" sz="2400">
                          <a:latin typeface="M PLUS 1p"/>
                          <a:ea typeface="M PLUS 1p"/>
                          <a:cs typeface="M PLUS 1p"/>
                          <a:sym typeface="M PLUS 1p"/>
                        </a:rPr>
                        <a:t>     </a:t>
                      </a:r>
                      <a:r>
                        <a:rPr lang="en-GB" sz="2400">
                          <a:latin typeface="M PLUS 1p"/>
                          <a:ea typeface="M PLUS 1p"/>
                          <a:cs typeface="M PLUS 1p"/>
                          <a:sym typeface="M PLUS 1p"/>
                        </a:rPr>
                        <a:t>depccg</a:t>
                      </a:r>
                      <a:endParaRPr sz="2400">
                        <a:latin typeface="M PLUS 1p"/>
                        <a:ea typeface="M PLUS 1p"/>
                        <a:cs typeface="M PLUS 1p"/>
                        <a:sym typeface="M PLUS 1p"/>
                      </a:endParaRPr>
                    </a:p>
                  </a:txBody>
                  <a:tcPr marL="121900" marR="121900" marT="45733" marB="45733" anchor="ctr">
                    <a:lnL w="9525" cap="flat" cmpd="sng">
                      <a:solidFill>
                        <a:srgbClr val="000000">
                          <a:alpha val="0"/>
                        </a:srgbClr>
                      </a:solidFill>
                      <a:prstDash val="solid"/>
                      <a:round/>
                      <a:headEnd type="none" w="sm" len="sm"/>
                      <a:tailEnd type="none" w="sm" len="sm"/>
                    </a:lnL>
                    <a:lnT w="12700" cap="flat" cmpd="sng">
                      <a:solidFill>
                        <a:srgbClr val="FFFFFF"/>
                      </a:solidFill>
                      <a:prstDash val="solid"/>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2135">
                          <a:latin typeface="M PLUS 1p"/>
                          <a:ea typeface="M PLUS 1p"/>
                          <a:cs typeface="M PLUS 1p"/>
                          <a:sym typeface="M PLUS 1p"/>
                        </a:rPr>
                        <a:t>88.49</a:t>
                      </a:r>
                      <a:endParaRPr sz="2135">
                        <a:latin typeface="M PLUS 1p"/>
                        <a:ea typeface="M PLUS 1p"/>
                        <a:cs typeface="M PLUS 1p"/>
                        <a:sym typeface="M PLUS 1p"/>
                      </a:endParaRPr>
                    </a:p>
                  </a:txBody>
                  <a:tcPr marL="121900" marR="121900" marT="45733" marB="45733" anchor="ctr">
                    <a:lnT w="12700" cap="flat" cmpd="sng">
                      <a:solidFill>
                        <a:srgbClr val="FFFFFF"/>
                      </a:solidFill>
                      <a:prstDash val="solid"/>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2135">
                          <a:latin typeface="M PLUS 1p"/>
                          <a:ea typeface="M PLUS 1p"/>
                          <a:cs typeface="M PLUS 1p"/>
                          <a:sym typeface="M PLUS 1p"/>
                        </a:rPr>
                        <a:t>66.15</a:t>
                      </a:r>
                      <a:endParaRPr sz="2135">
                        <a:latin typeface="M PLUS 1p"/>
                        <a:ea typeface="M PLUS 1p"/>
                        <a:cs typeface="M PLUS 1p"/>
                        <a:sym typeface="M PLUS 1p"/>
                      </a:endParaRPr>
                    </a:p>
                  </a:txBody>
                  <a:tcPr marL="121900" marR="121900" marT="45733" marB="45733" anchor="ctr">
                    <a:lnT w="12700" cap="flat" cmpd="sng">
                      <a:solidFill>
                        <a:srgbClr val="FFFFFF"/>
                      </a:solidFill>
                      <a:prstDash val="solid"/>
                      <a:round/>
                      <a:headEnd type="none" w="sm" len="sm"/>
                      <a:tailEnd type="none" w="sm" len="sm"/>
                    </a:lnT>
                    <a:lnB w="12700" cap="flat" cmpd="sng">
                      <a:solidFill>
                        <a:srgbClr val="000000"/>
                      </a:solidFill>
                      <a:prstDash val="dash"/>
                      <a:round/>
                      <a:headEnd type="none" w="sm" len="sm"/>
                      <a:tailEnd type="none" w="sm" len="sm"/>
                    </a:lnB>
                  </a:tcPr>
                </a:tc>
              </a:tr>
              <a:tr h="752475">
                <a:tc>
                  <a:txBody>
                    <a:bodyPr/>
                    <a:lstStyle/>
                    <a:p>
                      <a:pPr marL="457200" marR="0" lvl="0" indent="-317500" algn="l" rtl="0">
                        <a:spcBef>
                          <a:spcPts val="0"/>
                        </a:spcBef>
                        <a:spcAft>
                          <a:spcPts val="0"/>
                        </a:spcAft>
                        <a:buSzPts val="1400"/>
                        <a:buFont typeface="M PLUS 1p"/>
                        <a:buChar char="+"/>
                      </a:pPr>
                      <a:r>
                        <a:rPr lang="en-GB" sz="2400">
                          <a:latin typeface="M PLUS 1p"/>
                          <a:ea typeface="M PLUS 1p"/>
                          <a:cs typeface="M PLUS 1p"/>
                          <a:sym typeface="M PLUS 1p"/>
                        </a:rPr>
                        <a:t>ELMo</a:t>
                      </a:r>
                      <a:endParaRPr sz="2400">
                        <a:latin typeface="M PLUS 1p"/>
                        <a:ea typeface="M PLUS 1p"/>
                        <a:cs typeface="M PLUS 1p"/>
                        <a:sym typeface="M PLUS 1p"/>
                      </a:endParaRPr>
                    </a:p>
                  </a:txBody>
                  <a:tcPr marL="121900" marR="121900" marT="45733" marB="45733" anchor="ctr">
                    <a:lnL w="9525" cap="flat" cmpd="sng">
                      <a:solidFill>
                        <a:srgbClr val="000000">
                          <a:alpha val="0"/>
                        </a:srgbClr>
                      </a:solidFill>
                      <a:prstDash val="solid"/>
                      <a:round/>
                      <a:headEnd type="none" w="sm" len="sm"/>
                      <a:tailEnd type="none" w="sm" len="sm"/>
                    </a:lnL>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2135">
                          <a:latin typeface="M PLUS 1p"/>
                          <a:ea typeface="M PLUS 1p"/>
                          <a:cs typeface="M PLUS 1p"/>
                          <a:sym typeface="M PLUS 1p"/>
                        </a:rPr>
                        <a:t>89.32</a:t>
                      </a:r>
                      <a:endParaRPr sz="2135">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2135">
                          <a:latin typeface="M PLUS 1p"/>
                          <a:ea typeface="M PLUS 1p"/>
                          <a:cs typeface="M PLUS 1p"/>
                          <a:sym typeface="M PLUS 1p"/>
                        </a:rPr>
                        <a:t>70.74</a:t>
                      </a:r>
                      <a:endParaRPr sz="2135">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r>
              <a:tr h="753110">
                <a:tc>
                  <a:txBody>
                    <a:bodyPr/>
                    <a:lstStyle/>
                    <a:p>
                      <a:pPr marL="457200" marR="0" lvl="0" indent="-317500" algn="l" rtl="0">
                        <a:spcBef>
                          <a:spcPts val="0"/>
                        </a:spcBef>
                        <a:spcAft>
                          <a:spcPts val="0"/>
                        </a:spcAft>
                        <a:buSzPts val="1400"/>
                        <a:buFont typeface="M PLUS 1p"/>
                        <a:buChar char="+"/>
                      </a:pPr>
                      <a:r>
                        <a:rPr lang="en-GB" sz="2400">
                          <a:latin typeface="M PLUS 1p"/>
                          <a:ea typeface="M PLUS 1p"/>
                          <a:cs typeface="M PLUS 1p"/>
                          <a:sym typeface="M PLUS 1p"/>
                        </a:rPr>
                        <a:t>Ours</a:t>
                      </a:r>
                      <a:endParaRPr sz="2400">
                        <a:latin typeface="M PLUS 1p"/>
                        <a:ea typeface="M PLUS 1p"/>
                        <a:cs typeface="M PLUS 1p"/>
                        <a:sym typeface="M PLUS 1p"/>
                      </a:endParaRPr>
                    </a:p>
                  </a:txBody>
                  <a:tcPr marL="121900" marR="121900" marT="45733" marB="45733" anchor="ctr">
                    <a:lnL w="9525" cap="flat" cmpd="sng">
                      <a:solidFill>
                        <a:srgbClr val="000000">
                          <a:alpha val="0"/>
                        </a:srgbClr>
                      </a:solidFill>
                      <a:prstDash val="solid"/>
                      <a:round/>
                      <a:headEnd type="none" w="sm" len="sm"/>
                      <a:tailEnd type="none" w="sm" len="sm"/>
                    </a:lnL>
                    <a:lnT w="12700" cap="flat" cmpd="sng">
                      <a:solidFill>
                        <a:srgbClr val="000000"/>
                      </a:solidFill>
                      <a:prstDash val="dash"/>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GB" sz="2135" b="1">
                          <a:latin typeface="M PLUS 1p"/>
                          <a:ea typeface="M PLUS 1p"/>
                          <a:cs typeface="M PLUS 1p"/>
                          <a:sym typeface="M PLUS 1p"/>
                        </a:rPr>
                        <a:t>95.83</a:t>
                      </a:r>
                      <a:endParaRPr sz="2135" b="1">
                        <a:solidFill>
                          <a:srgbClr val="000000"/>
                        </a:solidFill>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FFFFFF"/>
                      </a:solidFill>
                      <a:prstDash val="solid"/>
                      <a:round/>
                      <a:headEnd type="none" w="sm" len="sm"/>
                      <a:tailEnd type="none" w="sm" len="sm"/>
                    </a:lnB>
                  </a:tcPr>
                </a:tc>
                <a:tc>
                  <a:txBody>
                    <a:bodyPr/>
                    <a:lstStyle/>
                    <a:p>
                      <a:pPr marL="0" marR="0" lvl="0" indent="0" algn="ctr" rtl="0">
                        <a:spcBef>
                          <a:spcPts val="0"/>
                        </a:spcBef>
                        <a:spcAft>
                          <a:spcPts val="0"/>
                        </a:spcAft>
                        <a:buNone/>
                      </a:pPr>
                      <a:r>
                        <a:rPr lang="en-GB" sz="2135" b="1">
                          <a:latin typeface="M PLUS 1p"/>
                          <a:ea typeface="M PLUS 1p"/>
                          <a:cs typeface="M PLUS 1p"/>
                          <a:sym typeface="M PLUS 1p"/>
                        </a:rPr>
                        <a:t>80.53</a:t>
                      </a:r>
                      <a:endParaRPr sz="2135" b="1">
                        <a:solidFill>
                          <a:srgbClr val="000000"/>
                        </a:solidFill>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FFFFFF"/>
                      </a:solidFill>
                      <a:prstDash val="solid"/>
                      <a:round/>
                      <a:headEnd type="none" w="sm" len="sm"/>
                      <a:tailEnd type="none" w="sm" len="sm"/>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en-GB" sz="3600" b="0" kern="0">
                <a:solidFill>
                  <a:schemeClr val="dk1"/>
                </a:solidFill>
                <a:effectLst/>
                <a:latin typeface="M PLUS 1p Medium"/>
                <a:ea typeface="M PLUS 1p Medium"/>
                <a:cs typeface="M PLUS 1p Medium"/>
              </a:rPr>
              <a:t>现有的parsing方法(Lewis+, 2014)</a:t>
            </a:r>
            <a:endParaRPr lang="en-GB" sz="3600" b="0" kern="0">
              <a:solidFill>
                <a:schemeClr val="dk1"/>
              </a:solidFill>
              <a:effectLst/>
              <a:latin typeface="M PLUS 1p Medium"/>
              <a:ea typeface="M PLUS 1p Medium"/>
              <a:cs typeface="M PLUS 1p Medium"/>
            </a:endParaRPr>
          </a:p>
        </p:txBody>
      </p:sp>
      <p:pic>
        <p:nvPicPr>
          <p:cNvPr id="6" name="内容占位符 5" descr="Screenshot from 2019-09-22 15-21-50"/>
          <p:cNvPicPr>
            <a:picLocks noChangeAspect="1"/>
          </p:cNvPicPr>
          <p:nvPr>
            <p:ph idx="1"/>
          </p:nvPr>
        </p:nvPicPr>
        <p:blipFill>
          <a:blip r:embed="rId1"/>
          <a:stretch>
            <a:fillRect/>
          </a:stretch>
        </p:blipFill>
        <p:spPr>
          <a:xfrm>
            <a:off x="647700" y="1789430"/>
            <a:ext cx="10515600" cy="4327525"/>
          </a:xfrm>
          <a:prstGeom prst="rect">
            <a:avLst/>
          </a:prstGeom>
        </p:spPr>
      </p:pic>
      <p:sp>
        <p:nvSpPr>
          <p:cNvPr id="7" name="矩形 6"/>
          <p:cNvSpPr/>
          <p:nvPr/>
        </p:nvSpPr>
        <p:spPr>
          <a:xfrm>
            <a:off x="9048750" y="3990975"/>
            <a:ext cx="952500" cy="409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9058275" y="4000500"/>
            <a:ext cx="923925" cy="460375"/>
          </a:xfrm>
          <a:prstGeom prst="rect">
            <a:avLst/>
          </a:prstGeom>
          <a:noFill/>
        </p:spPr>
        <p:txBody>
          <a:bodyPr wrap="square" rtlCol="0">
            <a:spAutoFit/>
          </a:bodyPr>
          <a:p>
            <a:r>
              <a:rPr lang="zh-CN" altLang="en-US" sz="2400"/>
              <a:t>模型</a:t>
            </a:r>
            <a:endParaRPr lang="zh-CN" altLang="en-US" sz="2400"/>
          </a:p>
        </p:txBody>
      </p:sp>
      <p:sp>
        <p:nvSpPr>
          <p:cNvPr id="9" name="矩形 8"/>
          <p:cNvSpPr/>
          <p:nvPr/>
        </p:nvSpPr>
        <p:spPr>
          <a:xfrm>
            <a:off x="6219825" y="2143125"/>
            <a:ext cx="4644000" cy="476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400">
                <a:solidFill>
                  <a:schemeClr val="tx1"/>
                </a:solidFill>
              </a:rPr>
              <a:t>完整推导</a:t>
            </a:r>
            <a:endParaRPr lang="zh-CN" altLang="en-US" sz="2400">
              <a:solidFill>
                <a:schemeClr val="tx1"/>
              </a:solidFill>
            </a:endParaRPr>
          </a:p>
        </p:txBody>
      </p:sp>
      <p:sp>
        <p:nvSpPr>
          <p:cNvPr id="10" name="矩形 9"/>
          <p:cNvSpPr/>
          <p:nvPr/>
        </p:nvSpPr>
        <p:spPr>
          <a:xfrm>
            <a:off x="6296025" y="4676775"/>
            <a:ext cx="4600575" cy="514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7381875" y="2886075"/>
            <a:ext cx="2895600" cy="409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7258050" y="2847975"/>
            <a:ext cx="4389755" cy="460375"/>
          </a:xfrm>
          <a:prstGeom prst="rect">
            <a:avLst/>
          </a:prstGeom>
          <a:noFill/>
        </p:spPr>
        <p:txBody>
          <a:bodyPr wrap="square" rtlCol="0">
            <a:spAutoFit/>
          </a:bodyPr>
          <a:p>
            <a:r>
              <a:rPr lang="zh-CN" altLang="en-US" sz="2400"/>
              <a:t>为给定句子完整推导的概率</a:t>
            </a:r>
            <a:endParaRPr lang="zh-CN" altLang="en-US"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458" name="Shape 458"/>
        <p:cNvGrpSpPr/>
        <p:nvPr/>
      </p:nvGrpSpPr>
      <p:grpSpPr>
        <a:xfrm>
          <a:off x="0" y="0"/>
          <a:ext cx="0" cy="0"/>
          <a:chOff x="0" y="0"/>
          <a:chExt cx="0" cy="0"/>
        </a:xfrm>
      </p:grpSpPr>
      <p:sp>
        <p:nvSpPr>
          <p:cNvPr id="459" name="Google Shape;459;p30"/>
          <p:cNvSpPr txBox="1"/>
          <p:nvPr>
            <p:ph type="title"/>
          </p:nvPr>
        </p:nvSpPr>
        <p:spPr>
          <a:xfrm>
            <a:off x="415600" y="85367"/>
            <a:ext cx="11360800" cy="763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t>Experiment 3: Biomedical Paper (GENIA)</a:t>
            </a:r>
            <a:endParaRPr lang="en-GB"/>
          </a:p>
        </p:txBody>
      </p:sp>
      <p:sp>
        <p:nvSpPr>
          <p:cNvPr id="460" name="Google Shape;460;p30"/>
          <p:cNvSpPr txBox="1"/>
          <p:nvPr>
            <p:ph type="body" idx="1"/>
          </p:nvPr>
        </p:nvSpPr>
        <p:spPr>
          <a:xfrm>
            <a:off x="415600" y="805700"/>
            <a:ext cx="11360800" cy="1661600"/>
          </a:xfrm>
          <a:prstGeom prst="rect">
            <a:avLst/>
          </a:prstGeom>
        </p:spPr>
        <p:txBody>
          <a:bodyPr spcFirstLastPara="1" wrap="square" lIns="121900" tIns="121900" rIns="121900" bIns="121900" anchor="t" anchorCtr="0">
            <a:noAutofit/>
          </a:bodyPr>
          <a:lstStyle/>
          <a:p>
            <a:pPr marL="457200" lvl="0" indent="-342900" algn="l" rtl="0">
              <a:spcBef>
                <a:spcPts val="0"/>
              </a:spcBef>
              <a:spcAft>
                <a:spcPts val="0"/>
              </a:spcAft>
              <a:buSzPts val="1800"/>
              <a:buChar char="●"/>
            </a:pPr>
            <a:r>
              <a:rPr lang="en-GB"/>
              <a:t>Existing CCG benchmark of biomed. Texts </a:t>
            </a:r>
            <a:r>
              <a:rPr lang="en-GB" sz="1865"/>
              <a:t>(Rimell et al., 2008)</a:t>
            </a:r>
            <a:endParaRPr sz="1865"/>
          </a:p>
          <a:p>
            <a:pPr marL="457200" lvl="0" indent="-342900" algn="l" rtl="0">
              <a:spcBef>
                <a:spcPts val="0"/>
              </a:spcBef>
              <a:spcAft>
                <a:spcPts val="0"/>
              </a:spcAft>
              <a:buSzPts val="1800"/>
              <a:buChar char="●"/>
            </a:pPr>
            <a:r>
              <a:rPr lang="en-GB"/>
              <a:t>Convert GENIA corpus </a:t>
            </a:r>
            <a:r>
              <a:rPr lang="en-GB" sz="1865"/>
              <a:t>(Tateisi et al., 2005)</a:t>
            </a:r>
            <a:r>
              <a:rPr lang="en-GB"/>
              <a:t>; 4,432 sentences</a:t>
            </a:r>
            <a:endParaRPr lang="en-GB"/>
          </a:p>
          <a:p>
            <a:pPr marL="914400" lvl="1" indent="-330200" algn="l" rtl="0">
              <a:spcBef>
                <a:spcPts val="0"/>
              </a:spcBef>
              <a:spcAft>
                <a:spcPts val="0"/>
              </a:spcAft>
              <a:buSzPts val="1600"/>
              <a:buChar char="○"/>
            </a:pPr>
            <a:r>
              <a:rPr lang="en-GB"/>
              <a:t>Successfully map all biomed. terms to NP using </a:t>
            </a:r>
            <a:r>
              <a:rPr lang="en-GB" b="1"/>
              <a:t>constrained decoding</a:t>
            </a:r>
            <a:endParaRPr lang="en-GB" b="1"/>
          </a:p>
          <a:p>
            <a:pPr marL="914400" lvl="1" indent="-330200" algn="l" rtl="0">
              <a:spcBef>
                <a:spcPts val="0"/>
              </a:spcBef>
              <a:spcAft>
                <a:spcPts val="0"/>
              </a:spcAft>
              <a:buSzPts val="1600"/>
              <a:buChar char="○"/>
            </a:pPr>
            <a:r>
              <a:rPr lang="en-GB" b="1"/>
              <a:t>Challenge</a:t>
            </a:r>
            <a:r>
              <a:rPr lang="en-GB"/>
              <a:t>: handling rare technical terms</a:t>
            </a:r>
            <a:endParaRPr lang="en-GB"/>
          </a:p>
        </p:txBody>
      </p:sp>
      <p:sp>
        <p:nvSpPr>
          <p:cNvPr id="461" name="Google Shape;461;p30"/>
          <p:cNvSpPr txBox="1"/>
          <p:nvPr/>
        </p:nvSpPr>
        <p:spPr>
          <a:xfrm>
            <a:off x="720090" y="2901950"/>
            <a:ext cx="11013440" cy="1262380"/>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2000" i="1"/>
              <a:t>“Using </a:t>
            </a:r>
            <a:r>
              <a:rPr lang="en-GB" sz="2000" i="1">
                <a:highlight>
                  <a:srgbClr val="F4CCCC"/>
                </a:highlight>
              </a:rPr>
              <a:t>recombinant HBxAg protein</a:t>
            </a:r>
            <a:r>
              <a:rPr lang="en-GB" sz="2000" i="1"/>
              <a:t>, we found </a:t>
            </a:r>
            <a:r>
              <a:rPr lang="en-GB" sz="2000" i="1">
                <a:highlight>
                  <a:srgbClr val="F4CCCC"/>
                </a:highlight>
              </a:rPr>
              <a:t>HBxAg-specific stimulation</a:t>
            </a:r>
            <a:r>
              <a:rPr lang="en-GB" sz="2000" i="1"/>
              <a:t> of peripheral </a:t>
            </a:r>
            <a:r>
              <a:rPr lang="en-GB" sz="2000" i="1">
                <a:highlight>
                  <a:srgbClr val="F4CCCC"/>
                </a:highlight>
              </a:rPr>
              <a:t>blood mononuclear cells</a:t>
            </a:r>
            <a:r>
              <a:rPr lang="en-GB" sz="2000" i="1"/>
              <a:t> in patients with acute </a:t>
            </a:r>
            <a:r>
              <a:rPr lang="en-GB" sz="2000" i="1">
                <a:highlight>
                  <a:srgbClr val="F4CCCC"/>
                </a:highlight>
              </a:rPr>
              <a:t>hepatitis B virus infection</a:t>
            </a:r>
            <a:r>
              <a:rPr lang="en-GB" sz="2000" i="1"/>
              <a:t> (6 of 6) and </a:t>
            </a:r>
            <a:r>
              <a:rPr lang="en-GB" sz="2000" i="1">
                <a:highlight>
                  <a:srgbClr val="F4CCCC"/>
                </a:highlight>
              </a:rPr>
              <a:t>chronic hepatitis B virus infection</a:t>
            </a:r>
            <a:r>
              <a:rPr lang="en-GB" sz="2000" i="1"/>
              <a:t> (6 of 17) but not in healthy individuals.”</a:t>
            </a:r>
            <a:endParaRPr lang="en-GB" sz="2000" i="1"/>
          </a:p>
        </p:txBody>
      </p:sp>
      <p:sp>
        <p:nvSpPr>
          <p:cNvPr id="462" name="Google Shape;462;p30"/>
          <p:cNvSpPr txBox="1"/>
          <p:nvPr>
            <p:ph type="sldNum" idx="12"/>
          </p:nvPr>
        </p:nvSpPr>
        <p:spPr>
          <a:xfrm>
            <a:off x="11296611" y="6217623"/>
            <a:ext cx="731600" cy="5248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panose="020B0604020202020204"/>
              <a:buNone/>
            </a:pPr>
            <a:fld id="{00000000-1234-1234-1234-123412341234}" type="slidenum">
              <a:rPr lang="en-GB" sz="1600"/>
            </a:fld>
            <a:endParaRPr lang="en-GB" sz="1600"/>
          </a:p>
        </p:txBody>
      </p:sp>
      <p:graphicFrame>
        <p:nvGraphicFramePr>
          <p:cNvPr id="463" name="Google Shape;463;p30"/>
          <p:cNvGraphicFramePr/>
          <p:nvPr/>
        </p:nvGraphicFramePr>
        <p:xfrm>
          <a:off x="1054735" y="4256405"/>
          <a:ext cx="5767070" cy="2018665"/>
        </p:xfrm>
        <a:graphic>
          <a:graphicData uri="http://schemas.openxmlformats.org/drawingml/2006/table">
            <a:tbl>
              <a:tblPr firstRow="1" bandRow="1">
                <a:noFill/>
                <a:tableStyleId>{842BD605-5C96-4622-8A0A-D424C72E7195}</a:tableStyleId>
              </a:tblPr>
              <a:tblGrid>
                <a:gridCol w="2242820"/>
                <a:gridCol w="1226820"/>
                <a:gridCol w="1191895"/>
                <a:gridCol w="1105535"/>
              </a:tblGrid>
              <a:tr h="332105">
                <a:tc>
                  <a:txBody>
                    <a:bodyPr/>
                    <a:lstStyle/>
                    <a:p>
                      <a:pPr marL="0" marR="0" lvl="0" indent="0" algn="ctr" rtl="0">
                        <a:spcBef>
                          <a:spcPts val="0"/>
                        </a:spcBef>
                        <a:spcAft>
                          <a:spcPts val="0"/>
                        </a:spcAft>
                        <a:buNone/>
                      </a:pPr>
                      <a:r>
                        <a:rPr lang="en-GB" sz="1600" b="0">
                          <a:latin typeface="M PLUS 1p"/>
                          <a:ea typeface="M PLUS 1p"/>
                          <a:cs typeface="M PLUS 1p"/>
                          <a:sym typeface="M PLUS 1p"/>
                        </a:rPr>
                        <a:t>Method</a:t>
                      </a:r>
                      <a:r>
                        <a:rPr lang="en-GB" sz="1600" b="0">
                          <a:solidFill>
                            <a:srgbClr val="FFFFFF"/>
                          </a:solidFill>
                          <a:latin typeface="M PLUS 1p"/>
                          <a:ea typeface="M PLUS 1p"/>
                          <a:cs typeface="M PLUS 1p"/>
                          <a:sym typeface="M PLUS 1p"/>
                        </a:rPr>
                        <a:t>\</a:t>
                      </a:r>
                      <a:r>
                        <a:rPr lang="en-GB" sz="1600" b="0">
                          <a:latin typeface="M PLUS 1p"/>
                          <a:ea typeface="M PLUS 1p"/>
                          <a:cs typeface="M PLUS 1p"/>
                          <a:sym typeface="M PLUS 1p"/>
                        </a:rPr>
                        <a:t>Score</a:t>
                      </a:r>
                      <a:endParaRPr sz="1600" b="0">
                        <a:solidFill>
                          <a:srgbClr val="FFFFFF"/>
                        </a:solidFill>
                        <a:latin typeface="M PLUS 1p"/>
                        <a:ea typeface="M PLUS 1p"/>
                        <a:cs typeface="M PLUS 1p"/>
                        <a:sym typeface="M PLUS 1p"/>
                      </a:endParaRPr>
                    </a:p>
                  </a:txBody>
                  <a:tcPr marL="121900" marR="121900" marT="45733" marB="45733"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GB" sz="1600" b="0">
                          <a:latin typeface="M PLUS 1p"/>
                          <a:ea typeface="M PLUS 1p"/>
                          <a:cs typeface="M PLUS 1p"/>
                          <a:sym typeface="M PLUS 1p"/>
                        </a:rPr>
                        <a:t>Prec.</a:t>
                      </a:r>
                      <a:endParaRPr sz="1600" b="0">
                        <a:latin typeface="M PLUS 1p"/>
                        <a:ea typeface="M PLUS 1p"/>
                        <a:cs typeface="M PLUS 1p"/>
                        <a:sym typeface="M PLUS 1p"/>
                      </a:endParaRPr>
                    </a:p>
                  </a:txBody>
                  <a:tcPr marL="121900" marR="121900" marT="45733" marB="45733" anchor="ct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GB" sz="1600" b="0">
                          <a:latin typeface="M PLUS 1p"/>
                          <a:ea typeface="M PLUS 1p"/>
                          <a:cs typeface="M PLUS 1p"/>
                          <a:sym typeface="M PLUS 1p"/>
                        </a:rPr>
                        <a:t>Rec.</a:t>
                      </a:r>
                      <a:endParaRPr sz="1600" b="0">
                        <a:latin typeface="M PLUS 1p"/>
                        <a:ea typeface="M PLUS 1p"/>
                        <a:cs typeface="M PLUS 1p"/>
                        <a:sym typeface="M PLUS 1p"/>
                      </a:endParaRPr>
                    </a:p>
                  </a:txBody>
                  <a:tcPr marL="121900" marR="121900" marT="45733" marB="45733" anchor="ct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GB" sz="1600" b="0">
                          <a:latin typeface="M PLUS 1p"/>
                          <a:ea typeface="M PLUS 1p"/>
                          <a:cs typeface="M PLUS 1p"/>
                          <a:sym typeface="M PLUS 1p"/>
                        </a:rPr>
                        <a:t>F1</a:t>
                      </a:r>
                      <a:endParaRPr sz="1600" b="0">
                        <a:latin typeface="M PLUS 1p"/>
                        <a:ea typeface="M PLUS 1p"/>
                        <a:cs typeface="M PLUS 1p"/>
                        <a:sym typeface="M PLUS 1p"/>
                      </a:endParaRPr>
                    </a:p>
                  </a:txBody>
                  <a:tcPr marL="121900" marR="121900" marT="45733" marB="45733" anchor="ct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r>
              <a:tr h="465455">
                <a:tc>
                  <a:txBody>
                    <a:bodyPr/>
                    <a:lstStyle/>
                    <a:p>
                      <a:pPr marL="0" marR="0" lvl="0" indent="0" algn="l" rtl="0">
                        <a:spcBef>
                          <a:spcPts val="0"/>
                        </a:spcBef>
                        <a:spcAft>
                          <a:spcPts val="0"/>
                        </a:spcAft>
                        <a:buNone/>
                      </a:pPr>
                      <a:r>
                        <a:rPr lang="en-US" altLang="en-GB" sz="1800">
                          <a:latin typeface="M PLUS 1p"/>
                          <a:ea typeface="M PLUS 1p"/>
                          <a:cs typeface="M PLUS 1p"/>
                          <a:sym typeface="M PLUS 1p"/>
                        </a:rPr>
                        <a:t>    </a:t>
                      </a:r>
                      <a:r>
                        <a:rPr lang="en-GB" sz="1800">
                          <a:latin typeface="M PLUS 1p"/>
                          <a:ea typeface="M PLUS 1p"/>
                          <a:cs typeface="M PLUS 1p"/>
                          <a:sym typeface="M PLUS 1p"/>
                        </a:rPr>
                        <a:t>depccg</a:t>
                      </a:r>
                      <a:endParaRPr lang="en-GB" sz="1800">
                        <a:latin typeface="M PLUS 1p"/>
                        <a:ea typeface="M PLUS 1p"/>
                        <a:cs typeface="M PLUS 1p"/>
                        <a:sym typeface="M PLUS 1p"/>
                      </a:endParaRPr>
                    </a:p>
                  </a:txBody>
                  <a:tcPr marL="121900" marR="121900" marT="45733" marB="45733" anchor="ctr">
                    <a:lnL w="9525" cap="flat" cmpd="sng">
                      <a:solidFill>
                        <a:srgbClr val="000000">
                          <a:alpha val="0"/>
                        </a:srgbClr>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1800">
                          <a:latin typeface="M PLUS 1p"/>
                          <a:ea typeface="M PLUS 1p"/>
                          <a:cs typeface="M PLUS 1p"/>
                          <a:sym typeface="M PLUS 1p"/>
                        </a:rPr>
                        <a:t>83.11</a:t>
                      </a:r>
                      <a:endParaRPr lang="en-GB" sz="1800">
                        <a:latin typeface="M PLUS 1p"/>
                        <a:ea typeface="M PLUS 1p"/>
                        <a:cs typeface="M PLUS 1p"/>
                        <a:sym typeface="M PLUS 1p"/>
                      </a:endParaRPr>
                    </a:p>
                  </a:txBody>
                  <a:tcPr marL="121900" marR="121900" marT="45733" marB="45733" anchor="ctr">
                    <a:lnT w="12700" cap="flat" cmpd="sng">
                      <a:solidFill>
                        <a:srgbClr val="000000"/>
                      </a:solidFill>
                      <a:prstDash val="solid"/>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1800">
                          <a:latin typeface="M PLUS 1p"/>
                          <a:ea typeface="M PLUS 1p"/>
                          <a:cs typeface="M PLUS 1p"/>
                          <a:sym typeface="M PLUS 1p"/>
                        </a:rPr>
                        <a:t>82.63</a:t>
                      </a:r>
                      <a:endParaRPr lang="en-GB" sz="1800">
                        <a:latin typeface="M PLUS 1p"/>
                        <a:ea typeface="M PLUS 1p"/>
                        <a:cs typeface="M PLUS 1p"/>
                        <a:sym typeface="M PLUS 1p"/>
                      </a:endParaRPr>
                    </a:p>
                  </a:txBody>
                  <a:tcPr marL="121900" marR="121900" marT="45733" marB="45733" anchor="ctr">
                    <a:lnT w="12700" cap="flat" cmpd="sng">
                      <a:solidFill>
                        <a:srgbClr val="000000"/>
                      </a:solidFill>
                      <a:prstDash val="solid"/>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1800">
                          <a:latin typeface="M PLUS 1p"/>
                          <a:ea typeface="M PLUS 1p"/>
                          <a:cs typeface="M PLUS 1p"/>
                          <a:sym typeface="M PLUS 1p"/>
                        </a:rPr>
                        <a:t>82.87</a:t>
                      </a:r>
                      <a:endParaRPr lang="en-GB" sz="1800">
                        <a:latin typeface="M PLUS 1p"/>
                        <a:ea typeface="M PLUS 1p"/>
                        <a:cs typeface="M PLUS 1p"/>
                        <a:sym typeface="M PLUS 1p"/>
                      </a:endParaRPr>
                    </a:p>
                  </a:txBody>
                  <a:tcPr marL="121900" marR="121900" marT="45733" marB="45733" anchor="ctr">
                    <a:lnT w="12700" cap="flat" cmpd="sng">
                      <a:solidFill>
                        <a:srgbClr val="000000"/>
                      </a:solidFill>
                      <a:prstDash val="solid"/>
                      <a:round/>
                      <a:headEnd type="none" w="sm" len="sm"/>
                      <a:tailEnd type="none" w="sm" len="sm"/>
                    </a:lnT>
                    <a:lnB w="12700" cap="flat" cmpd="sng">
                      <a:solidFill>
                        <a:srgbClr val="000000"/>
                      </a:solidFill>
                      <a:prstDash val="dash"/>
                      <a:round/>
                      <a:headEnd type="none" w="sm" len="sm"/>
                      <a:tailEnd type="none" w="sm" len="sm"/>
                    </a:lnB>
                  </a:tcPr>
                </a:tc>
              </a:tr>
              <a:tr h="466090">
                <a:tc>
                  <a:txBody>
                    <a:bodyPr/>
                    <a:lstStyle/>
                    <a:p>
                      <a:pPr marL="457200" marR="0" lvl="0" indent="-317500" algn="l" rtl="0">
                        <a:spcBef>
                          <a:spcPts val="0"/>
                        </a:spcBef>
                        <a:spcAft>
                          <a:spcPts val="0"/>
                        </a:spcAft>
                        <a:buSzPts val="1400"/>
                        <a:buFont typeface="M PLUS 1p"/>
                        <a:buChar char="+"/>
                      </a:pPr>
                      <a:r>
                        <a:rPr lang="en-GB" sz="1800">
                          <a:latin typeface="M PLUS 1p"/>
                          <a:ea typeface="M PLUS 1p"/>
                          <a:cs typeface="M PLUS 1p"/>
                          <a:sym typeface="M PLUS 1p"/>
                        </a:rPr>
                        <a:t>ELMo</a:t>
                      </a:r>
                      <a:endParaRPr lang="en-GB" sz="1800">
                        <a:latin typeface="M PLUS 1p"/>
                        <a:ea typeface="M PLUS 1p"/>
                        <a:cs typeface="M PLUS 1p"/>
                        <a:sym typeface="M PLUS 1p"/>
                      </a:endParaRPr>
                    </a:p>
                  </a:txBody>
                  <a:tcPr marL="121900" marR="121900" marT="45733" marB="45733" anchor="ctr">
                    <a:lnL w="9525" cap="flat" cmpd="sng">
                      <a:solidFill>
                        <a:srgbClr val="000000">
                          <a:alpha val="0"/>
                        </a:srgbClr>
                      </a:solidFill>
                      <a:prstDash val="solid"/>
                      <a:round/>
                      <a:headEnd type="none" w="sm" len="sm"/>
                      <a:tailEnd type="none" w="sm" len="sm"/>
                    </a:lnL>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1800">
                          <a:latin typeface="M PLUS 1p"/>
                          <a:ea typeface="M PLUS 1p"/>
                          <a:cs typeface="M PLUS 1p"/>
                          <a:sym typeface="M PLUS 1p"/>
                        </a:rPr>
                        <a:t>85.87</a:t>
                      </a:r>
                      <a:endParaRPr lang="en-GB" sz="1800">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1800">
                          <a:latin typeface="M PLUS 1p"/>
                          <a:ea typeface="M PLUS 1p"/>
                          <a:cs typeface="M PLUS 1p"/>
                          <a:sym typeface="M PLUS 1p"/>
                        </a:rPr>
                        <a:t>85.34</a:t>
                      </a:r>
                      <a:endParaRPr lang="en-GB" sz="1800">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1800">
                          <a:latin typeface="M PLUS 1p"/>
                          <a:ea typeface="M PLUS 1p"/>
                          <a:cs typeface="M PLUS 1p"/>
                          <a:sym typeface="M PLUS 1p"/>
                        </a:rPr>
                        <a:t>85.61</a:t>
                      </a:r>
                      <a:endParaRPr lang="en-GB" sz="1800">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r>
              <a:tr h="386080">
                <a:tc>
                  <a:txBody>
                    <a:bodyPr/>
                    <a:lstStyle/>
                    <a:p>
                      <a:pPr marL="457200" marR="0" lvl="0" indent="-317500" algn="l" rtl="0">
                        <a:spcBef>
                          <a:spcPts val="0"/>
                        </a:spcBef>
                        <a:spcAft>
                          <a:spcPts val="0"/>
                        </a:spcAft>
                        <a:buSzPts val="1400"/>
                        <a:buFont typeface="M PLUS 1p"/>
                        <a:buChar char="+"/>
                      </a:pPr>
                      <a:r>
                        <a:rPr lang="en-GB" sz="1800">
                          <a:latin typeface="M PLUS 1p"/>
                          <a:ea typeface="M PLUS 1p"/>
                          <a:cs typeface="M PLUS 1p"/>
                          <a:sym typeface="M PLUS 1p"/>
                        </a:rPr>
                        <a:t>Genia1000</a:t>
                      </a:r>
                      <a:endParaRPr lang="en-GB" sz="1800">
                        <a:solidFill>
                          <a:srgbClr val="000000"/>
                        </a:solidFill>
                        <a:latin typeface="M PLUS 1p"/>
                        <a:ea typeface="M PLUS 1p"/>
                        <a:cs typeface="M PLUS 1p"/>
                        <a:sym typeface="M PLUS 1p"/>
                      </a:endParaRPr>
                    </a:p>
                  </a:txBody>
                  <a:tcPr marL="121900" marR="121900" marT="45733" marB="45733" anchor="ctr">
                    <a:lnL w="9525" cap="flat" cmpd="sng">
                      <a:solidFill>
                        <a:srgbClr val="000000">
                          <a:alpha val="0"/>
                        </a:srgbClr>
                      </a:solidFill>
                      <a:prstDash val="solid"/>
                      <a:round/>
                      <a:headEnd type="none" w="sm" len="sm"/>
                      <a:tailEnd type="none" w="sm" len="sm"/>
                    </a:lnL>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Clr>
                          <a:srgbClr val="000000"/>
                        </a:buClr>
                        <a:buFont typeface="Arial" panose="020B0604020202020204"/>
                        <a:buNone/>
                      </a:pPr>
                      <a:r>
                        <a:rPr lang="en-GB" sz="1800">
                          <a:latin typeface="M PLUS 1p"/>
                          <a:ea typeface="M PLUS 1p"/>
                          <a:cs typeface="M PLUS 1p"/>
                          <a:sym typeface="M PLUS 1p"/>
                        </a:rPr>
                        <a:t>85.45</a:t>
                      </a:r>
                      <a:endParaRPr lang="en-GB" sz="1800">
                        <a:solidFill>
                          <a:srgbClr val="000000"/>
                        </a:solidFill>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Clr>
                          <a:srgbClr val="000000"/>
                        </a:buClr>
                        <a:buFont typeface="Arial" panose="020B0604020202020204"/>
                        <a:buNone/>
                      </a:pPr>
                      <a:r>
                        <a:rPr lang="en-GB" sz="1800">
                          <a:latin typeface="M PLUS 1p"/>
                          <a:ea typeface="M PLUS 1p"/>
                          <a:cs typeface="M PLUS 1p"/>
                          <a:sym typeface="M PLUS 1p"/>
                        </a:rPr>
                        <a:t>84.49</a:t>
                      </a:r>
                      <a:endParaRPr lang="en-GB" sz="1800">
                        <a:solidFill>
                          <a:srgbClr val="000000"/>
                        </a:solidFill>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1800">
                          <a:latin typeface="M PLUS 1p"/>
                          <a:ea typeface="M PLUS 1p"/>
                          <a:cs typeface="M PLUS 1p"/>
                          <a:sym typeface="M PLUS 1p"/>
                        </a:rPr>
                        <a:t>84.97</a:t>
                      </a:r>
                      <a:endParaRPr lang="en-GB" sz="1800">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r>
              <a:tr h="0">
                <a:tc>
                  <a:txBody>
                    <a:bodyPr/>
                    <a:lstStyle/>
                    <a:p>
                      <a:pPr marL="457200" marR="0" lvl="0" indent="-317500" algn="l" rtl="0">
                        <a:spcBef>
                          <a:spcPts val="0"/>
                        </a:spcBef>
                        <a:spcAft>
                          <a:spcPts val="0"/>
                        </a:spcAft>
                        <a:buSzPts val="1400"/>
                        <a:buFont typeface="M PLUS 1p"/>
                        <a:buChar char="+"/>
                      </a:pPr>
                      <a:r>
                        <a:rPr lang="en-GB" sz="1800">
                          <a:latin typeface="M PLUS 1p"/>
                          <a:ea typeface="M PLUS 1p"/>
                          <a:cs typeface="M PLUS 1p"/>
                          <a:sym typeface="M PLUS 1p"/>
                        </a:rPr>
                        <a:t>Ours</a:t>
                      </a:r>
                      <a:endParaRPr lang="en-GB" sz="1800">
                        <a:latin typeface="M PLUS 1p"/>
                        <a:ea typeface="M PLUS 1p"/>
                        <a:cs typeface="M PLUS 1p"/>
                        <a:sym typeface="M PLUS 1p"/>
                      </a:endParaRPr>
                    </a:p>
                  </a:txBody>
                  <a:tcPr marL="121900" marR="121900" marT="45733" marB="45733" anchor="ctr">
                    <a:lnL w="9525" cap="flat" cmpd="sng">
                      <a:solidFill>
                        <a:srgbClr val="000000">
                          <a:alpha val="0"/>
                        </a:srgbClr>
                      </a:solidFill>
                      <a:prstDash val="solid"/>
                      <a:round/>
                      <a:headEnd type="none" w="sm" len="sm"/>
                      <a:tailEnd type="none" w="sm" len="sm"/>
                    </a:lnL>
                    <a:lnT w="12700" cap="flat" cmpd="sng">
                      <a:solidFill>
                        <a:srgbClr val="000000"/>
                      </a:solidFill>
                      <a:prstDash val="dash"/>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a:latin typeface="M PLUS 1p"/>
                          <a:ea typeface="M PLUS 1p"/>
                          <a:cs typeface="M PLUS 1p"/>
                          <a:sym typeface="M PLUS 1p"/>
                        </a:rPr>
                        <a:t>86.90</a:t>
                      </a:r>
                      <a:endParaRPr lang="en-GB" sz="1800" b="1">
                        <a:solidFill>
                          <a:srgbClr val="000000"/>
                        </a:solidFill>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a:latin typeface="M PLUS 1p"/>
                          <a:ea typeface="M PLUS 1p"/>
                          <a:cs typeface="M PLUS 1p"/>
                          <a:sym typeface="M PLUS 1p"/>
                        </a:rPr>
                        <a:t>86.14</a:t>
                      </a:r>
                      <a:endParaRPr lang="en-GB" sz="1800" b="1">
                        <a:solidFill>
                          <a:srgbClr val="000000"/>
                        </a:solidFill>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a:latin typeface="M PLUS 1p"/>
                          <a:ea typeface="M PLUS 1p"/>
                          <a:cs typeface="M PLUS 1p"/>
                          <a:sym typeface="M PLUS 1p"/>
                        </a:rPr>
                        <a:t>86.52</a:t>
                      </a:r>
                      <a:endParaRPr lang="en-GB" sz="1800" b="1">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464" name="Google Shape;464;p30"/>
          <p:cNvSpPr/>
          <p:nvPr/>
        </p:nvSpPr>
        <p:spPr>
          <a:xfrm>
            <a:off x="6821805" y="4042410"/>
            <a:ext cx="2628900" cy="885825"/>
          </a:xfrm>
          <a:prstGeom prst="wedgeRoundRectCallout">
            <a:avLst>
              <a:gd name="adj1" fmla="val -44846"/>
              <a:gd name="adj2" fmla="val 64991"/>
              <a:gd name="adj3" fmla="val 0"/>
            </a:avLst>
          </a:prstGeom>
          <a:solidFill>
            <a:srgbClr val="FFFF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2000">
                <a:latin typeface="M PLUS 1p"/>
                <a:ea typeface="M PLUS 1p"/>
                <a:cs typeface="M PLUS 1p"/>
                <a:sym typeface="M PLUS 1p"/>
              </a:rPr>
              <a:t>ELMo contributes in handling unk words</a:t>
            </a:r>
            <a:endParaRPr lang="en-GB" sz="2000">
              <a:latin typeface="M PLUS 1p"/>
              <a:ea typeface="M PLUS 1p"/>
              <a:cs typeface="M PLUS 1p"/>
              <a:sym typeface="M PLUS 1p"/>
            </a:endParaRPr>
          </a:p>
        </p:txBody>
      </p:sp>
      <p:sp>
        <p:nvSpPr>
          <p:cNvPr id="465" name="Google Shape;465;p30"/>
          <p:cNvSpPr/>
          <p:nvPr/>
        </p:nvSpPr>
        <p:spPr>
          <a:xfrm>
            <a:off x="6932930" y="5067935"/>
            <a:ext cx="3338195" cy="1149985"/>
          </a:xfrm>
          <a:prstGeom prst="wedgeRoundRectCallout">
            <a:avLst>
              <a:gd name="adj1" fmla="val -44846"/>
              <a:gd name="adj2" fmla="val 64991"/>
              <a:gd name="adj3" fmla="val 0"/>
            </a:avLst>
          </a:prstGeom>
          <a:solidFill>
            <a:srgbClr val="FFFF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2000">
                <a:latin typeface="M PLUS 1p"/>
                <a:ea typeface="M PLUS 1p"/>
                <a:cs typeface="M PLUS 1p"/>
                <a:sym typeface="M PLUS 1p"/>
              </a:rPr>
              <a:t>Genia1000:</a:t>
            </a:r>
            <a:endParaRPr sz="2000">
              <a:latin typeface="M PLUS 1p"/>
              <a:ea typeface="M PLUS 1p"/>
              <a:cs typeface="M PLUS 1p"/>
              <a:sym typeface="M PLUS 1p"/>
            </a:endParaRPr>
          </a:p>
          <a:p>
            <a:pPr marL="0" lvl="0" indent="0" algn="ctr" rtl="0">
              <a:spcBef>
                <a:spcPts val="0"/>
              </a:spcBef>
              <a:spcAft>
                <a:spcPts val="0"/>
              </a:spcAft>
              <a:buNone/>
            </a:pPr>
            <a:r>
              <a:rPr lang="en-GB" sz="2000">
                <a:latin typeface="M PLUS 1p"/>
                <a:ea typeface="M PLUS 1p"/>
                <a:cs typeface="M PLUS 1p"/>
                <a:sym typeface="M PLUS 1p"/>
              </a:rPr>
              <a:t>Partially labeled data by (Rimell et al., 2008)</a:t>
            </a:r>
            <a:endParaRPr lang="en-GB" sz="2000">
              <a:latin typeface="M PLUS 1p"/>
              <a:ea typeface="M PLUS 1p"/>
              <a:cs typeface="M PLUS 1p"/>
              <a:sym typeface="M PLUS 1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469" name="Shape 469"/>
        <p:cNvGrpSpPr/>
        <p:nvPr/>
      </p:nvGrpSpPr>
      <p:grpSpPr>
        <a:xfrm>
          <a:off x="0" y="0"/>
          <a:ext cx="0" cy="0"/>
          <a:chOff x="0" y="0"/>
          <a:chExt cx="0" cy="0"/>
        </a:xfrm>
      </p:grpSpPr>
      <p:sp>
        <p:nvSpPr>
          <p:cNvPr id="470" name="Google Shape;470;p31"/>
          <p:cNvSpPr txBox="1"/>
          <p:nvPr>
            <p:ph type="title"/>
          </p:nvPr>
        </p:nvSpPr>
        <p:spPr>
          <a:xfrm>
            <a:off x="415600" y="186967"/>
            <a:ext cx="11360800" cy="763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t>Experiment 4: Question sentences</a:t>
            </a:r>
            <a:endParaRPr lang="en-GB"/>
          </a:p>
        </p:txBody>
      </p:sp>
      <p:sp>
        <p:nvSpPr>
          <p:cNvPr id="471" name="Google Shape;471;p31"/>
          <p:cNvSpPr txBox="1"/>
          <p:nvPr>
            <p:ph type="body" idx="1"/>
          </p:nvPr>
        </p:nvSpPr>
        <p:spPr>
          <a:xfrm>
            <a:off x="547045" y="815860"/>
            <a:ext cx="11360800" cy="1661600"/>
          </a:xfrm>
          <a:prstGeom prst="rect">
            <a:avLst/>
          </a:prstGeom>
        </p:spPr>
        <p:txBody>
          <a:bodyPr spcFirstLastPara="1" wrap="square" lIns="121900" tIns="121900" rIns="121900" bIns="121900" anchor="t" anchorCtr="0">
            <a:noAutofit/>
          </a:bodyPr>
          <a:lstStyle/>
          <a:p>
            <a:pPr marL="457200" lvl="0" indent="-342900" algn="l" rtl="0">
              <a:spcBef>
                <a:spcPts val="0"/>
              </a:spcBef>
              <a:spcAft>
                <a:spcPts val="0"/>
              </a:spcAft>
              <a:buSzPts val="1800"/>
              <a:buChar char="●"/>
            </a:pPr>
            <a:r>
              <a:rPr lang="en-GB"/>
              <a:t>Existing CCG benchmark on question sentences </a:t>
            </a:r>
            <a:r>
              <a:rPr lang="en-GB" sz="1865"/>
              <a:t>(Rimell et al., 2008)</a:t>
            </a:r>
            <a:endParaRPr sz="1865"/>
          </a:p>
          <a:p>
            <a:pPr marL="457200" lvl="0" indent="-342900" algn="l" rtl="0">
              <a:spcBef>
                <a:spcPts val="0"/>
              </a:spcBef>
              <a:spcAft>
                <a:spcPts val="0"/>
              </a:spcAft>
              <a:buSzPts val="1800"/>
              <a:buChar char="●"/>
            </a:pPr>
            <a:r>
              <a:rPr lang="en-GB"/>
              <a:t>Convert QuestionBank </a:t>
            </a:r>
            <a:r>
              <a:rPr lang="en-GB" sz="1865"/>
              <a:t>(Judge et al., 2006)</a:t>
            </a:r>
            <a:r>
              <a:rPr lang="en-GB"/>
              <a:t>; 3,622 sentences</a:t>
            </a:r>
            <a:endParaRPr lang="en-GB"/>
          </a:p>
          <a:p>
            <a:pPr marL="914400" lvl="1" indent="-330200" algn="l" rtl="0">
              <a:spcBef>
                <a:spcPts val="0"/>
              </a:spcBef>
              <a:spcAft>
                <a:spcPts val="0"/>
              </a:spcAft>
              <a:buSzPts val="1600"/>
              <a:buChar char="○"/>
            </a:pPr>
            <a:r>
              <a:rPr lang="en-GB" b="1"/>
              <a:t>Challenge</a:t>
            </a:r>
            <a:r>
              <a:rPr lang="en-GB"/>
              <a:t>: constructions not occurring in newswire texts</a:t>
            </a:r>
            <a:endParaRPr lang="en-GB"/>
          </a:p>
        </p:txBody>
      </p:sp>
      <p:sp>
        <p:nvSpPr>
          <p:cNvPr id="472" name="Google Shape;472;p31"/>
          <p:cNvSpPr txBox="1"/>
          <p:nvPr>
            <p:ph type="sldNum" idx="12"/>
          </p:nvPr>
        </p:nvSpPr>
        <p:spPr>
          <a:xfrm>
            <a:off x="11296611" y="6217623"/>
            <a:ext cx="731600" cy="5248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panose="020B0604020202020204"/>
              <a:buNone/>
            </a:pPr>
            <a:fld id="{00000000-1234-1234-1234-123412341234}" type="slidenum">
              <a:rPr lang="en-GB" sz="1600"/>
            </a:fld>
            <a:endParaRPr lang="en-GB" sz="1600"/>
          </a:p>
        </p:txBody>
      </p:sp>
      <p:graphicFrame>
        <p:nvGraphicFramePr>
          <p:cNvPr id="473" name="Google Shape;473;p31"/>
          <p:cNvGraphicFramePr/>
          <p:nvPr/>
        </p:nvGraphicFramePr>
        <p:xfrm>
          <a:off x="1227455" y="3499485"/>
          <a:ext cx="6247765" cy="2201545"/>
        </p:xfrm>
        <a:graphic>
          <a:graphicData uri="http://schemas.openxmlformats.org/drawingml/2006/table">
            <a:tbl>
              <a:tblPr firstRow="1" bandRow="1">
                <a:noFill/>
                <a:tableStyleId>{842BD605-5C96-4622-8A0A-D424C72E7195}</a:tableStyleId>
              </a:tblPr>
              <a:tblGrid>
                <a:gridCol w="2202815"/>
                <a:gridCol w="1408430"/>
                <a:gridCol w="1367155"/>
                <a:gridCol w="1269365"/>
              </a:tblGrid>
              <a:tr h="397510">
                <a:tc>
                  <a:txBody>
                    <a:bodyPr/>
                    <a:lstStyle/>
                    <a:p>
                      <a:pPr marL="0" marR="0" lvl="0" indent="0" algn="ctr" rtl="0">
                        <a:spcBef>
                          <a:spcPts val="0"/>
                        </a:spcBef>
                        <a:spcAft>
                          <a:spcPts val="0"/>
                        </a:spcAft>
                        <a:buNone/>
                      </a:pPr>
                      <a:r>
                        <a:rPr lang="en-GB" sz="1600">
                          <a:latin typeface="M PLUS 1p"/>
                          <a:ea typeface="M PLUS 1p"/>
                          <a:cs typeface="M PLUS 1p"/>
                          <a:sym typeface="M PLUS 1p"/>
                        </a:rPr>
                        <a:t>Method</a:t>
                      </a:r>
                      <a:r>
                        <a:rPr lang="en-GB" sz="1600">
                          <a:solidFill>
                            <a:srgbClr val="FFFFFF"/>
                          </a:solidFill>
                          <a:latin typeface="M PLUS 1p"/>
                          <a:ea typeface="M PLUS 1p"/>
                          <a:cs typeface="M PLUS 1p"/>
                          <a:sym typeface="M PLUS 1p"/>
                        </a:rPr>
                        <a:t>\</a:t>
                      </a:r>
                      <a:r>
                        <a:rPr lang="en-GB" sz="1600">
                          <a:latin typeface="M PLUS 1p"/>
                          <a:ea typeface="M PLUS 1p"/>
                          <a:cs typeface="M PLUS 1p"/>
                          <a:sym typeface="M PLUS 1p"/>
                        </a:rPr>
                        <a:t>Score</a:t>
                      </a:r>
                      <a:endParaRPr lang="en-GB" sz="1600">
                        <a:solidFill>
                          <a:srgbClr val="FFFFFF"/>
                        </a:solidFill>
                        <a:latin typeface="M PLUS 1p"/>
                        <a:ea typeface="M PLUS 1p"/>
                        <a:cs typeface="M PLUS 1p"/>
                        <a:sym typeface="M PLUS 1p"/>
                      </a:endParaRPr>
                    </a:p>
                  </a:txBody>
                  <a:tcPr marL="121900" marR="121900" marT="45733" marB="45733" anchor="ctr">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GB" sz="1600">
                          <a:latin typeface="M PLUS 1p"/>
                          <a:ea typeface="M PLUS 1p"/>
                          <a:cs typeface="M PLUS 1p"/>
                          <a:sym typeface="M PLUS 1p"/>
                        </a:rPr>
                        <a:t>Prec.</a:t>
                      </a:r>
                      <a:endParaRPr lang="en-GB" sz="1600">
                        <a:latin typeface="M PLUS 1p"/>
                        <a:ea typeface="M PLUS 1p"/>
                        <a:cs typeface="M PLUS 1p"/>
                        <a:sym typeface="M PLUS 1p"/>
                      </a:endParaRPr>
                    </a:p>
                  </a:txBody>
                  <a:tcPr marL="121900" marR="121900" marT="45733" marB="45733" anchor="ct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GB" sz="1600">
                          <a:latin typeface="M PLUS 1p"/>
                          <a:ea typeface="M PLUS 1p"/>
                          <a:cs typeface="M PLUS 1p"/>
                          <a:sym typeface="M PLUS 1p"/>
                        </a:rPr>
                        <a:t>Rec.</a:t>
                      </a:r>
                      <a:endParaRPr lang="en-GB" sz="1600">
                        <a:latin typeface="M PLUS 1p"/>
                        <a:ea typeface="M PLUS 1p"/>
                        <a:cs typeface="M PLUS 1p"/>
                        <a:sym typeface="M PLUS 1p"/>
                      </a:endParaRPr>
                    </a:p>
                  </a:txBody>
                  <a:tcPr marL="121900" marR="121900" marT="45733" marB="45733" anchor="ct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GB" sz="1600">
                          <a:latin typeface="M PLUS 1p"/>
                          <a:ea typeface="M PLUS 1p"/>
                          <a:cs typeface="M PLUS 1p"/>
                          <a:sym typeface="M PLUS 1p"/>
                        </a:rPr>
                        <a:t>F1</a:t>
                      </a:r>
                      <a:endParaRPr lang="en-GB" sz="1600">
                        <a:latin typeface="M PLUS 1p"/>
                        <a:ea typeface="M PLUS 1p"/>
                        <a:cs typeface="M PLUS 1p"/>
                        <a:sym typeface="M PLUS 1p"/>
                      </a:endParaRPr>
                    </a:p>
                  </a:txBody>
                  <a:tcPr marL="121900" marR="121900" marT="45733" marB="45733" anchor="ct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r>
              <a:tr h="854075">
                <a:tc>
                  <a:txBody>
                    <a:bodyPr/>
                    <a:lstStyle/>
                    <a:p>
                      <a:pPr marL="0" marR="0" lvl="0" indent="0" algn="l" rtl="0">
                        <a:spcBef>
                          <a:spcPts val="0"/>
                        </a:spcBef>
                        <a:spcAft>
                          <a:spcPts val="0"/>
                        </a:spcAft>
                        <a:buNone/>
                      </a:pPr>
                      <a:r>
                        <a:rPr lang="en-GB" sz="1600">
                          <a:latin typeface="M PLUS 1p"/>
                          <a:ea typeface="M PLUS 1p"/>
                          <a:cs typeface="M PLUS 1p"/>
                          <a:sym typeface="M PLUS 1p"/>
                        </a:rPr>
                        <a:t>depccg + Questions</a:t>
                      </a:r>
                      <a:endParaRPr lang="en-GB" sz="1600">
                        <a:latin typeface="M PLUS 1p"/>
                        <a:ea typeface="M PLUS 1p"/>
                        <a:cs typeface="M PLUS 1p"/>
                        <a:sym typeface="M PLUS 1p"/>
                      </a:endParaRPr>
                    </a:p>
                  </a:txBody>
                  <a:tcPr marL="121900" marR="121900" marT="45733" marB="45733" anchor="ctr">
                    <a:lnL w="9525" cap="flat" cmpd="sng">
                      <a:solidFill>
                        <a:srgbClr val="000000">
                          <a:alpha val="0"/>
                        </a:srgbClr>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1600" b="1">
                          <a:latin typeface="M PLUS 1p"/>
                          <a:ea typeface="M PLUS 1p"/>
                          <a:cs typeface="M PLUS 1p"/>
                          <a:sym typeface="M PLUS 1p"/>
                        </a:rPr>
                        <a:t>90.42</a:t>
                      </a:r>
                      <a:endParaRPr lang="en-GB" sz="1600" b="1">
                        <a:latin typeface="M PLUS 1p"/>
                        <a:ea typeface="M PLUS 1p"/>
                        <a:cs typeface="M PLUS 1p"/>
                        <a:sym typeface="M PLUS 1p"/>
                      </a:endParaRPr>
                    </a:p>
                  </a:txBody>
                  <a:tcPr marL="121900" marR="121900" marT="45733" marB="45733" anchor="ctr">
                    <a:lnT w="12700" cap="flat" cmpd="sng">
                      <a:solidFill>
                        <a:srgbClr val="000000"/>
                      </a:solidFill>
                      <a:prstDash val="solid"/>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1600" b="1">
                          <a:latin typeface="M PLUS 1p"/>
                          <a:ea typeface="M PLUS 1p"/>
                          <a:cs typeface="M PLUS 1p"/>
                          <a:sym typeface="M PLUS 1p"/>
                        </a:rPr>
                        <a:t>90.15</a:t>
                      </a:r>
                      <a:endParaRPr lang="en-GB" sz="1600" b="1">
                        <a:latin typeface="M PLUS 1p"/>
                        <a:ea typeface="M PLUS 1p"/>
                        <a:cs typeface="M PLUS 1p"/>
                        <a:sym typeface="M PLUS 1p"/>
                      </a:endParaRPr>
                    </a:p>
                  </a:txBody>
                  <a:tcPr marL="121900" marR="121900" marT="45733" marB="45733" anchor="ctr">
                    <a:lnT w="12700" cap="flat" cmpd="sng">
                      <a:solidFill>
                        <a:srgbClr val="000000"/>
                      </a:solidFill>
                      <a:prstDash val="solid"/>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1600" b="1">
                          <a:latin typeface="M PLUS 1p"/>
                          <a:ea typeface="M PLUS 1p"/>
                          <a:cs typeface="M PLUS 1p"/>
                          <a:sym typeface="M PLUS 1p"/>
                        </a:rPr>
                        <a:t>90.29</a:t>
                      </a:r>
                      <a:endParaRPr lang="en-GB" sz="1600" b="1">
                        <a:latin typeface="M PLUS 1p"/>
                        <a:ea typeface="M PLUS 1p"/>
                        <a:cs typeface="M PLUS 1p"/>
                        <a:sym typeface="M PLUS 1p"/>
                      </a:endParaRPr>
                    </a:p>
                  </a:txBody>
                  <a:tcPr marL="121900" marR="121900" marT="45733" marB="45733" anchor="ctr">
                    <a:lnT w="12700" cap="flat" cmpd="sng">
                      <a:solidFill>
                        <a:srgbClr val="000000"/>
                      </a:solidFill>
                      <a:prstDash val="solid"/>
                      <a:round/>
                      <a:headEnd type="none" w="sm" len="sm"/>
                      <a:tailEnd type="none" w="sm" len="sm"/>
                    </a:lnT>
                    <a:lnB w="12700" cap="flat" cmpd="sng">
                      <a:solidFill>
                        <a:srgbClr val="000000"/>
                      </a:solidFill>
                      <a:prstDash val="dash"/>
                      <a:round/>
                      <a:headEnd type="none" w="sm" len="sm"/>
                      <a:tailEnd type="none" w="sm" len="sm"/>
                    </a:lnB>
                  </a:tcPr>
                </a:tc>
              </a:tr>
              <a:tr h="474980">
                <a:tc>
                  <a:txBody>
                    <a:bodyPr/>
                    <a:lstStyle/>
                    <a:p>
                      <a:pPr marL="457200" marR="0" lvl="0" indent="-317500" algn="l" rtl="0">
                        <a:spcBef>
                          <a:spcPts val="0"/>
                        </a:spcBef>
                        <a:spcAft>
                          <a:spcPts val="0"/>
                        </a:spcAft>
                        <a:buSzPts val="1400"/>
                        <a:buFont typeface="M PLUS 1p"/>
                        <a:buChar char="+"/>
                      </a:pPr>
                      <a:r>
                        <a:rPr lang="en-GB" sz="1600">
                          <a:latin typeface="M PLUS 1p"/>
                          <a:ea typeface="M PLUS 1p"/>
                          <a:cs typeface="M PLUS 1p"/>
                          <a:sym typeface="M PLUS 1p"/>
                        </a:rPr>
                        <a:t>ELMo</a:t>
                      </a:r>
                      <a:endParaRPr lang="en-GB" sz="1600">
                        <a:latin typeface="M PLUS 1p"/>
                        <a:ea typeface="M PLUS 1p"/>
                        <a:cs typeface="M PLUS 1p"/>
                        <a:sym typeface="M PLUS 1p"/>
                      </a:endParaRPr>
                    </a:p>
                  </a:txBody>
                  <a:tcPr marL="121900" marR="121900" marT="45733" marB="45733" anchor="ctr">
                    <a:lnL w="9525" cap="flat" cmpd="sng">
                      <a:solidFill>
                        <a:srgbClr val="000000">
                          <a:alpha val="0"/>
                        </a:srgbClr>
                      </a:solidFill>
                      <a:prstDash val="solid"/>
                      <a:round/>
                      <a:headEnd type="none" w="sm" len="sm"/>
                      <a:tailEnd type="none" w="sm" len="sm"/>
                    </a:lnL>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1600">
                          <a:latin typeface="M PLUS 1p"/>
                          <a:ea typeface="M PLUS 1p"/>
                          <a:cs typeface="M PLUS 1p"/>
                          <a:sym typeface="M PLUS 1p"/>
                        </a:rPr>
                        <a:t>90.55</a:t>
                      </a:r>
                      <a:endParaRPr lang="en-GB" sz="1600">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1600">
                          <a:latin typeface="M PLUS 1p"/>
                          <a:ea typeface="M PLUS 1p"/>
                          <a:cs typeface="M PLUS 1p"/>
                          <a:sym typeface="M PLUS 1p"/>
                        </a:rPr>
                        <a:t>89.86</a:t>
                      </a:r>
                      <a:endParaRPr lang="en-GB" sz="1600">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c>
                  <a:txBody>
                    <a:bodyPr/>
                    <a:lstStyle/>
                    <a:p>
                      <a:pPr marL="0" lvl="0" indent="0" algn="ctr" rtl="0">
                        <a:spcBef>
                          <a:spcPts val="0"/>
                        </a:spcBef>
                        <a:spcAft>
                          <a:spcPts val="0"/>
                        </a:spcAft>
                        <a:buNone/>
                      </a:pPr>
                      <a:r>
                        <a:rPr lang="en-GB" sz="1600">
                          <a:latin typeface="M PLUS 1p"/>
                          <a:ea typeface="M PLUS 1p"/>
                          <a:cs typeface="M PLUS 1p"/>
                          <a:sym typeface="M PLUS 1p"/>
                        </a:rPr>
                        <a:t>90.21</a:t>
                      </a:r>
                      <a:endParaRPr lang="en-GB" sz="1600">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dash"/>
                      <a:round/>
                      <a:headEnd type="none" w="sm" len="sm"/>
                      <a:tailEnd type="none" w="sm" len="sm"/>
                    </a:lnB>
                  </a:tcPr>
                </a:tc>
              </a:tr>
              <a:tr h="474980">
                <a:tc>
                  <a:txBody>
                    <a:bodyPr/>
                    <a:lstStyle/>
                    <a:p>
                      <a:pPr marL="457200" marR="0" lvl="0" indent="-317500" algn="l" rtl="0">
                        <a:spcBef>
                          <a:spcPts val="0"/>
                        </a:spcBef>
                        <a:spcAft>
                          <a:spcPts val="0"/>
                        </a:spcAft>
                        <a:buSzPts val="1400"/>
                        <a:buFont typeface="M PLUS 1p"/>
                        <a:buChar char="+"/>
                      </a:pPr>
                      <a:r>
                        <a:rPr lang="en-GB" sz="1600">
                          <a:latin typeface="M PLUS 1p"/>
                          <a:ea typeface="M PLUS 1p"/>
                          <a:cs typeface="M PLUS 1p"/>
                          <a:sym typeface="M PLUS 1p"/>
                        </a:rPr>
                        <a:t>Ours</a:t>
                      </a:r>
                      <a:endParaRPr lang="en-GB" sz="1600">
                        <a:latin typeface="M PLUS 1p"/>
                        <a:ea typeface="M PLUS 1p"/>
                        <a:cs typeface="M PLUS 1p"/>
                        <a:sym typeface="M PLUS 1p"/>
                      </a:endParaRPr>
                    </a:p>
                  </a:txBody>
                  <a:tcPr marL="121900" marR="121900" marT="45733" marB="45733" anchor="ctr">
                    <a:lnL w="9525" cap="flat" cmpd="sng">
                      <a:solidFill>
                        <a:srgbClr val="000000">
                          <a:alpha val="0"/>
                        </a:srgbClr>
                      </a:solidFill>
                      <a:prstDash val="solid"/>
                      <a:round/>
                      <a:headEnd type="none" w="sm" len="sm"/>
                      <a:tailEnd type="none" w="sm" len="sm"/>
                    </a:lnL>
                    <a:lnT w="12700" cap="flat" cmpd="sng">
                      <a:solidFill>
                        <a:srgbClr val="000000"/>
                      </a:solidFill>
                      <a:prstDash val="dash"/>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GB" sz="1600">
                          <a:latin typeface="M PLUS 1p"/>
                          <a:ea typeface="M PLUS 1p"/>
                          <a:cs typeface="M PLUS 1p"/>
                          <a:sym typeface="M PLUS 1p"/>
                        </a:rPr>
                        <a:t>90.27</a:t>
                      </a:r>
                      <a:endParaRPr lang="en-GB" sz="1600">
                        <a:solidFill>
                          <a:srgbClr val="000000"/>
                        </a:solidFill>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GB" sz="1600">
                          <a:latin typeface="M PLUS 1p"/>
                          <a:ea typeface="M PLUS 1p"/>
                          <a:cs typeface="M PLUS 1p"/>
                          <a:sym typeface="M PLUS 1p"/>
                        </a:rPr>
                        <a:t>89.97</a:t>
                      </a:r>
                      <a:endParaRPr lang="en-GB" sz="1600">
                        <a:solidFill>
                          <a:srgbClr val="000000"/>
                        </a:solidFill>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GB" sz="1600">
                          <a:latin typeface="M PLUS 1p"/>
                          <a:ea typeface="M PLUS 1p"/>
                          <a:cs typeface="M PLUS 1p"/>
                          <a:sym typeface="M PLUS 1p"/>
                        </a:rPr>
                        <a:t>90.12</a:t>
                      </a:r>
                      <a:endParaRPr lang="en-GB" sz="1600">
                        <a:latin typeface="M PLUS 1p"/>
                        <a:ea typeface="M PLUS 1p"/>
                        <a:cs typeface="M PLUS 1p"/>
                        <a:sym typeface="M PLUS 1p"/>
                      </a:endParaRPr>
                    </a:p>
                  </a:txBody>
                  <a:tcPr marL="121900" marR="121900" marT="45733" marB="45733" anchor="ctr">
                    <a:lnT w="12700" cap="flat" cmpd="sng">
                      <a:solidFill>
                        <a:srgbClr val="000000"/>
                      </a:solidFill>
                      <a:prstDash val="dash"/>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474" name="Google Shape;474;p31"/>
          <p:cNvSpPr/>
          <p:nvPr/>
        </p:nvSpPr>
        <p:spPr>
          <a:xfrm>
            <a:off x="7964170" y="3670935"/>
            <a:ext cx="3513455" cy="1263650"/>
          </a:xfrm>
          <a:prstGeom prst="wedgeRoundRectCallout">
            <a:avLst>
              <a:gd name="adj1" fmla="val -44846"/>
              <a:gd name="adj2" fmla="val 64991"/>
              <a:gd name="adj3" fmla="val 0"/>
            </a:avLst>
          </a:prstGeom>
          <a:solidFill>
            <a:srgbClr val="FFFF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r>
              <a:rPr lang="en-GB" sz="2000">
                <a:latin typeface="M PLUS 1p"/>
                <a:ea typeface="M PLUS 1p"/>
                <a:cs typeface="M PLUS 1p"/>
                <a:sym typeface="M PLUS 1p"/>
              </a:rPr>
              <a:t>Questions： </a:t>
            </a:r>
            <a:endParaRPr sz="2000">
              <a:latin typeface="M PLUS 1p"/>
              <a:ea typeface="M PLUS 1p"/>
              <a:cs typeface="M PLUS 1p"/>
              <a:sym typeface="M PLUS 1p"/>
            </a:endParaRPr>
          </a:p>
          <a:p>
            <a:pPr marL="0" lvl="0" indent="0" algn="ctr" rtl="0">
              <a:spcBef>
                <a:spcPts val="0"/>
              </a:spcBef>
              <a:spcAft>
                <a:spcPts val="0"/>
              </a:spcAft>
              <a:buNone/>
            </a:pPr>
            <a:r>
              <a:rPr lang="en-GB" sz="2000">
                <a:latin typeface="M PLUS 1p"/>
                <a:ea typeface="M PLUS 1p"/>
                <a:cs typeface="M PLUS 1p"/>
                <a:sym typeface="M PLUS 1p"/>
              </a:rPr>
              <a:t>Partially labeled data by (Rimell et al., 2008)</a:t>
            </a:r>
            <a:endParaRPr lang="en-GB" sz="2000">
              <a:latin typeface="M PLUS 1p"/>
              <a:ea typeface="M PLUS 1p"/>
              <a:cs typeface="M PLUS 1p"/>
              <a:sym typeface="M PLUS 1p"/>
            </a:endParaRPr>
          </a:p>
        </p:txBody>
      </p:sp>
      <p:sp>
        <p:nvSpPr>
          <p:cNvPr id="475" name="Google Shape;475;p31"/>
          <p:cNvSpPr txBox="1"/>
          <p:nvPr/>
        </p:nvSpPr>
        <p:spPr>
          <a:xfrm>
            <a:off x="762635" y="2477770"/>
            <a:ext cx="11013440" cy="950595"/>
          </a:xfrm>
          <a:prstGeom prst="rect">
            <a:avLst/>
          </a:prstGeom>
          <a:noFill/>
          <a:ln w="952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2000" i="1">
                <a:highlight>
                  <a:srgbClr val="F4CCCC"/>
                </a:highlight>
              </a:rPr>
              <a:t>How much vitamin C should</a:t>
            </a:r>
            <a:r>
              <a:rPr lang="en-GB" sz="2000" i="1"/>
              <a:t> you take in a day ?</a:t>
            </a:r>
            <a:endParaRPr sz="2000" i="1"/>
          </a:p>
          <a:p>
            <a:pPr marL="0" lvl="0" indent="0" algn="l" rtl="0">
              <a:lnSpc>
                <a:spcPct val="115000"/>
              </a:lnSpc>
              <a:spcBef>
                <a:spcPts val="0"/>
              </a:spcBef>
              <a:spcAft>
                <a:spcPts val="0"/>
              </a:spcAft>
              <a:buClr>
                <a:schemeClr val="dk1"/>
              </a:buClr>
              <a:buSzPts val="1100"/>
              <a:buFont typeface="Arial" panose="020B0604020202020204"/>
              <a:buNone/>
            </a:pPr>
            <a:r>
              <a:rPr lang="en-GB" sz="2000" i="1">
                <a:highlight>
                  <a:srgbClr val="F4CCCC"/>
                </a:highlight>
              </a:rPr>
              <a:t>What year was</a:t>
            </a:r>
            <a:r>
              <a:rPr lang="en-GB" sz="2000" i="1"/>
              <a:t> Desmond Mpilo Tutu awarded the Nobel Peace Prize ?</a:t>
            </a:r>
            <a:endParaRPr sz="2000" i="1"/>
          </a:p>
          <a:p>
            <a:pPr marL="0" lvl="0" indent="0" algn="l" rtl="0">
              <a:lnSpc>
                <a:spcPct val="115000"/>
              </a:lnSpc>
              <a:spcBef>
                <a:spcPts val="0"/>
              </a:spcBef>
              <a:spcAft>
                <a:spcPts val="0"/>
              </a:spcAft>
              <a:buClr>
                <a:schemeClr val="dk1"/>
              </a:buClr>
              <a:buSzPts val="1100"/>
              <a:buFont typeface="Arial" panose="020B0604020202020204"/>
              <a:buNone/>
            </a:pPr>
            <a:endParaRPr sz="2000" i="1"/>
          </a:p>
        </p:txBody>
      </p:sp>
      <p:sp>
        <p:nvSpPr>
          <p:cNvPr id="476" name="Google Shape;476;p31"/>
          <p:cNvSpPr txBox="1"/>
          <p:nvPr>
            <p:ph type="body" idx="1"/>
          </p:nvPr>
        </p:nvSpPr>
        <p:spPr>
          <a:xfrm>
            <a:off x="373055" y="5848235"/>
            <a:ext cx="11360800" cy="1263200"/>
          </a:xfrm>
          <a:prstGeom prst="rect">
            <a:avLst/>
          </a:prstGeom>
        </p:spPr>
        <p:txBody>
          <a:bodyPr spcFirstLastPara="1" wrap="square" lIns="121900" tIns="121900" rIns="121900" bIns="121900" anchor="t" anchorCtr="0">
            <a:noAutofit/>
          </a:bodyPr>
          <a:lstStyle/>
          <a:p>
            <a:pPr marL="0" marR="0" lvl="0" indent="0" algn="l" rtl="0">
              <a:lnSpc>
                <a:spcPct val="70000"/>
              </a:lnSpc>
              <a:spcBef>
                <a:spcPts val="0"/>
              </a:spcBef>
              <a:spcAft>
                <a:spcPts val="0"/>
              </a:spcAft>
              <a:buNone/>
            </a:pPr>
            <a:r>
              <a:rPr lang="en-GB" b="1"/>
              <a:t>Limited effect of both ELMo and proposed method</a:t>
            </a:r>
            <a:endParaRPr lang="en-GB" b="1"/>
          </a:p>
          <a:p>
            <a:pPr marL="0" marR="0" lvl="0" indent="457200" algn="l" rtl="0">
              <a:lnSpc>
                <a:spcPct val="70000"/>
              </a:lnSpc>
              <a:spcBef>
                <a:spcPts val="1600"/>
              </a:spcBef>
              <a:spcAft>
                <a:spcPts val="1600"/>
              </a:spcAft>
              <a:buNone/>
            </a:pPr>
            <a:r>
              <a:rPr lang="en-GB"/>
              <a:t>⇒Parsing errors occur in places not relevant to question constructions</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450" name="Shape 450"/>
        <p:cNvGrpSpPr/>
        <p:nvPr/>
      </p:nvGrpSpPr>
      <p:grpSpPr>
        <a:xfrm>
          <a:off x="0" y="0"/>
          <a:ext cx="0" cy="0"/>
          <a:chOff x="0" y="0"/>
          <a:chExt cx="0" cy="0"/>
        </a:xfrm>
      </p:grpSpPr>
      <p:sp>
        <p:nvSpPr>
          <p:cNvPr id="451" name="Google Shape;451;p29"/>
          <p:cNvSpPr txBox="1"/>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a:t>Summary &amp; Future Work</a:t>
            </a:r>
            <a:endParaRPr lang="en-GB"/>
          </a:p>
        </p:txBody>
      </p:sp>
      <p:sp>
        <p:nvSpPr>
          <p:cNvPr id="452" name="Google Shape;452;p29"/>
          <p:cNvSpPr txBox="1"/>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457200" lvl="0" indent="-342900" algn="l" rtl="0">
              <a:spcBef>
                <a:spcPts val="0"/>
              </a:spcBef>
              <a:spcAft>
                <a:spcPts val="0"/>
              </a:spcAft>
              <a:buSzPts val="1800"/>
              <a:buChar char="●"/>
            </a:pPr>
            <a:r>
              <a:rPr lang="en-GB"/>
              <a:t>Automatic CCGbank construction using cheaper dependency corpora</a:t>
            </a:r>
            <a:endParaRPr lang="en-GB"/>
          </a:p>
          <a:p>
            <a:pPr marL="457200" lvl="0" indent="-342900" algn="l" rtl="0">
              <a:spcBef>
                <a:spcPts val="0"/>
              </a:spcBef>
              <a:spcAft>
                <a:spcPts val="0"/>
              </a:spcAft>
              <a:buSzPts val="1800"/>
              <a:buChar char="●"/>
            </a:pPr>
            <a:r>
              <a:rPr lang="en-GB"/>
              <a:t>Experiments on biomedical texts, questions, speech conversation, and math problems</a:t>
            </a:r>
            <a:endParaRPr lang="en-GB"/>
          </a:p>
          <a:p>
            <a:pPr marL="914400" lvl="1" indent="-330200" algn="l" rtl="0">
              <a:spcBef>
                <a:spcPts val="0"/>
              </a:spcBef>
              <a:spcAft>
                <a:spcPts val="0"/>
              </a:spcAft>
              <a:buSzPts val="1600"/>
              <a:buChar char="○"/>
            </a:pPr>
            <a:r>
              <a:rPr lang="en-GB"/>
              <a:t>Remarkable improvements on speech conversation and math problems</a:t>
            </a:r>
            <a:endParaRPr lang="en-GB"/>
          </a:p>
          <a:p>
            <a:pPr marL="457200" lvl="0" indent="-342900" algn="l" rtl="0">
              <a:spcBef>
                <a:spcPts val="0"/>
              </a:spcBef>
              <a:spcAft>
                <a:spcPts val="0"/>
              </a:spcAft>
              <a:buSzPts val="1800"/>
              <a:buChar char="●"/>
            </a:pPr>
            <a:r>
              <a:rPr lang="en-GB"/>
              <a:t>Future Work (CCG-based applications)</a:t>
            </a:r>
            <a:endParaRPr lang="en-GB"/>
          </a:p>
          <a:p>
            <a:pPr marL="914400" lvl="1" indent="-330200" algn="l" rtl="0">
              <a:spcBef>
                <a:spcPts val="0"/>
              </a:spcBef>
              <a:spcAft>
                <a:spcPts val="0"/>
              </a:spcAft>
              <a:buSzPts val="1600"/>
              <a:buChar char="○"/>
            </a:pPr>
            <a:r>
              <a:rPr lang="en-GB"/>
              <a:t>Inference systems on math problems,  biomedical texts, conversation, etc.</a:t>
            </a:r>
            <a:endParaRPr lang="en-GB"/>
          </a:p>
          <a:p>
            <a:pPr marL="457200" lvl="0" indent="-342900" algn="l" rtl="0">
              <a:spcBef>
                <a:spcPts val="0"/>
              </a:spcBef>
              <a:spcAft>
                <a:spcPts val="0"/>
              </a:spcAft>
              <a:buSzPts val="1800"/>
              <a:buChar char="●"/>
            </a:pPr>
            <a:r>
              <a:rPr lang="en-GB"/>
              <a:t>Codes &amp; datasets: </a:t>
            </a:r>
            <a:r>
              <a:rPr lang="en-GB" u="sng">
                <a:solidFill>
                  <a:schemeClr val="hlink"/>
                </a:solidFill>
                <a:hlinkClick r:id="rId1"/>
              </a:rPr>
              <a:t>https://github.com/masashi-y/depccg</a:t>
            </a:r>
            <a:endParaRPr lang="en-GB" u="sng">
              <a:solidFill>
                <a:schemeClr val="hlink"/>
              </a:solidFill>
            </a:endParaRPr>
          </a:p>
          <a:p>
            <a:pPr marL="0" lvl="0" indent="0" algn="l" rtl="0">
              <a:spcBef>
                <a:spcPts val="1600"/>
              </a:spcBef>
              <a:spcAft>
                <a:spcPts val="1600"/>
              </a:spcAft>
              <a:buNone/>
            </a:pPr>
          </a:p>
        </p:txBody>
      </p:sp>
      <p:sp>
        <p:nvSpPr>
          <p:cNvPr id="453" name="Google Shape;453;p29"/>
          <p:cNvSpPr txBox="1"/>
          <p:nvPr>
            <p:ph type="sldNum" idx="12"/>
          </p:nvPr>
        </p:nvSpPr>
        <p:spPr>
          <a:xfrm>
            <a:off x="11296611" y="6217623"/>
            <a:ext cx="731600" cy="5248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Clr>
                <a:srgbClr val="000000"/>
              </a:buClr>
              <a:buSzPts val="1100"/>
              <a:buFont typeface="Arial" panose="020B0604020202020204"/>
              <a:buNone/>
            </a:pPr>
            <a:fld id="{00000000-1234-1234-1234-123412341234}" type="slidenum">
              <a:rPr lang="en-GB" sz="1600"/>
            </a:fld>
            <a:endParaRPr lang="en-GB" sz="1600"/>
          </a:p>
        </p:txBody>
      </p:sp>
      <p:sp>
        <p:nvSpPr>
          <p:cNvPr id="454" name="Google Shape;454;p29"/>
          <p:cNvSpPr txBox="1"/>
          <p:nvPr/>
        </p:nvSpPr>
        <p:spPr>
          <a:xfrm>
            <a:off x="1711333" y="5439433"/>
            <a:ext cx="8772400" cy="763600"/>
          </a:xfrm>
          <a:prstGeom prst="rect">
            <a:avLst/>
          </a:prstGeom>
          <a:noFill/>
          <a:ln w="9525" cap="flat" cmpd="sng">
            <a:solidFill>
              <a:srgbClr val="666666"/>
            </a:solidFill>
            <a:prstDash val="solid"/>
            <a:round/>
            <a:headEnd type="none" w="sm" len="sm"/>
            <a:tailEnd type="none" w="sm" len="sm"/>
          </a:ln>
        </p:spPr>
        <p:txBody>
          <a:bodyPr spcFirstLastPara="1" wrap="square" lIns="121900" tIns="121900" rIns="121900" bIns="121900" anchor="t" anchorCtr="0">
            <a:noAutofit/>
          </a:bodyPr>
          <a:lstStyle/>
          <a:p>
            <a:pPr marL="0" lvl="0" indent="0" algn="l" rtl="0">
              <a:spcBef>
                <a:spcPts val="0"/>
              </a:spcBef>
              <a:spcAft>
                <a:spcPts val="0"/>
              </a:spcAft>
              <a:buNone/>
            </a:pPr>
            <a:r>
              <a:rPr lang="en-GB" sz="3200">
                <a:latin typeface="Source Code Pro"/>
                <a:ea typeface="Source Code Pro"/>
                <a:cs typeface="Source Code Pro"/>
                <a:sym typeface="Source Code Pro"/>
              </a:rPr>
              <a:t>$ pip install numpy cython depccg</a:t>
            </a:r>
            <a:endParaRPr sz="3200">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en-GB" sz="3600" b="0" kern="0">
                <a:solidFill>
                  <a:schemeClr val="dk1"/>
                </a:solidFill>
                <a:effectLst/>
                <a:latin typeface="M PLUS 1p Medium"/>
                <a:ea typeface="M PLUS 1p Medium"/>
                <a:cs typeface="M PLUS 1p Medium"/>
              </a:rPr>
              <a:t>现有的parsing方法(Lewis+, 2014)</a:t>
            </a:r>
            <a:endParaRPr lang="en-GB" sz="3600" b="0" kern="0">
              <a:solidFill>
                <a:schemeClr val="dk1"/>
              </a:solidFill>
              <a:effectLst/>
              <a:latin typeface="M PLUS 1p Medium"/>
              <a:ea typeface="M PLUS 1p Medium"/>
              <a:cs typeface="M PLUS 1p Medium"/>
            </a:endParaRPr>
          </a:p>
        </p:txBody>
      </p:sp>
      <p:sp>
        <p:nvSpPr>
          <p:cNvPr id="10" name="矩形 9"/>
          <p:cNvSpPr/>
          <p:nvPr/>
        </p:nvSpPr>
        <p:spPr>
          <a:xfrm>
            <a:off x="6296025" y="4676775"/>
            <a:ext cx="4600575" cy="514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7381875" y="2886075"/>
            <a:ext cx="2895600" cy="409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内容占位符 2"/>
          <p:cNvSpPr/>
          <p:nvPr>
            <p:ph idx="1"/>
          </p:nvPr>
        </p:nvSpPr>
        <p:spPr>
          <a:xfrm>
            <a:off x="647700" y="1724025"/>
            <a:ext cx="10515600" cy="4351338"/>
          </a:xfrm>
        </p:spPr>
        <p:txBody>
          <a:bodyPr>
            <a:normAutofit lnSpcReduction="10000"/>
          </a:bodyPr>
          <a:p>
            <a:pPr>
              <a:lnSpc>
                <a:spcPct val="100000"/>
              </a:lnSpc>
            </a:pPr>
            <a:r>
              <a:rPr lang="zh-CN" altLang="en-US" sz="2400"/>
              <a:t>为什么这样是可行的：</a:t>
            </a:r>
            <a:endParaRPr lang="zh-CN" altLang="en-US" sz="2400"/>
          </a:p>
          <a:p>
            <a:pPr marL="0" indent="0">
              <a:lnSpc>
                <a:spcPct val="100000"/>
              </a:lnSpc>
              <a:buNone/>
            </a:pPr>
            <a:r>
              <a:rPr lang="en-US" altLang="zh-CN" sz="2400">
                <a:sym typeface="+mn-ea"/>
              </a:rPr>
              <a:t>	</a:t>
            </a:r>
            <a:r>
              <a:rPr lang="zh-CN" altLang="en-US" sz="2400">
                <a:sym typeface="+mn-ea"/>
              </a:rPr>
              <a:t>对于所有单词的类别概率</a:t>
            </a:r>
            <a:r>
              <a:rPr lang="en-US" altLang="zh-CN" sz="2400">
                <a:sym typeface="+mn-ea"/>
              </a:rPr>
              <a:t>P</a:t>
            </a:r>
            <a:r>
              <a:rPr lang="zh-CN" altLang="en-US" sz="2400" baseline="-25000">
                <a:sym typeface="+mn-ea"/>
              </a:rPr>
              <a:t>tag</a:t>
            </a:r>
            <a:r>
              <a:rPr lang="zh-CN" altLang="en-US" sz="2400">
                <a:sym typeface="+mn-ea"/>
              </a:rPr>
              <a:t>(c</a:t>
            </a:r>
            <a:r>
              <a:rPr lang="en-US" altLang="zh-CN" sz="2400">
                <a:sym typeface="+mn-ea"/>
              </a:rPr>
              <a:t>|</a:t>
            </a:r>
            <a:r>
              <a:rPr lang="zh-CN" altLang="en-US" sz="2400">
                <a:sym typeface="+mn-ea"/>
              </a:rPr>
              <a:t>x)可事先计算→多句并行处理</a:t>
            </a:r>
            <a:endParaRPr lang="zh-CN" altLang="en-US" sz="2400"/>
          </a:p>
          <a:p>
            <a:pPr marL="0" indent="0">
              <a:lnSpc>
                <a:spcPct val="100000"/>
              </a:lnSpc>
              <a:buNone/>
            </a:pPr>
            <a:r>
              <a:rPr lang="en-US" altLang="zh-CN" sz="2400">
                <a:sym typeface="+mn-ea"/>
              </a:rPr>
              <a:t>	</a:t>
            </a:r>
            <a:r>
              <a:rPr lang="zh-CN" altLang="en-US" sz="2400">
                <a:sym typeface="+mn-ea"/>
              </a:rPr>
              <a:t>容易追求外侧概率(=到终点的成本)→扩展到A*解析</a:t>
            </a:r>
            <a:endParaRPr lang="zh-CN" altLang="en-US" sz="2400"/>
          </a:p>
          <a:p>
            <a:pPr>
              <a:lnSpc>
                <a:spcPct val="100000"/>
              </a:lnSpc>
            </a:pPr>
            <a:r>
              <a:rPr lang="zh-CN" altLang="en-US" sz="2400"/>
              <a:t>实现方式：</a:t>
            </a:r>
            <a:endParaRPr lang="zh-CN" altLang="en-US" sz="2400"/>
          </a:p>
          <a:p>
            <a:pPr>
              <a:lnSpc>
                <a:spcPct val="100000"/>
              </a:lnSpc>
            </a:pPr>
            <a:r>
              <a:rPr lang="en-US" altLang="zh-CN" sz="2400"/>
              <a:t>f = g + h</a:t>
            </a:r>
            <a:endParaRPr lang="en-US" altLang="zh-CN" sz="2400"/>
          </a:p>
          <a:p>
            <a:pPr>
              <a:lnSpc>
                <a:spcPct val="100000"/>
              </a:lnSpc>
            </a:pPr>
            <a:r>
              <a:rPr lang="en-US" altLang="zh-CN" sz="2400">
                <a:sym typeface="+mn-ea"/>
              </a:rPr>
              <a:t>f </a:t>
            </a:r>
            <a:r>
              <a:rPr lang="zh-CN" altLang="en-US" sz="2400">
                <a:sym typeface="+mn-ea"/>
              </a:rPr>
              <a:t> - 节点从初始状态到目标状态的估价函数</a:t>
            </a:r>
            <a:endParaRPr lang="zh-CN" altLang="en-US" sz="2400"/>
          </a:p>
          <a:p>
            <a:pPr>
              <a:lnSpc>
                <a:spcPct val="100000"/>
              </a:lnSpc>
            </a:pPr>
            <a:r>
              <a:rPr lang="en-US" altLang="zh-CN" sz="2400">
                <a:sym typeface="+mn-ea"/>
              </a:rPr>
              <a:t>g</a:t>
            </a:r>
            <a:r>
              <a:rPr lang="zh-CN" altLang="en-US" sz="2400">
                <a:sym typeface="+mn-ea"/>
              </a:rPr>
              <a:t> - 初始状态到当前状态的实际代价</a:t>
            </a:r>
            <a:endParaRPr lang="zh-CN" altLang="en-US" sz="2400"/>
          </a:p>
          <a:p>
            <a:pPr>
              <a:lnSpc>
                <a:spcPct val="100000"/>
              </a:lnSpc>
            </a:pPr>
            <a:r>
              <a:rPr lang="en-US" altLang="zh-CN" sz="2400">
                <a:sym typeface="+mn-ea"/>
              </a:rPr>
              <a:t>h</a:t>
            </a:r>
            <a:r>
              <a:rPr lang="zh-CN" altLang="en-US" sz="2400">
                <a:sym typeface="+mn-ea"/>
              </a:rPr>
              <a:t> - 当前状态到结束状态的预估代价</a:t>
            </a:r>
            <a:endParaRPr lang="zh-CN" altLang="en-US" sz="2400"/>
          </a:p>
          <a:p>
            <a:pPr marL="0" indent="0">
              <a:lnSpc>
                <a:spcPct val="100000"/>
              </a:lnSpc>
              <a:buNone/>
            </a:pPr>
            <a:r>
              <a:rPr lang="zh-CN" altLang="en-US" sz="2400"/>
              <a:t>             </a:t>
            </a:r>
            <a:endParaRPr lang="zh-CN" altLang="en-US" sz="2400"/>
          </a:p>
        </p:txBody>
      </p:sp>
      <p:pic>
        <p:nvPicPr>
          <p:cNvPr id="4" name="图片 3" descr="Screenshot from 2019-09-22 16-09-52"/>
          <p:cNvPicPr>
            <a:picLocks noChangeAspect="1"/>
          </p:cNvPicPr>
          <p:nvPr/>
        </p:nvPicPr>
        <p:blipFill>
          <a:blip r:embed="rId1"/>
          <a:srcRect l="1666" r="5367"/>
          <a:stretch>
            <a:fillRect/>
          </a:stretch>
        </p:blipFill>
        <p:spPr>
          <a:xfrm>
            <a:off x="6378575" y="4342130"/>
            <a:ext cx="4784725" cy="17335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en-GB" sz="3600" b="0" kern="0">
                <a:solidFill>
                  <a:schemeClr val="dk1"/>
                </a:solidFill>
                <a:effectLst/>
                <a:latin typeface="M PLUS 1p Medium"/>
                <a:ea typeface="M PLUS 1p Medium"/>
                <a:cs typeface="M PLUS 1p Medium"/>
              </a:rPr>
              <a:t>现有的parsing方法(Lewis+, 2014)</a:t>
            </a:r>
            <a:endParaRPr lang="en-GB" sz="3600" b="0" kern="0">
              <a:solidFill>
                <a:schemeClr val="dk1"/>
              </a:solidFill>
              <a:effectLst/>
              <a:latin typeface="M PLUS 1p Medium"/>
              <a:ea typeface="M PLUS 1p Medium"/>
              <a:cs typeface="M PLUS 1p Medium"/>
            </a:endParaRPr>
          </a:p>
        </p:txBody>
      </p:sp>
      <p:sp>
        <p:nvSpPr>
          <p:cNvPr id="10" name="矩形 9"/>
          <p:cNvSpPr/>
          <p:nvPr/>
        </p:nvSpPr>
        <p:spPr>
          <a:xfrm>
            <a:off x="6296025" y="4676775"/>
            <a:ext cx="4600575" cy="514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7381875" y="2886075"/>
            <a:ext cx="2895600" cy="409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内容占位符 5" descr="Screenshot from 2019-09-22 16-14-17"/>
          <p:cNvPicPr>
            <a:picLocks noChangeAspect="1"/>
          </p:cNvPicPr>
          <p:nvPr>
            <p:ph idx="1"/>
          </p:nvPr>
        </p:nvPicPr>
        <p:blipFill>
          <a:blip r:embed="rId1"/>
          <a:stretch>
            <a:fillRect/>
          </a:stretch>
        </p:blipFill>
        <p:spPr>
          <a:xfrm>
            <a:off x="1028700" y="1971040"/>
            <a:ext cx="10515600" cy="3291840"/>
          </a:xfrm>
          <a:prstGeom prst="rect">
            <a:avLst/>
          </a:prstGeom>
        </p:spPr>
      </p:pic>
      <p:sp>
        <p:nvSpPr>
          <p:cNvPr id="7" name="文本框 6"/>
          <p:cNvSpPr txBox="1"/>
          <p:nvPr/>
        </p:nvSpPr>
        <p:spPr>
          <a:xfrm>
            <a:off x="1141730" y="5076825"/>
            <a:ext cx="10372725" cy="460375"/>
          </a:xfrm>
          <a:prstGeom prst="rect">
            <a:avLst/>
          </a:prstGeom>
          <a:noFill/>
        </p:spPr>
        <p:txBody>
          <a:bodyPr wrap="square" rtlCol="0">
            <a:spAutoFit/>
          </a:bodyPr>
          <a:p>
            <a:pPr algn="ctr"/>
            <a:r>
              <a:rPr lang="zh-CN" altLang="en-US" sz="2400"/>
              <a:t>同样的范畴序列可能对应不同的树</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en-GB" sz="3600" b="0" kern="0">
                <a:solidFill>
                  <a:schemeClr val="dk1"/>
                </a:solidFill>
                <a:effectLst/>
                <a:latin typeface="M PLUS 1p Medium"/>
                <a:ea typeface="M PLUS 1p Medium"/>
                <a:cs typeface="M PLUS 1p Medium"/>
              </a:rPr>
              <a:t>现有的parsing方法(Lewis+, 2014)</a:t>
            </a:r>
            <a:endParaRPr lang="en-GB" sz="3600" b="0" kern="0">
              <a:solidFill>
                <a:schemeClr val="dk1"/>
              </a:solidFill>
              <a:effectLst/>
              <a:latin typeface="M PLUS 1p Medium"/>
              <a:ea typeface="M PLUS 1p Medium"/>
              <a:cs typeface="M PLUS 1p Medium"/>
            </a:endParaRPr>
          </a:p>
        </p:txBody>
      </p:sp>
      <p:sp>
        <p:nvSpPr>
          <p:cNvPr id="10" name="矩形 9"/>
          <p:cNvSpPr/>
          <p:nvPr/>
        </p:nvSpPr>
        <p:spPr>
          <a:xfrm>
            <a:off x="6296025" y="4676775"/>
            <a:ext cx="4600575" cy="514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7381875" y="2886075"/>
            <a:ext cx="2895600" cy="409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内容占位符 3" descr="Screenshot from 2019-09-22 16-15-49"/>
          <p:cNvPicPr>
            <a:picLocks noChangeAspect="1"/>
          </p:cNvPicPr>
          <p:nvPr>
            <p:ph idx="1"/>
          </p:nvPr>
        </p:nvPicPr>
        <p:blipFill>
          <a:blip r:embed="rId1"/>
          <a:stretch>
            <a:fillRect/>
          </a:stretch>
        </p:blipFill>
        <p:spPr>
          <a:xfrm>
            <a:off x="1043940" y="1368425"/>
            <a:ext cx="10358120" cy="4351655"/>
          </a:xfrm>
          <a:prstGeom prst="rect">
            <a:avLst/>
          </a:prstGeom>
        </p:spPr>
      </p:pic>
      <p:sp>
        <p:nvSpPr>
          <p:cNvPr id="5" name="矩形 4"/>
          <p:cNvSpPr/>
          <p:nvPr/>
        </p:nvSpPr>
        <p:spPr>
          <a:xfrm>
            <a:off x="2160905" y="4152900"/>
            <a:ext cx="6372000" cy="4286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2800">
                <a:solidFill>
                  <a:schemeClr val="tx1"/>
                </a:solidFill>
              </a:rPr>
              <a:t>优先考虑长距离依赖</a:t>
            </a:r>
            <a:endParaRPr lang="zh-CN" altLang="en-US" sz="2800">
              <a:solidFill>
                <a:schemeClr val="tx1"/>
              </a:solidFill>
            </a:endParaRPr>
          </a:p>
        </p:txBody>
      </p:sp>
      <p:sp>
        <p:nvSpPr>
          <p:cNvPr id="8" name="矩形 7"/>
          <p:cNvSpPr/>
          <p:nvPr/>
        </p:nvSpPr>
        <p:spPr>
          <a:xfrm>
            <a:off x="1895475" y="4991100"/>
            <a:ext cx="7419975" cy="733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GB" sz="3600" b="0" kern="0">
                <a:solidFill>
                  <a:schemeClr val="dk1"/>
                </a:solidFill>
                <a:effectLst/>
                <a:latin typeface="M PLUS 1p Medium"/>
                <a:ea typeface="M PLUS 1p Medium"/>
                <a:cs typeface="M PLUS 1p Medium"/>
              </a:rPr>
              <a:t>A* CCG Parsing</a:t>
            </a:r>
            <a:endParaRPr lang="en-GB" sz="3600" b="0" kern="0">
              <a:solidFill>
                <a:schemeClr val="dk1"/>
              </a:solidFill>
              <a:effectLst/>
              <a:latin typeface="M PLUS 1p Medium"/>
              <a:ea typeface="M PLUS 1p Medium"/>
              <a:cs typeface="M PLUS 1p Medium"/>
            </a:endParaRPr>
          </a:p>
        </p:txBody>
      </p:sp>
      <p:pic>
        <p:nvPicPr>
          <p:cNvPr id="4" name="内容占位符 3" descr="Screenshot from 2019-09-22 15-45-42"/>
          <p:cNvPicPr>
            <a:picLocks noChangeAspect="1"/>
          </p:cNvPicPr>
          <p:nvPr>
            <p:ph idx="1"/>
          </p:nvPr>
        </p:nvPicPr>
        <p:blipFill>
          <a:blip r:embed="rId1"/>
          <a:srcRect t="1094"/>
          <a:stretch>
            <a:fillRect/>
          </a:stretch>
        </p:blipFill>
        <p:spPr>
          <a:xfrm>
            <a:off x="898525" y="1692275"/>
            <a:ext cx="10012680" cy="43040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GB" sz="3600" b="0" kern="0">
                <a:solidFill>
                  <a:schemeClr val="dk1"/>
                </a:solidFill>
                <a:effectLst/>
                <a:latin typeface="M PLUS 1p Medium"/>
                <a:ea typeface="M PLUS 1p Medium"/>
                <a:cs typeface="M PLUS 1p Medium"/>
              </a:rPr>
              <a:t>A* CCG Parsing</a:t>
            </a:r>
            <a:endParaRPr lang="en-GB" sz="3600" b="0" kern="0">
              <a:solidFill>
                <a:schemeClr val="dk1"/>
              </a:solidFill>
              <a:effectLst/>
              <a:latin typeface="M PLUS 1p Medium"/>
              <a:ea typeface="M PLUS 1p Medium"/>
              <a:cs typeface="M PLUS 1p Medium"/>
            </a:endParaRPr>
          </a:p>
        </p:txBody>
      </p:sp>
      <p:pic>
        <p:nvPicPr>
          <p:cNvPr id="4" name="内容占位符 3" descr="/home/yfliu/图片/Screenshot from 2019-09-22 15-48-36.pngScreenshot from 2019-09-22 15-48-36"/>
          <p:cNvPicPr>
            <a:picLocks noChangeAspect="1"/>
          </p:cNvPicPr>
          <p:nvPr>
            <p:ph idx="1"/>
          </p:nvPr>
        </p:nvPicPr>
        <p:blipFill>
          <a:blip r:embed="rId1"/>
          <a:srcRect t="1770"/>
          <a:stretch>
            <a:fillRect/>
          </a:stretch>
        </p:blipFill>
        <p:spPr>
          <a:xfrm>
            <a:off x="1068070" y="1711325"/>
            <a:ext cx="9890532" cy="4322361"/>
          </a:xfrm>
          <a:prstGeom prst="rect">
            <a:avLst/>
          </a:prstGeom>
        </p:spPr>
      </p:pic>
      <p:sp>
        <p:nvSpPr>
          <p:cNvPr id="3" name="矩形 2"/>
          <p:cNvSpPr/>
          <p:nvPr/>
        </p:nvSpPr>
        <p:spPr>
          <a:xfrm>
            <a:off x="2623820" y="1438275"/>
            <a:ext cx="904875" cy="4095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5452745" y="1390650"/>
            <a:ext cx="3419475" cy="485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9527</Words>
  <Application>WPS 演示</Application>
  <PresentationFormat>宽屏</PresentationFormat>
  <Paragraphs>675</Paragraphs>
  <Slides>42</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42</vt:i4>
      </vt:variant>
    </vt:vector>
  </HeadingPairs>
  <TitlesOfParts>
    <vt:vector size="64" baseType="lpstr">
      <vt:lpstr>Arial</vt:lpstr>
      <vt:lpstr>宋体</vt:lpstr>
      <vt:lpstr>Wingdings</vt:lpstr>
      <vt:lpstr>M PLUS 1p Medium</vt:lpstr>
      <vt:lpstr>Gubbi</vt:lpstr>
      <vt:lpstr>M PLUS 1p</vt:lpstr>
      <vt:lpstr>宋体</vt:lpstr>
      <vt:lpstr>Wingdings</vt:lpstr>
      <vt:lpstr>M PLUS Rounded 1c</vt:lpstr>
      <vt:lpstr>Arial</vt:lpstr>
      <vt:lpstr>Times New Roman</vt:lpstr>
      <vt:lpstr>Georgia</vt:lpstr>
      <vt:lpstr>Source Code Pro</vt:lpstr>
      <vt:lpstr>微软雅黑</vt:lpstr>
      <vt:lpstr>Droid Sans Fallback</vt:lpstr>
      <vt:lpstr>Arial Unicode MS</vt:lpstr>
      <vt:lpstr>黑体</vt:lpstr>
      <vt:lpstr>Arial Black</vt:lpstr>
      <vt:lpstr>Times New Roman</vt:lpstr>
      <vt:lpstr>微软雅黑</vt:lpstr>
      <vt:lpstr>Asana Math</vt:lpstr>
      <vt:lpstr>Office 主题​​</vt:lpstr>
      <vt:lpstr>A* CCG Parsing with a Supertag and Dependency Factored Model</vt:lpstr>
      <vt:lpstr>CCG</vt:lpstr>
      <vt:lpstr>A* 搜索</vt:lpstr>
      <vt:lpstr>现有的parsing方法(Lewis+, 2014)</vt:lpstr>
      <vt:lpstr>现有的parsing方法(Lewis+, 2014)</vt:lpstr>
      <vt:lpstr>现有的parsing方法(Lewis+, 2014)</vt:lpstr>
      <vt:lpstr>现有的parsing方法(Lewis+, 2014)</vt:lpstr>
      <vt:lpstr>A* CCG Parsing</vt:lpstr>
      <vt:lpstr>A* CCG Parsing</vt:lpstr>
      <vt:lpstr>A* CCG Parsing</vt:lpstr>
      <vt:lpstr>A* CCG Parsing</vt:lpstr>
      <vt:lpstr>A* CCG Parsing</vt:lpstr>
      <vt:lpstr>A* CCG Parsing</vt:lpstr>
      <vt:lpstr>A* CCG Parsing</vt:lpstr>
      <vt:lpstr>A* CCG Parsing</vt:lpstr>
      <vt:lpstr>A* CCG Parsing</vt:lpstr>
      <vt:lpstr>A* CCG Parsing</vt:lpstr>
      <vt:lpstr>本文的工作</vt:lpstr>
      <vt:lpstr>本文的工作</vt:lpstr>
      <vt:lpstr>本文的工作</vt:lpstr>
      <vt:lpstr>本文的工作</vt:lpstr>
      <vt:lpstr>本文的工作</vt:lpstr>
      <vt:lpstr>CCG to Dependency Conversion</vt:lpstr>
      <vt:lpstr>CCG to Dependency Conversion</vt:lpstr>
      <vt:lpstr>实验</vt:lpstr>
      <vt:lpstr> High Quality CCGbanks for Parser Domain Adaptation</vt:lpstr>
      <vt:lpstr>An Issue on Supervised Syntactic Parsing</vt:lpstr>
      <vt:lpstr>Approaches to Domain Adaptation</vt:lpstr>
      <vt:lpstr>Automatic Generation of CCGbanks from Dep. Corpora</vt:lpstr>
      <vt:lpstr>Our converter is based on a CCG parsing method</vt:lpstr>
      <vt:lpstr>Dependency-to-CCG Conversion Model</vt:lpstr>
      <vt:lpstr>2nd    : Constrained Decoding</vt:lpstr>
      <vt:lpstr>Summary of Our Method</vt:lpstr>
      <vt:lpstr>Experiments</vt:lpstr>
      <vt:lpstr>Can our method really generate high quality CCGbanks?</vt:lpstr>
      <vt:lpstr>Experiment 1: Speech Conversation</vt:lpstr>
      <vt:lpstr>Experiment 1: Speech Conversation</vt:lpstr>
      <vt:lpstr>Experiment 2：Math problems</vt:lpstr>
      <vt:lpstr>Experiment 2: Results on math problems</vt:lpstr>
      <vt:lpstr>Experiment 3: Biomedical Paper (GENIA)</vt:lpstr>
      <vt:lpstr>Experiment 4: Question sentences</vt:lpstr>
      <vt:lpstr>Summary &amp; 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yfliu</dc:creator>
  <cp:lastModifiedBy>yfliu</cp:lastModifiedBy>
  <cp:revision>20</cp:revision>
  <dcterms:created xsi:type="dcterms:W3CDTF">2019-09-23T09:54:54Z</dcterms:created>
  <dcterms:modified xsi:type="dcterms:W3CDTF">2019-09-23T09:54:54Z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2052-11.1.0.8392</vt:lpwstr>
  </property>
</Properties>
</file>