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4" r:id="rId9"/>
    <p:sldId id="262"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2" r:id="rId28"/>
    <p:sldId id="284" r:id="rId29"/>
    <p:sldId id="28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 Id="rId3" Type="http://schemas.openxmlformats.org/officeDocument/2006/relationships/oleObject" Target="../embeddings/oleObject5.bin"/><Relationship Id="rId2" Type="http://schemas.openxmlformats.org/officeDocument/2006/relationships/image" Target="../media/image6.w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SeqGAN: Sequence Generative Adversarial Nets with Policy Gradient</a:t>
            </a:r>
            <a:endParaRPr lang="zh-CN" altLang="en-US"/>
          </a:p>
        </p:txBody>
      </p:sp>
      <p:sp>
        <p:nvSpPr>
          <p:cNvPr id="3" name="副标题 2"/>
          <p:cNvSpPr>
            <a:spLocks noGrp="1"/>
          </p:cNvSpPr>
          <p:nvPr>
            <p:ph type="subTitle" idx="1"/>
          </p:nvPr>
        </p:nvSpPr>
        <p:spPr>
          <a:solidFill>
            <a:schemeClr val="bg1"/>
          </a:solidFill>
        </p:spPr>
        <p:txBody>
          <a:bodyPr/>
          <a:p>
            <a:r>
              <a:rPr lang="en-US" altLang="zh-CN"/>
              <a:t>AAAI 2017</a:t>
            </a:r>
            <a:endParaRPr lang="en-US" altLang="zh-CN"/>
          </a:p>
          <a:p>
            <a:r>
              <a:rPr lang="en-US" altLang="zh-CN"/>
              <a:t>Lantao Yu, Weinan Zhang, Jun Wang, Yong Yu</a:t>
            </a:r>
            <a:endParaRPr lang="en-US" altLang="zh-CN"/>
          </a:p>
          <a:p>
            <a:r>
              <a:rPr lang="en-US" altLang="zh-CN"/>
              <a:t>Shanghai Jiao Tong University, University College London</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SeqGAN via Policy Gradient</a:t>
            </a:r>
            <a:endParaRPr lang="zh-CN" altLang="en-US"/>
          </a:p>
        </p:txBody>
      </p:sp>
      <p:sp>
        <p:nvSpPr>
          <p:cNvPr id="3" name="内容占位符 2"/>
          <p:cNvSpPr>
            <a:spLocks noGrp="1"/>
          </p:cNvSpPr>
          <p:nvPr>
            <p:ph idx="1"/>
          </p:nvPr>
        </p:nvSpPr>
        <p:spPr/>
        <p:txBody>
          <a:bodyPr>
            <a:normAutofit fontScale="90000" lnSpcReduction="10000"/>
          </a:bodyPr>
          <a:p>
            <a:pPr fontAlgn="auto">
              <a:lnSpc>
                <a:spcPct val="150000"/>
              </a:lnSpc>
            </a:pPr>
            <a:r>
              <a:rPr lang="en-US" altLang="zh-CN"/>
              <a:t>T</a:t>
            </a:r>
            <a:r>
              <a:rPr lang="zh-CN" altLang="en-US"/>
              <a:t>he objective of the generator model (policy) is to generate a sequence from the start state to maximize its expected end reward</a:t>
            </a:r>
            <a:endParaRPr lang="zh-CN" altLang="en-US"/>
          </a:p>
          <a:p>
            <a:pPr fontAlgn="auto">
              <a:lnSpc>
                <a:spcPct val="150000"/>
              </a:lnSpc>
            </a:pPr>
            <a:endParaRPr lang="zh-CN" altLang="en-US"/>
          </a:p>
          <a:p>
            <a:pPr fontAlgn="auto">
              <a:lnSpc>
                <a:spcPct val="150000"/>
              </a:lnSpc>
            </a:pPr>
            <a:endParaRPr lang="zh-CN" altLang="en-US"/>
          </a:p>
          <a:p>
            <a:pPr fontAlgn="auto">
              <a:lnSpc>
                <a:spcPct val="150000"/>
              </a:lnSpc>
            </a:pPr>
            <a:r>
              <a:rPr lang="zh-CN" altLang="en-US"/>
              <a:t>                   is the action-value function of a sequence, </a:t>
            </a:r>
            <a:r>
              <a:rPr lang="en-US" altLang="zh-CN"/>
              <a:t>t</a:t>
            </a:r>
            <a:r>
              <a:rPr lang="zh-CN" altLang="en-US"/>
              <a:t>he expected accumulative reward starting from state s, taking action a, and then following policy </a:t>
            </a:r>
            <a:endParaRPr lang="zh-CN" altLang="en-US"/>
          </a:p>
          <a:p>
            <a:pPr fontAlgn="auto">
              <a:lnSpc>
                <a:spcPct val="150000"/>
              </a:lnSpc>
            </a:pPr>
            <a:endParaRPr lang="zh-CN" altLang="en-US"/>
          </a:p>
        </p:txBody>
      </p:sp>
      <p:pic>
        <p:nvPicPr>
          <p:cNvPr id="4" name="图片 3"/>
          <p:cNvPicPr>
            <a:picLocks noChangeAspect="1"/>
          </p:cNvPicPr>
          <p:nvPr/>
        </p:nvPicPr>
        <p:blipFill>
          <a:blip r:embed="rId1"/>
          <a:stretch>
            <a:fillRect/>
          </a:stretch>
        </p:blipFill>
        <p:spPr>
          <a:xfrm>
            <a:off x="1644015" y="3110865"/>
            <a:ext cx="8904605" cy="1066800"/>
          </a:xfrm>
          <a:prstGeom prst="rect">
            <a:avLst/>
          </a:prstGeom>
        </p:spPr>
      </p:pic>
      <p:pic>
        <p:nvPicPr>
          <p:cNvPr id="5" name="图片 4"/>
          <p:cNvPicPr>
            <a:picLocks noChangeAspect="1"/>
          </p:cNvPicPr>
          <p:nvPr/>
        </p:nvPicPr>
        <p:blipFill>
          <a:blip r:embed="rId2"/>
          <a:stretch>
            <a:fillRect/>
          </a:stretch>
        </p:blipFill>
        <p:spPr>
          <a:xfrm>
            <a:off x="1076325" y="4429760"/>
            <a:ext cx="1390650" cy="5048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SeqGAN via Policy Gradient</a:t>
            </a:r>
            <a:endParaRPr lang="zh-CN" altLang="en-US"/>
          </a:p>
        </p:txBody>
      </p:sp>
      <p:pic>
        <p:nvPicPr>
          <p:cNvPr id="4" name="内容占位符 3"/>
          <p:cNvPicPr>
            <a:picLocks noChangeAspect="1"/>
          </p:cNvPicPr>
          <p:nvPr>
            <p:ph idx="1"/>
          </p:nvPr>
        </p:nvPicPr>
        <p:blipFill>
          <a:blip r:embed="rId1"/>
          <a:stretch>
            <a:fillRect/>
          </a:stretch>
        </p:blipFill>
        <p:spPr>
          <a:xfrm>
            <a:off x="838200" y="2943860"/>
            <a:ext cx="8362950" cy="1838325"/>
          </a:xfrm>
          <a:prstGeom prst="rect">
            <a:avLst/>
          </a:prstGeom>
        </p:spPr>
      </p:pic>
      <p:sp>
        <p:nvSpPr>
          <p:cNvPr id="5" name="文本框 4"/>
          <p:cNvSpPr txBox="1"/>
          <p:nvPr/>
        </p:nvSpPr>
        <p:spPr>
          <a:xfrm>
            <a:off x="838200" y="1858645"/>
            <a:ext cx="8902700" cy="521970"/>
          </a:xfrm>
          <a:prstGeom prst="rect">
            <a:avLst/>
          </a:prstGeom>
          <a:noFill/>
        </p:spPr>
        <p:txBody>
          <a:bodyPr wrap="square" rtlCol="0">
            <a:spAutoFit/>
          </a:bodyPr>
          <a:p>
            <a:pPr marL="285750" indent="-285750">
              <a:buFont typeface="Arial" panose="020B0604020202020204" pitchFamily="34" charset="0"/>
              <a:buChar char="•"/>
            </a:pPr>
            <a:r>
              <a:rPr lang="en-US" altLang="zh-CN" sz="2800"/>
              <a:t>A</a:t>
            </a:r>
            <a:r>
              <a:rPr lang="zh-CN" altLang="en-US" sz="2800"/>
              <a:t>ction value and state value</a:t>
            </a:r>
            <a:endParaRPr lang="zh-CN" alt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SeqGAN via Policy Gradient</a:t>
            </a:r>
            <a:endParaRPr lang="zh-CN" altLang="en-US"/>
          </a:p>
        </p:txBody>
      </p:sp>
      <p:pic>
        <p:nvPicPr>
          <p:cNvPr id="4" name="内容占位符 3"/>
          <p:cNvPicPr>
            <a:picLocks noChangeAspect="1"/>
          </p:cNvPicPr>
          <p:nvPr>
            <p:ph idx="1"/>
          </p:nvPr>
        </p:nvPicPr>
        <p:blipFill>
          <a:blip r:embed="rId1"/>
          <a:stretch>
            <a:fillRect/>
          </a:stretch>
        </p:blipFill>
        <p:spPr>
          <a:xfrm>
            <a:off x="838200" y="3121660"/>
            <a:ext cx="6800850" cy="914400"/>
          </a:xfrm>
          <a:prstGeom prst="rect">
            <a:avLst/>
          </a:prstGeom>
        </p:spPr>
      </p:pic>
      <p:sp>
        <p:nvSpPr>
          <p:cNvPr id="5" name="文本框 4"/>
          <p:cNvSpPr txBox="1"/>
          <p:nvPr/>
        </p:nvSpPr>
        <p:spPr>
          <a:xfrm>
            <a:off x="838200" y="1691005"/>
            <a:ext cx="9918065" cy="3969385"/>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lang="en-US" altLang="zh-CN" sz="2800"/>
              <a:t>E</a:t>
            </a:r>
            <a:r>
              <a:rPr lang="zh-CN" altLang="en-US" sz="2800"/>
              <a:t>stimate the action-value function</a:t>
            </a:r>
            <a:endParaRPr lang="zh-CN" altLang="en-US" sz="2800"/>
          </a:p>
          <a:p>
            <a:pPr marL="285750" indent="-285750" fontAlgn="auto">
              <a:lnSpc>
                <a:spcPct val="150000"/>
              </a:lnSpc>
              <a:buFont typeface="Arial" panose="020B0604020202020204" pitchFamily="34" charset="0"/>
              <a:buChar char="•"/>
            </a:pPr>
            <a:endParaRPr lang="zh-CN" altLang="en-US" sz="2800"/>
          </a:p>
          <a:p>
            <a:pPr marL="285750" indent="-285750" fontAlgn="auto">
              <a:lnSpc>
                <a:spcPct val="150000"/>
              </a:lnSpc>
              <a:buFont typeface="Arial" panose="020B0604020202020204" pitchFamily="34" charset="0"/>
              <a:buChar char="•"/>
            </a:pPr>
            <a:endParaRPr lang="zh-CN" altLang="en-US" sz="2800"/>
          </a:p>
          <a:p>
            <a:pPr marL="285750" indent="-285750" fontAlgn="auto">
              <a:lnSpc>
                <a:spcPct val="150000"/>
              </a:lnSpc>
              <a:buFont typeface="Arial" panose="020B0604020202020204" pitchFamily="34" charset="0"/>
              <a:buChar char="•"/>
            </a:pPr>
            <a:endParaRPr lang="zh-CN" altLang="en-US" sz="2800"/>
          </a:p>
          <a:p>
            <a:pPr marL="285750" indent="-285750" fontAlgn="auto">
              <a:lnSpc>
                <a:spcPct val="150000"/>
              </a:lnSpc>
              <a:buFont typeface="Arial" panose="020B0604020202020204" pitchFamily="34" charset="0"/>
              <a:buChar char="•"/>
            </a:pPr>
            <a:r>
              <a:rPr lang="zh-CN" altLang="en-US" sz="2800"/>
              <a:t>However, the discriminator only provides a reward value for a finished sequence</a:t>
            </a:r>
            <a:endParaRPr lang="zh-CN"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SeqGAN via Policy Gradient</a:t>
            </a:r>
            <a:endParaRPr lang="zh-CN" altLang="en-US"/>
          </a:p>
        </p:txBody>
      </p:sp>
      <p:sp>
        <p:nvSpPr>
          <p:cNvPr id="3" name="内容占位符 2"/>
          <p:cNvSpPr>
            <a:spLocks noGrp="1"/>
          </p:cNvSpPr>
          <p:nvPr>
            <p:ph idx="1"/>
          </p:nvPr>
        </p:nvSpPr>
        <p:spPr/>
        <p:txBody>
          <a:bodyPr/>
          <a:p>
            <a:pPr fontAlgn="auto">
              <a:lnSpc>
                <a:spcPct val="150000"/>
              </a:lnSpc>
            </a:pPr>
            <a:r>
              <a:rPr lang="en-US" altLang="zh-CN"/>
              <a:t>T</a:t>
            </a:r>
            <a:r>
              <a:rPr lang="zh-CN" altLang="en-US"/>
              <a:t>o evaluate the action-value for an intermediate state, we apply Monte Carlo search with a roll-out policy      to sample the unknown last T</a:t>
            </a:r>
            <a:r>
              <a:rPr lang="en-US" altLang="zh-CN"/>
              <a:t>-</a:t>
            </a:r>
            <a:r>
              <a:rPr lang="zh-CN" altLang="en-US"/>
              <a:t>t tokens</a:t>
            </a:r>
            <a:endParaRPr lang="zh-CN" altLang="en-US"/>
          </a:p>
        </p:txBody>
      </p:sp>
      <p:graphicFrame>
        <p:nvGraphicFramePr>
          <p:cNvPr id="4" name="对象 3">
            <a:hlinkClick r:id="" action="ppaction://ole?verb="/>
          </p:cNvPr>
          <p:cNvGraphicFramePr>
            <a:graphicFrameLocks noChangeAspect="1"/>
          </p:cNvGraphicFramePr>
          <p:nvPr/>
        </p:nvGraphicFramePr>
        <p:xfrm>
          <a:off x="7069455" y="2733675"/>
          <a:ext cx="411480" cy="459740"/>
        </p:xfrm>
        <a:graphic>
          <a:graphicData uri="http://schemas.openxmlformats.org/presentationml/2006/ole">
            <mc:AlternateContent xmlns:mc="http://schemas.openxmlformats.org/markup-compatibility/2006">
              <mc:Choice xmlns:v="urn:schemas-microsoft-com:vml" Requires="v">
                <p:oleObj spid="_x0000_s2049" name="" r:id="rId1" imgW="215900" imgH="241300" progId="Equation.KSEE3">
                  <p:embed/>
                </p:oleObj>
              </mc:Choice>
              <mc:Fallback>
                <p:oleObj name="" r:id="rId1" imgW="215900" imgH="241300" progId="Equation.KSEE3">
                  <p:embed/>
                  <p:pic>
                    <p:nvPicPr>
                      <p:cNvPr id="0" name="图片 2048"/>
                      <p:cNvPicPr/>
                      <p:nvPr/>
                    </p:nvPicPr>
                    <p:blipFill>
                      <a:blip r:embed="rId2"/>
                      <a:stretch>
                        <a:fillRect/>
                      </a:stretch>
                    </p:blipFill>
                    <p:spPr>
                      <a:xfrm>
                        <a:off x="7069455" y="2733675"/>
                        <a:ext cx="411480" cy="459740"/>
                      </a:xfrm>
                      <a:prstGeom prst="rect">
                        <a:avLst/>
                      </a:prstGeom>
                    </p:spPr>
                  </p:pic>
                </p:oleObj>
              </mc:Fallback>
            </mc:AlternateContent>
          </a:graphicData>
        </a:graphic>
      </p:graphicFrame>
      <p:pic>
        <p:nvPicPr>
          <p:cNvPr id="5" name="图片 4"/>
          <p:cNvPicPr>
            <a:picLocks noChangeAspect="1"/>
          </p:cNvPicPr>
          <p:nvPr/>
        </p:nvPicPr>
        <p:blipFill>
          <a:blip r:embed="rId3"/>
          <a:stretch>
            <a:fillRect/>
          </a:stretch>
        </p:blipFill>
        <p:spPr>
          <a:xfrm>
            <a:off x="3028950" y="4166235"/>
            <a:ext cx="6133465" cy="10096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SeqGAN via Policy Gradient</a:t>
            </a:r>
            <a:br>
              <a:rPr lang="zh-CN" altLang="en-US"/>
            </a:br>
            <a:endParaRPr lang="zh-CN" altLang="en-US"/>
          </a:p>
        </p:txBody>
      </p:sp>
      <p:sp>
        <p:nvSpPr>
          <p:cNvPr id="3" name="内容占位符 2"/>
          <p:cNvSpPr>
            <a:spLocks noGrp="1"/>
          </p:cNvSpPr>
          <p:nvPr>
            <p:ph idx="1"/>
          </p:nvPr>
        </p:nvSpPr>
        <p:spPr/>
        <p:txBody>
          <a:bodyPr/>
          <a:p>
            <a:r>
              <a:rPr lang="en-US" altLang="zh-CN"/>
              <a:t>E</a:t>
            </a:r>
            <a:r>
              <a:rPr lang="zh-CN" altLang="en-US"/>
              <a:t>valuate the action-value for an intermediate state</a:t>
            </a:r>
            <a:endParaRPr lang="zh-CN" altLang="en-US"/>
          </a:p>
        </p:txBody>
      </p:sp>
      <p:pic>
        <p:nvPicPr>
          <p:cNvPr id="4" name="图片 3"/>
          <p:cNvPicPr>
            <a:picLocks noChangeAspect="1"/>
          </p:cNvPicPr>
          <p:nvPr/>
        </p:nvPicPr>
        <p:blipFill>
          <a:blip r:embed="rId1"/>
          <a:stretch>
            <a:fillRect/>
          </a:stretch>
        </p:blipFill>
        <p:spPr>
          <a:xfrm>
            <a:off x="838200" y="2680335"/>
            <a:ext cx="8075930" cy="14973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SeqGAN via Policy Gradient</a:t>
            </a:r>
            <a:endParaRPr lang="zh-CN" altLang="en-US"/>
          </a:p>
        </p:txBody>
      </p:sp>
      <p:sp>
        <p:nvSpPr>
          <p:cNvPr id="3" name="内容占位符 2"/>
          <p:cNvSpPr>
            <a:spLocks noGrp="1"/>
          </p:cNvSpPr>
          <p:nvPr>
            <p:ph idx="1"/>
          </p:nvPr>
        </p:nvSpPr>
        <p:spPr/>
        <p:txBody>
          <a:bodyPr/>
          <a:p>
            <a:r>
              <a:rPr lang="en-US" altLang="zh-CN"/>
              <a:t>D</a:t>
            </a:r>
            <a:r>
              <a:rPr lang="zh-CN" altLang="en-US"/>
              <a:t>iscriminator model</a:t>
            </a:r>
            <a:endParaRPr lang="zh-CN" altLang="en-US"/>
          </a:p>
        </p:txBody>
      </p:sp>
      <p:pic>
        <p:nvPicPr>
          <p:cNvPr id="4" name="图片 3"/>
          <p:cNvPicPr>
            <a:picLocks noChangeAspect="1"/>
          </p:cNvPicPr>
          <p:nvPr/>
        </p:nvPicPr>
        <p:blipFill>
          <a:blip r:embed="rId1"/>
          <a:stretch>
            <a:fillRect/>
          </a:stretch>
        </p:blipFill>
        <p:spPr>
          <a:xfrm>
            <a:off x="838200" y="2950845"/>
            <a:ext cx="9209405" cy="7715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SeqGAN via Policy Gradient</a:t>
            </a:r>
            <a:endParaRPr lang="zh-CN" altLang="en-US"/>
          </a:p>
        </p:txBody>
      </p:sp>
      <p:sp>
        <p:nvSpPr>
          <p:cNvPr id="3" name="内容占位符 2"/>
          <p:cNvSpPr>
            <a:spLocks noGrp="1"/>
          </p:cNvSpPr>
          <p:nvPr>
            <p:ph idx="1"/>
          </p:nvPr>
        </p:nvSpPr>
        <p:spPr/>
        <p:txBody>
          <a:bodyPr/>
          <a:p>
            <a:r>
              <a:rPr lang="en-US" altLang="zh-CN"/>
              <a:t>G</a:t>
            </a:r>
            <a:r>
              <a:rPr lang="zh-CN" altLang="en-US"/>
              <a:t>enerator </a:t>
            </a:r>
            <a:r>
              <a:rPr lang="en-US" altLang="zh-CN"/>
              <a:t>model</a:t>
            </a:r>
            <a:endParaRPr lang="en-US" altLang="zh-CN"/>
          </a:p>
        </p:txBody>
      </p:sp>
      <p:pic>
        <p:nvPicPr>
          <p:cNvPr id="4" name="图片 3"/>
          <p:cNvPicPr>
            <a:picLocks noChangeAspect="1"/>
          </p:cNvPicPr>
          <p:nvPr/>
        </p:nvPicPr>
        <p:blipFill>
          <a:blip r:embed="rId1"/>
          <a:stretch>
            <a:fillRect/>
          </a:stretch>
        </p:blipFill>
        <p:spPr>
          <a:xfrm>
            <a:off x="506730" y="3502025"/>
            <a:ext cx="9085580" cy="1143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图片 4"/>
          <p:cNvPicPr>
            <a:picLocks noChangeAspect="1"/>
          </p:cNvPicPr>
          <p:nvPr/>
        </p:nvPicPr>
        <p:blipFill>
          <a:blip r:embed="rId1"/>
          <a:stretch>
            <a:fillRect/>
          </a:stretch>
        </p:blipFill>
        <p:spPr>
          <a:xfrm>
            <a:off x="838200" y="108585"/>
            <a:ext cx="9929495" cy="66401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SeqGAN via Policy Gradient</a:t>
            </a:r>
            <a:endParaRPr lang="zh-CN" altLang="en-US"/>
          </a:p>
        </p:txBody>
      </p:sp>
      <p:pic>
        <p:nvPicPr>
          <p:cNvPr id="4" name="内容占位符 3"/>
          <p:cNvPicPr>
            <a:picLocks noChangeAspect="1"/>
          </p:cNvPicPr>
          <p:nvPr>
            <p:ph idx="1"/>
          </p:nvPr>
        </p:nvPicPr>
        <p:blipFill>
          <a:blip r:embed="rId1"/>
          <a:stretch>
            <a:fillRect/>
          </a:stretch>
        </p:blipFill>
        <p:spPr>
          <a:xfrm>
            <a:off x="838200" y="1497965"/>
            <a:ext cx="10248900" cy="981075"/>
          </a:xfrm>
          <a:prstGeom prst="rect">
            <a:avLst/>
          </a:prstGeom>
        </p:spPr>
      </p:pic>
      <p:pic>
        <p:nvPicPr>
          <p:cNvPr id="5" name="图片 4"/>
          <p:cNvPicPr>
            <a:picLocks noChangeAspect="1"/>
          </p:cNvPicPr>
          <p:nvPr/>
        </p:nvPicPr>
        <p:blipFill>
          <a:blip r:embed="rId2"/>
          <a:stretch>
            <a:fillRect/>
          </a:stretch>
        </p:blipFill>
        <p:spPr>
          <a:xfrm>
            <a:off x="713740" y="3249295"/>
            <a:ext cx="10304780" cy="3637915"/>
          </a:xfrm>
          <a:prstGeom prst="rect">
            <a:avLst/>
          </a:prstGeom>
        </p:spPr>
      </p:pic>
      <p:sp>
        <p:nvSpPr>
          <p:cNvPr id="6" name="文本框 5"/>
          <p:cNvSpPr txBox="1"/>
          <p:nvPr/>
        </p:nvSpPr>
        <p:spPr>
          <a:xfrm>
            <a:off x="1046480" y="2781300"/>
            <a:ext cx="9431020" cy="398780"/>
          </a:xfrm>
          <a:prstGeom prst="rect">
            <a:avLst/>
          </a:prstGeom>
          <a:noFill/>
        </p:spPr>
        <p:txBody>
          <a:bodyPr wrap="square" rtlCol="0">
            <a:spAutoFit/>
          </a:bodyPr>
          <a:p>
            <a:r>
              <a:rPr lang="zh-CN" altLang="en-US" sz="2000" b="1" i="1"/>
              <a:t>Using likelihood ratios (Glynn1990; Sutton et al. 1999), we build an unbiased estimation</a:t>
            </a:r>
            <a:r>
              <a:rPr lang="en-US" altLang="zh-CN" sz="2000" b="1"/>
              <a:t>:</a:t>
            </a:r>
            <a:endParaRPr lang="en-US" altLang="zh-CN" sz="20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2377440" y="78105"/>
            <a:ext cx="7437755" cy="69018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Generating sequential data</a:t>
            </a:r>
            <a:endParaRPr lang="en-US" altLang="zh-CN"/>
          </a:p>
        </p:txBody>
      </p:sp>
      <p:sp>
        <p:nvSpPr>
          <p:cNvPr id="3" name="内容占位符 2"/>
          <p:cNvSpPr>
            <a:spLocks noGrp="1"/>
          </p:cNvSpPr>
          <p:nvPr>
            <p:ph idx="1"/>
          </p:nvPr>
        </p:nvSpPr>
        <p:spPr/>
        <p:txBody>
          <a:bodyPr>
            <a:normAutofit/>
          </a:bodyPr>
          <a:p>
            <a:pPr fontAlgn="auto">
              <a:lnSpc>
                <a:spcPct val="150000"/>
              </a:lnSpc>
            </a:pPr>
            <a:r>
              <a:rPr lang="en-US" altLang="zh-CN"/>
              <a:t>M</a:t>
            </a:r>
            <a:r>
              <a:rPr lang="zh-CN" altLang="en-US"/>
              <a:t>aximize the </a:t>
            </a:r>
            <a:r>
              <a:rPr lang="zh-CN" altLang="en-US">
                <a:solidFill>
                  <a:schemeClr val="accent1"/>
                </a:solidFill>
              </a:rPr>
              <a:t>log predictive likelihood</a:t>
            </a:r>
            <a:r>
              <a:rPr lang="zh-CN" altLang="en-US"/>
              <a:t> of each true token given the previous observed tokens </a:t>
            </a:r>
            <a:r>
              <a:rPr lang="zh-CN" altLang="en-US">
                <a:sym typeface="+mn-ea"/>
              </a:rPr>
              <a:t>(Salakhutdinov 2009)</a:t>
            </a:r>
            <a:endParaRPr lang="zh-CN" altLang="en-US"/>
          </a:p>
          <a:p>
            <a:pPr fontAlgn="auto">
              <a:lnSpc>
                <a:spcPct val="150000"/>
              </a:lnSpc>
            </a:pPr>
            <a:r>
              <a:rPr lang="en-US" altLang="zh-CN">
                <a:solidFill>
                  <a:schemeClr val="accent1"/>
                </a:solidFill>
              </a:rPr>
              <a:t>E</a:t>
            </a:r>
            <a:r>
              <a:rPr lang="zh-CN" altLang="en-US">
                <a:solidFill>
                  <a:schemeClr val="accent1"/>
                </a:solidFill>
              </a:rPr>
              <a:t>xposure bias </a:t>
            </a:r>
            <a:r>
              <a:rPr lang="zh-CN" altLang="en-US"/>
              <a:t>in the inference stage (Bengio et al. 2015)</a:t>
            </a:r>
            <a:endParaRPr lang="zh-CN" altLang="en-US"/>
          </a:p>
          <a:p>
            <a:pPr fontAlgn="auto">
              <a:lnSpc>
                <a:spcPct val="150000"/>
              </a:lnSpc>
            </a:pPr>
            <a:r>
              <a:rPr lang="en-US" altLang="zh-CN"/>
              <a:t>S</a:t>
            </a:r>
            <a:r>
              <a:rPr lang="zh-CN" altLang="en-US"/>
              <a:t>cheduled sampling (SS) </a:t>
            </a:r>
            <a:r>
              <a:rPr lang="zh-CN" altLang="en-US">
                <a:sym typeface="+mn-ea"/>
              </a:rPr>
              <a:t>(Bengio et al. 2015)</a:t>
            </a:r>
            <a:endParaRPr lang="zh-CN" altLang="en-US">
              <a:sym typeface="+mn-ea"/>
            </a:endParaRPr>
          </a:p>
          <a:p>
            <a:pPr fontAlgn="auto">
              <a:lnSpc>
                <a:spcPct val="150000"/>
              </a:lnSpc>
            </a:pPr>
            <a:r>
              <a:rPr lang="en-US" altLang="zh-CN"/>
              <a:t>B</a:t>
            </a:r>
            <a:r>
              <a:rPr lang="zh-CN" altLang="en-US"/>
              <a:t>uild the loss function on the entire generated sequence instead of each transition</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The Generative Model for Sequences</a:t>
            </a:r>
            <a:endParaRPr lang="zh-CN" altLang="en-US"/>
          </a:p>
        </p:txBody>
      </p:sp>
      <p:pic>
        <p:nvPicPr>
          <p:cNvPr id="5" name="图片 4"/>
          <p:cNvPicPr>
            <a:picLocks noChangeAspect="1"/>
          </p:cNvPicPr>
          <p:nvPr/>
        </p:nvPicPr>
        <p:blipFill>
          <a:blip r:embed="rId1"/>
          <a:stretch>
            <a:fillRect/>
          </a:stretch>
        </p:blipFill>
        <p:spPr>
          <a:xfrm>
            <a:off x="988060" y="4380865"/>
            <a:ext cx="5352415" cy="466725"/>
          </a:xfrm>
          <a:prstGeom prst="rect">
            <a:avLst/>
          </a:prstGeom>
        </p:spPr>
      </p:pic>
      <p:sp>
        <p:nvSpPr>
          <p:cNvPr id="6" name="文本框 5"/>
          <p:cNvSpPr txBox="1"/>
          <p:nvPr/>
        </p:nvSpPr>
        <p:spPr>
          <a:xfrm>
            <a:off x="988060" y="1340485"/>
            <a:ext cx="7832725" cy="1198880"/>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lang="en-US" altLang="zh-CN" sz="2400"/>
              <a:t>U</a:t>
            </a:r>
            <a:r>
              <a:rPr lang="zh-CN" altLang="en-US" sz="2400"/>
              <a:t>se recurrent neural networks (RNNs) (Hochreiter and Schmidhuber 1997) as the generative model</a:t>
            </a:r>
            <a:endParaRPr lang="zh-CN" altLang="en-US" sz="2400"/>
          </a:p>
        </p:txBody>
      </p:sp>
      <p:pic>
        <p:nvPicPr>
          <p:cNvPr id="8" name="内容占位符 7"/>
          <p:cNvPicPr>
            <a:picLocks noChangeAspect="1"/>
          </p:cNvPicPr>
          <p:nvPr>
            <p:ph idx="1"/>
          </p:nvPr>
        </p:nvPicPr>
        <p:blipFill>
          <a:blip r:embed="rId2"/>
          <a:stretch>
            <a:fillRect/>
          </a:stretch>
        </p:blipFill>
        <p:spPr>
          <a:xfrm>
            <a:off x="988060" y="3195955"/>
            <a:ext cx="2238375" cy="4667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The Discriminative Model for Sequences</a:t>
            </a:r>
            <a:endParaRPr lang="zh-CN" altLang="en-US"/>
          </a:p>
        </p:txBody>
      </p:sp>
      <p:sp>
        <p:nvSpPr>
          <p:cNvPr id="3" name="内容占位符 2"/>
          <p:cNvSpPr>
            <a:spLocks noGrp="1"/>
          </p:cNvSpPr>
          <p:nvPr>
            <p:ph idx="1"/>
          </p:nvPr>
        </p:nvSpPr>
        <p:spPr/>
        <p:txBody>
          <a:bodyPr>
            <a:normAutofit lnSpcReduction="20000"/>
          </a:bodyPr>
          <a:p>
            <a:r>
              <a:rPr lang="en-US" altLang="zh-CN"/>
              <a:t>C</a:t>
            </a:r>
            <a:r>
              <a:rPr lang="zh-CN" altLang="en-US"/>
              <a:t>hoose the CNN as discriminator</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pPr fontAlgn="auto">
              <a:lnSpc>
                <a:spcPct val="150000"/>
              </a:lnSpc>
            </a:pPr>
            <a:r>
              <a:rPr lang="en-US" altLang="zh-CN"/>
              <a:t>A</a:t>
            </a:r>
            <a:r>
              <a:rPr lang="zh-CN" altLang="en-US"/>
              <a:t> fully connected layer with sigmoid activation is used to output the probability that the input sequence is real</a:t>
            </a:r>
            <a:endParaRPr lang="zh-CN" altLang="en-US"/>
          </a:p>
        </p:txBody>
      </p:sp>
      <p:pic>
        <p:nvPicPr>
          <p:cNvPr id="4" name="图片 3"/>
          <p:cNvPicPr>
            <a:picLocks noChangeAspect="1"/>
          </p:cNvPicPr>
          <p:nvPr/>
        </p:nvPicPr>
        <p:blipFill>
          <a:blip r:embed="rId1"/>
          <a:stretch>
            <a:fillRect/>
          </a:stretch>
        </p:blipFill>
        <p:spPr>
          <a:xfrm>
            <a:off x="838200" y="2675890"/>
            <a:ext cx="3237865" cy="409575"/>
          </a:xfrm>
          <a:prstGeom prst="rect">
            <a:avLst/>
          </a:prstGeom>
        </p:spPr>
      </p:pic>
      <p:pic>
        <p:nvPicPr>
          <p:cNvPr id="5" name="图片 4"/>
          <p:cNvPicPr>
            <a:picLocks noChangeAspect="1"/>
          </p:cNvPicPr>
          <p:nvPr/>
        </p:nvPicPr>
        <p:blipFill>
          <a:blip r:embed="rId2"/>
          <a:stretch>
            <a:fillRect/>
          </a:stretch>
        </p:blipFill>
        <p:spPr>
          <a:xfrm>
            <a:off x="700405" y="3357245"/>
            <a:ext cx="3037840" cy="476250"/>
          </a:xfrm>
          <a:prstGeom prst="rect">
            <a:avLst/>
          </a:prstGeom>
        </p:spPr>
      </p:pic>
      <p:pic>
        <p:nvPicPr>
          <p:cNvPr id="6" name="图片 5"/>
          <p:cNvPicPr>
            <a:picLocks noChangeAspect="1"/>
          </p:cNvPicPr>
          <p:nvPr/>
        </p:nvPicPr>
        <p:blipFill>
          <a:blip r:embed="rId3"/>
          <a:stretch>
            <a:fillRect/>
          </a:stretch>
        </p:blipFill>
        <p:spPr>
          <a:xfrm>
            <a:off x="895350" y="4154805"/>
            <a:ext cx="3180715" cy="3429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Synthetic Data Experiments</a:t>
            </a:r>
            <a:endParaRPr lang="zh-CN" altLang="en-US"/>
          </a:p>
        </p:txBody>
      </p:sp>
      <p:pic>
        <p:nvPicPr>
          <p:cNvPr id="4" name="内容占位符 3"/>
          <p:cNvPicPr>
            <a:picLocks noChangeAspect="1"/>
          </p:cNvPicPr>
          <p:nvPr>
            <p:ph idx="1"/>
          </p:nvPr>
        </p:nvPicPr>
        <p:blipFill>
          <a:blip r:embed="rId1"/>
          <a:stretch>
            <a:fillRect/>
          </a:stretch>
        </p:blipFill>
        <p:spPr>
          <a:xfrm>
            <a:off x="838200" y="2251075"/>
            <a:ext cx="5895975" cy="923925"/>
          </a:xfrm>
          <a:prstGeom prst="rect">
            <a:avLst/>
          </a:prstGeom>
        </p:spPr>
      </p:pic>
      <p:sp>
        <p:nvSpPr>
          <p:cNvPr id="5" name="文本框 4"/>
          <p:cNvSpPr txBox="1"/>
          <p:nvPr/>
        </p:nvSpPr>
        <p:spPr>
          <a:xfrm>
            <a:off x="1054100" y="3470910"/>
            <a:ext cx="10372090" cy="1198880"/>
          </a:xfrm>
          <a:prstGeom prst="rect">
            <a:avLst/>
          </a:prstGeom>
          <a:noFill/>
        </p:spPr>
        <p:txBody>
          <a:bodyPr wrap="square" rtlCol="0" anchor="t">
            <a:spAutoFit/>
          </a:bodyPr>
          <a:p>
            <a:pPr marL="285750" indent="-285750" fontAlgn="auto">
              <a:lnSpc>
                <a:spcPct val="150000"/>
              </a:lnSpc>
              <a:buFont typeface="Arial" panose="020B0604020202020204" pitchFamily="34" charset="0"/>
              <a:buChar char="•"/>
            </a:pPr>
            <a:r>
              <a:rPr lang="en-US" altLang="zh-CN" sz="2400"/>
              <a:t>U</a:t>
            </a:r>
            <a:r>
              <a:rPr lang="zh-CN" altLang="en-US" sz="2400"/>
              <a:t>se a randomly initialized LSTM as the true model, aka, the oracle, to generate the real data distribution                                            for the following experiments</a:t>
            </a:r>
            <a:endParaRPr lang="zh-CN" altLang="en-US" sz="2400"/>
          </a:p>
        </p:txBody>
      </p:sp>
      <p:pic>
        <p:nvPicPr>
          <p:cNvPr id="6" name="图片 5"/>
          <p:cNvPicPr>
            <a:picLocks noChangeAspect="1"/>
          </p:cNvPicPr>
          <p:nvPr/>
        </p:nvPicPr>
        <p:blipFill>
          <a:blip r:embed="rId2"/>
          <a:stretch>
            <a:fillRect/>
          </a:stretch>
        </p:blipFill>
        <p:spPr>
          <a:xfrm>
            <a:off x="4583430" y="4142740"/>
            <a:ext cx="2840355" cy="5270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Synthetic Data Experiments</a:t>
            </a:r>
            <a:endParaRPr lang="zh-CN" altLang="en-US"/>
          </a:p>
        </p:txBody>
      </p:sp>
      <p:pic>
        <p:nvPicPr>
          <p:cNvPr id="4" name="内容占位符 3"/>
          <p:cNvPicPr>
            <a:picLocks noChangeAspect="1"/>
          </p:cNvPicPr>
          <p:nvPr>
            <p:ph idx="1"/>
          </p:nvPr>
        </p:nvPicPr>
        <p:blipFill>
          <a:blip r:embed="rId1"/>
          <a:stretch>
            <a:fillRect/>
          </a:stretch>
        </p:blipFill>
        <p:spPr>
          <a:xfrm>
            <a:off x="2428875" y="1550670"/>
            <a:ext cx="7334250" cy="1933575"/>
          </a:xfrm>
          <a:prstGeom prst="rect">
            <a:avLst/>
          </a:prstGeom>
        </p:spPr>
      </p:pic>
      <p:pic>
        <p:nvPicPr>
          <p:cNvPr id="5" name="图片 4"/>
          <p:cNvPicPr>
            <a:picLocks noChangeAspect="1"/>
          </p:cNvPicPr>
          <p:nvPr/>
        </p:nvPicPr>
        <p:blipFill>
          <a:blip r:embed="rId2"/>
          <a:stretch>
            <a:fillRect/>
          </a:stretch>
        </p:blipFill>
        <p:spPr>
          <a:xfrm>
            <a:off x="2872105" y="3484245"/>
            <a:ext cx="6447790" cy="32092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Real-world Scenarios</a:t>
            </a:r>
            <a:endParaRPr lang="zh-CN" altLang="en-US"/>
          </a:p>
        </p:txBody>
      </p:sp>
      <p:sp>
        <p:nvSpPr>
          <p:cNvPr id="3" name="内容占位符 2"/>
          <p:cNvSpPr>
            <a:spLocks noGrp="1"/>
          </p:cNvSpPr>
          <p:nvPr>
            <p:ph idx="1"/>
          </p:nvPr>
        </p:nvSpPr>
        <p:spPr/>
        <p:txBody>
          <a:bodyPr/>
          <a:p>
            <a:r>
              <a:rPr lang="zh-CN" altLang="en-US"/>
              <a:t>Chinese poems</a:t>
            </a:r>
            <a:endParaRPr lang="zh-CN" altLang="en-US"/>
          </a:p>
        </p:txBody>
      </p:sp>
      <p:pic>
        <p:nvPicPr>
          <p:cNvPr id="4" name="图片 3"/>
          <p:cNvPicPr>
            <a:picLocks noChangeAspect="1"/>
          </p:cNvPicPr>
          <p:nvPr/>
        </p:nvPicPr>
        <p:blipFill>
          <a:blip r:embed="rId1"/>
          <a:stretch>
            <a:fillRect/>
          </a:stretch>
        </p:blipFill>
        <p:spPr>
          <a:xfrm>
            <a:off x="838200" y="2538730"/>
            <a:ext cx="7257415" cy="1781175"/>
          </a:xfrm>
          <a:prstGeom prst="rect">
            <a:avLst/>
          </a:prstGeom>
        </p:spPr>
      </p:pic>
      <p:sp>
        <p:nvSpPr>
          <p:cNvPr id="5" name="文本框 4"/>
          <p:cNvSpPr txBox="1"/>
          <p:nvPr/>
        </p:nvSpPr>
        <p:spPr>
          <a:xfrm>
            <a:off x="995680" y="4504055"/>
            <a:ext cx="10201275" cy="1753235"/>
          </a:xfrm>
          <a:prstGeom prst="rect">
            <a:avLst/>
          </a:prstGeom>
          <a:noFill/>
        </p:spPr>
        <p:txBody>
          <a:bodyPr wrap="square" rtlCol="0">
            <a:spAutoFit/>
          </a:bodyPr>
          <a:p>
            <a:pPr fontAlgn="auto">
              <a:lnSpc>
                <a:spcPct val="150000"/>
              </a:lnSpc>
            </a:pPr>
            <a:r>
              <a:rPr lang="en-US" altLang="zh-CN" i="1"/>
              <a:t>“F</a:t>
            </a:r>
            <a:r>
              <a:rPr lang="zh-CN" altLang="en-US" i="1"/>
              <a:t>or poem evaluation, we set n-gram to be 2 (BLEU-2) since most words (dependency) in classical</a:t>
            </a:r>
            <a:endParaRPr lang="zh-CN" altLang="en-US" i="1"/>
          </a:p>
          <a:p>
            <a:pPr fontAlgn="auto">
              <a:lnSpc>
                <a:spcPct val="150000"/>
              </a:lnSpc>
            </a:pPr>
            <a:r>
              <a:rPr lang="zh-CN" altLang="en-US" i="1"/>
              <a:t>Chinese poems consist of one or two characters</a:t>
            </a:r>
            <a:r>
              <a:rPr lang="en-US" altLang="zh-CN" i="1"/>
              <a:t>”</a:t>
            </a:r>
            <a:endParaRPr lang="en-US" altLang="zh-CN" i="1"/>
          </a:p>
          <a:p>
            <a:pPr fontAlgn="auto">
              <a:lnSpc>
                <a:spcPct val="150000"/>
              </a:lnSpc>
            </a:pPr>
            <a:r>
              <a:rPr lang="en-US" altLang="zh-CN" i="1"/>
              <a:t>“Specifically, we mix the 20 real poems and 20 each generated from SeqGAN and MLE. Then 70 experts on Chinese poems are invited to judge whether each of the 60 poem is created by human or machines”</a:t>
            </a:r>
            <a:endParaRPr lang="en-US" altLang="zh-CN" i="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Chinese poems</a:t>
            </a:r>
            <a:endParaRPr lang="zh-CN" altLang="en-US">
              <a:sym typeface="+mn-ea"/>
            </a:endParaRPr>
          </a:p>
        </p:txBody>
      </p:sp>
      <p:sp>
        <p:nvSpPr>
          <p:cNvPr id="5" name="内容占位符 4"/>
          <p:cNvSpPr/>
          <p:nvPr>
            <p:ph idx="1"/>
          </p:nvPr>
        </p:nvSpPr>
        <p:spPr/>
        <p:txBody>
          <a:bodyPr/>
          <a:p>
            <a:pPr marL="0" indent="0">
              <a:buNone/>
            </a:pPr>
            <a:endParaRPr lang="zh-CN" altLang="en-US"/>
          </a:p>
          <a:p>
            <a:endParaRPr lang="zh-CN" altLang="en-US"/>
          </a:p>
          <a:p>
            <a:endParaRPr lang="zh-CN" altLang="en-US"/>
          </a:p>
          <a:p>
            <a:endParaRPr lang="zh-CN" altLang="en-US"/>
          </a:p>
          <a:p>
            <a:endParaRPr lang="zh-CN" altLang="en-US"/>
          </a:p>
          <a:p>
            <a:pPr marL="0" indent="0">
              <a:buNone/>
            </a:pPr>
            <a:endParaRPr lang="zh-CN" altLang="en-US"/>
          </a:p>
          <a:p>
            <a:endParaRPr lang="zh-CN" altLang="en-US"/>
          </a:p>
          <a:p>
            <a:endParaRPr lang="zh-CN" altLang="en-US"/>
          </a:p>
        </p:txBody>
      </p:sp>
      <p:pic>
        <p:nvPicPr>
          <p:cNvPr id="6" name="图片 5"/>
          <p:cNvPicPr>
            <a:picLocks noChangeAspect="1"/>
          </p:cNvPicPr>
          <p:nvPr/>
        </p:nvPicPr>
        <p:blipFill>
          <a:blip r:embed="rId1"/>
          <a:stretch>
            <a:fillRect/>
          </a:stretch>
        </p:blipFill>
        <p:spPr>
          <a:xfrm>
            <a:off x="838200" y="1576070"/>
            <a:ext cx="7763510" cy="2519045"/>
          </a:xfrm>
          <a:prstGeom prst="rect">
            <a:avLst/>
          </a:prstGeom>
        </p:spPr>
      </p:pic>
      <p:pic>
        <p:nvPicPr>
          <p:cNvPr id="7" name="图片 6"/>
          <p:cNvPicPr>
            <a:picLocks noChangeAspect="1"/>
          </p:cNvPicPr>
          <p:nvPr/>
        </p:nvPicPr>
        <p:blipFill>
          <a:blip r:embed="rId2"/>
          <a:stretch>
            <a:fillRect/>
          </a:stretch>
        </p:blipFill>
        <p:spPr>
          <a:xfrm>
            <a:off x="838200" y="4380865"/>
            <a:ext cx="11296015" cy="21526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Barack Obama political speeches</a:t>
            </a:r>
            <a:endParaRPr lang="zh-CN" altLang="en-US"/>
          </a:p>
        </p:txBody>
      </p:sp>
      <p:pic>
        <p:nvPicPr>
          <p:cNvPr id="5" name="内容占位符 4"/>
          <p:cNvPicPr>
            <a:picLocks noChangeAspect="1"/>
          </p:cNvPicPr>
          <p:nvPr>
            <p:ph idx="1"/>
          </p:nvPr>
        </p:nvPicPr>
        <p:blipFill>
          <a:blip r:embed="rId1"/>
          <a:stretch>
            <a:fillRect/>
          </a:stretch>
        </p:blipFill>
        <p:spPr>
          <a:xfrm>
            <a:off x="2538730" y="2138680"/>
            <a:ext cx="7115175" cy="14001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Music Generation</a:t>
            </a:r>
            <a:endParaRPr lang="zh-CN" altLang="en-US"/>
          </a:p>
        </p:txBody>
      </p:sp>
      <p:pic>
        <p:nvPicPr>
          <p:cNvPr id="4" name="内容占位符 3"/>
          <p:cNvPicPr>
            <a:picLocks noChangeAspect="1"/>
          </p:cNvPicPr>
          <p:nvPr>
            <p:ph idx="1"/>
          </p:nvPr>
        </p:nvPicPr>
        <p:blipFill>
          <a:blip r:embed="rId1"/>
          <a:stretch>
            <a:fillRect/>
          </a:stretch>
        </p:blipFill>
        <p:spPr>
          <a:xfrm>
            <a:off x="2881630" y="1833880"/>
            <a:ext cx="6429375" cy="1504950"/>
          </a:xfrm>
          <a:prstGeom prst="rect">
            <a:avLst/>
          </a:prstGeom>
        </p:spPr>
      </p:pic>
      <p:sp>
        <p:nvSpPr>
          <p:cNvPr id="5" name="文本框 4"/>
          <p:cNvSpPr txBox="1"/>
          <p:nvPr/>
        </p:nvSpPr>
        <p:spPr>
          <a:xfrm>
            <a:off x="1276350" y="3813810"/>
            <a:ext cx="7372350" cy="645160"/>
          </a:xfrm>
          <a:prstGeom prst="rect">
            <a:avLst/>
          </a:prstGeom>
          <a:noFill/>
        </p:spPr>
        <p:txBody>
          <a:bodyPr wrap="square" rtlCol="0">
            <a:spAutoFit/>
          </a:bodyPr>
          <a:p>
            <a:r>
              <a:rPr lang="en-US" altLang="zh-CN" i="1"/>
              <a:t>“U</a:t>
            </a:r>
            <a:r>
              <a:rPr lang="zh-CN" altLang="en-US" i="1"/>
              <a:t>se Nottingham6 dataset as our training data, which is a collection of 695 music of folk tunes in midi file format</a:t>
            </a:r>
            <a:r>
              <a:rPr lang="en-US" altLang="zh-CN" i="1"/>
              <a:t>”</a:t>
            </a:r>
            <a:endParaRPr lang="en-US" altLang="zh-CN" i="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Conclusion</a:t>
            </a:r>
            <a:endParaRPr lang="zh-CN" altLang="en-US"/>
          </a:p>
        </p:txBody>
      </p:sp>
      <p:sp>
        <p:nvSpPr>
          <p:cNvPr id="3" name="内容占位符 2"/>
          <p:cNvSpPr>
            <a:spLocks noGrp="1"/>
          </p:cNvSpPr>
          <p:nvPr>
            <p:ph idx="1"/>
          </p:nvPr>
        </p:nvSpPr>
        <p:spPr/>
        <p:txBody>
          <a:bodyPr/>
          <a:p>
            <a:pPr fontAlgn="auto">
              <a:lnSpc>
                <a:spcPct val="150000"/>
              </a:lnSpc>
            </a:pPr>
            <a:r>
              <a:rPr lang="en-US" altLang="zh-CN"/>
              <a:t>P</a:t>
            </a:r>
            <a:r>
              <a:rPr lang="zh-CN" altLang="en-US"/>
              <a:t>roposed a sequence generation method, SeqGAN, to effectively train generative adversarial nets for structured sequences generation via policy gradient</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GAN</a:t>
            </a:r>
            <a:endParaRPr lang="en-US" altLang="zh-CN"/>
          </a:p>
        </p:txBody>
      </p:sp>
      <p:pic>
        <p:nvPicPr>
          <p:cNvPr id="4" name="内容占位符 3"/>
          <p:cNvPicPr>
            <a:picLocks noChangeAspect="1"/>
          </p:cNvPicPr>
          <p:nvPr>
            <p:ph idx="1"/>
          </p:nvPr>
        </p:nvPicPr>
        <p:blipFill>
          <a:blip r:embed="rId1"/>
          <a:stretch>
            <a:fillRect/>
          </a:stretch>
        </p:blipFill>
        <p:spPr>
          <a:xfrm>
            <a:off x="1423670" y="5525135"/>
            <a:ext cx="9344025" cy="657225"/>
          </a:xfrm>
          <a:prstGeom prst="rect">
            <a:avLst/>
          </a:prstGeom>
        </p:spPr>
      </p:pic>
      <p:pic>
        <p:nvPicPr>
          <p:cNvPr id="5" name="图片 4"/>
          <p:cNvPicPr>
            <a:picLocks noChangeAspect="1"/>
          </p:cNvPicPr>
          <p:nvPr/>
        </p:nvPicPr>
        <p:blipFill>
          <a:blip r:embed="rId2"/>
          <a:stretch>
            <a:fillRect/>
          </a:stretch>
        </p:blipFill>
        <p:spPr>
          <a:xfrm>
            <a:off x="3238500" y="1292860"/>
            <a:ext cx="5714365" cy="39331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Problem in Generating Sequences</a:t>
            </a:r>
            <a:endParaRPr lang="en-US" altLang="zh-CN"/>
          </a:p>
        </p:txBody>
      </p:sp>
      <p:sp>
        <p:nvSpPr>
          <p:cNvPr id="3" name="内容占位符 2"/>
          <p:cNvSpPr>
            <a:spLocks noGrp="1"/>
          </p:cNvSpPr>
          <p:nvPr>
            <p:ph idx="1"/>
          </p:nvPr>
        </p:nvSpPr>
        <p:spPr/>
        <p:txBody>
          <a:bodyPr>
            <a:normAutofit lnSpcReduction="20000"/>
          </a:bodyPr>
          <a:p>
            <a:pPr fontAlgn="auto">
              <a:lnSpc>
                <a:spcPct val="150000"/>
              </a:lnSpc>
            </a:pPr>
            <a:r>
              <a:rPr lang="en-US" altLang="zh-CN"/>
              <a:t>T</a:t>
            </a:r>
            <a:r>
              <a:rPr lang="zh-CN" altLang="en-US"/>
              <a:t>he discrete outputs from the generative model make it difficult to </a:t>
            </a:r>
            <a:r>
              <a:rPr lang="zh-CN" altLang="en-US">
                <a:solidFill>
                  <a:schemeClr val="accent1"/>
                </a:solidFill>
              </a:rPr>
              <a:t>pass the gradient update</a:t>
            </a:r>
            <a:r>
              <a:rPr lang="zh-CN" altLang="en-US"/>
              <a:t> from the discriminative model to the generative model.</a:t>
            </a:r>
            <a:endParaRPr lang="zh-CN" altLang="en-US"/>
          </a:p>
          <a:p>
            <a:pPr fontAlgn="auto">
              <a:lnSpc>
                <a:spcPct val="150000"/>
              </a:lnSpc>
            </a:pPr>
            <a:r>
              <a:rPr lang="zh-CN" altLang="en-US"/>
              <a:t>GAN can only give the score/loss for an </a:t>
            </a:r>
            <a:r>
              <a:rPr lang="zh-CN" altLang="en-US">
                <a:solidFill>
                  <a:schemeClr val="accent1"/>
                </a:solidFill>
              </a:rPr>
              <a:t>entire sequence</a:t>
            </a:r>
            <a:r>
              <a:rPr lang="zh-CN" altLang="en-US"/>
              <a:t> when it has been generated; for a partially generated sequence, it is non-trivial to balance how good as it is </a:t>
            </a:r>
            <a:r>
              <a:rPr lang="zh-CN" altLang="en-US">
                <a:solidFill>
                  <a:schemeClr val="accent1"/>
                </a:solidFill>
              </a:rPr>
              <a:t>now</a:t>
            </a:r>
            <a:r>
              <a:rPr lang="zh-CN" altLang="en-US"/>
              <a:t> and the </a:t>
            </a:r>
            <a:r>
              <a:rPr lang="zh-CN" altLang="en-US">
                <a:solidFill>
                  <a:schemeClr val="accent1"/>
                </a:solidFill>
              </a:rPr>
              <a:t>future</a:t>
            </a:r>
            <a:r>
              <a:rPr lang="zh-CN" altLang="en-US"/>
              <a:t> score as the entire sequence</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SeqGAN</a:t>
            </a:r>
            <a:endParaRPr lang="en-US" altLang="zh-CN"/>
          </a:p>
        </p:txBody>
      </p:sp>
      <p:sp>
        <p:nvSpPr>
          <p:cNvPr id="3" name="内容占位符 2"/>
          <p:cNvSpPr>
            <a:spLocks noGrp="1"/>
          </p:cNvSpPr>
          <p:nvPr>
            <p:ph idx="1"/>
          </p:nvPr>
        </p:nvSpPr>
        <p:spPr/>
        <p:txBody>
          <a:bodyPr>
            <a:normAutofit fontScale="90000"/>
          </a:bodyPr>
          <a:p>
            <a:pPr fontAlgn="auto">
              <a:lnSpc>
                <a:spcPct val="150000"/>
              </a:lnSpc>
            </a:pPr>
            <a:r>
              <a:rPr lang="en-US" altLang="zh-CN"/>
              <a:t>C</a:t>
            </a:r>
            <a:r>
              <a:rPr lang="zh-CN" altLang="en-US"/>
              <a:t>onsider the sequence generation procedure as a sequential </a:t>
            </a:r>
            <a:r>
              <a:rPr lang="zh-CN" altLang="en-US">
                <a:solidFill>
                  <a:schemeClr val="accent1"/>
                </a:solidFill>
              </a:rPr>
              <a:t>decision making process</a:t>
            </a:r>
            <a:endParaRPr lang="zh-CN" altLang="en-US">
              <a:solidFill>
                <a:schemeClr val="accent1"/>
              </a:solidFill>
            </a:endParaRPr>
          </a:p>
          <a:p>
            <a:pPr fontAlgn="auto">
              <a:lnSpc>
                <a:spcPct val="150000"/>
              </a:lnSpc>
            </a:pPr>
            <a:r>
              <a:rPr lang="zh-CN" altLang="en-US">
                <a:solidFill>
                  <a:schemeClr val="tx1"/>
                </a:solidFill>
              </a:rPr>
              <a:t>The generative model is treated as an </a:t>
            </a:r>
            <a:r>
              <a:rPr lang="zh-CN" altLang="en-US">
                <a:solidFill>
                  <a:schemeClr val="accent1"/>
                </a:solidFill>
              </a:rPr>
              <a:t>agent of reinforcement learning</a:t>
            </a:r>
            <a:r>
              <a:rPr lang="zh-CN" altLang="en-US">
                <a:solidFill>
                  <a:schemeClr val="tx1"/>
                </a:solidFill>
              </a:rPr>
              <a:t> (RL)</a:t>
            </a:r>
            <a:endParaRPr lang="zh-CN" altLang="en-US">
              <a:solidFill>
                <a:schemeClr val="tx1"/>
              </a:solidFill>
            </a:endParaRPr>
          </a:p>
          <a:p>
            <a:pPr fontAlgn="auto">
              <a:lnSpc>
                <a:spcPct val="150000"/>
              </a:lnSpc>
            </a:pPr>
            <a:r>
              <a:rPr lang="en-US" altLang="zh-CN">
                <a:solidFill>
                  <a:schemeClr val="tx1"/>
                </a:solidFill>
              </a:rPr>
              <a:t>T</a:t>
            </a:r>
            <a:r>
              <a:rPr lang="zh-CN" altLang="en-US">
                <a:solidFill>
                  <a:schemeClr val="tx1"/>
                </a:solidFill>
              </a:rPr>
              <a:t>he </a:t>
            </a:r>
            <a:r>
              <a:rPr lang="zh-CN" altLang="en-US">
                <a:solidFill>
                  <a:schemeClr val="accent1"/>
                </a:solidFill>
              </a:rPr>
              <a:t>state</a:t>
            </a:r>
            <a:r>
              <a:rPr lang="zh-CN" altLang="en-US">
                <a:solidFill>
                  <a:schemeClr val="tx1"/>
                </a:solidFill>
              </a:rPr>
              <a:t> is the generated tokens so far and the </a:t>
            </a:r>
            <a:r>
              <a:rPr lang="zh-CN" altLang="en-US">
                <a:solidFill>
                  <a:schemeClr val="accent1"/>
                </a:solidFill>
              </a:rPr>
              <a:t>action</a:t>
            </a:r>
            <a:r>
              <a:rPr lang="zh-CN" altLang="en-US">
                <a:solidFill>
                  <a:schemeClr val="tx1"/>
                </a:solidFill>
              </a:rPr>
              <a:t> is the next token to be generated</a:t>
            </a:r>
            <a:endParaRPr lang="zh-CN" altLang="en-US">
              <a:solidFill>
                <a:schemeClr val="tx1"/>
              </a:solidFill>
            </a:endParaRPr>
          </a:p>
          <a:p>
            <a:pPr fontAlgn="auto">
              <a:lnSpc>
                <a:spcPct val="150000"/>
              </a:lnSpc>
            </a:pPr>
            <a:r>
              <a:rPr lang="en-US" altLang="zh-CN">
                <a:solidFill>
                  <a:schemeClr val="tx1"/>
                </a:solidFill>
              </a:rPr>
              <a:t>E</a:t>
            </a:r>
            <a:r>
              <a:rPr lang="zh-CN" altLang="en-US">
                <a:solidFill>
                  <a:schemeClr val="tx1"/>
                </a:solidFill>
              </a:rPr>
              <a:t>mploy a discriminator to evaluate the sequence </a:t>
            </a:r>
            <a:r>
              <a:rPr lang="en-US" altLang="zh-CN">
                <a:solidFill>
                  <a:schemeClr val="tx1"/>
                </a:solidFill>
              </a:rPr>
              <a:t>as</a:t>
            </a:r>
            <a:r>
              <a:rPr lang="en-US" altLang="zh-CN">
                <a:solidFill>
                  <a:schemeClr val="accent1"/>
                </a:solidFill>
              </a:rPr>
              <a:t> reward</a:t>
            </a:r>
            <a:endParaRPr lang="en-US" altLang="zh-CN">
              <a:solidFill>
                <a:schemeClr val="accent1"/>
              </a:solidFill>
            </a:endParaRPr>
          </a:p>
          <a:p>
            <a:pPr marL="0" indent="0">
              <a:buNone/>
            </a:pPr>
            <a:endParaRPr lang="zh-CN" altLang="en-US">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G</a:t>
            </a:r>
            <a:r>
              <a:rPr lang="zh-CN" altLang="en-US">
                <a:sym typeface="+mn-ea"/>
              </a:rPr>
              <a:t>enerative model</a:t>
            </a:r>
            <a:endParaRPr lang="zh-CN" altLang="en-US"/>
          </a:p>
        </p:txBody>
      </p:sp>
      <p:sp>
        <p:nvSpPr>
          <p:cNvPr id="3" name="内容占位符 2"/>
          <p:cNvSpPr>
            <a:spLocks noGrp="1"/>
          </p:cNvSpPr>
          <p:nvPr>
            <p:ph idx="1"/>
          </p:nvPr>
        </p:nvSpPr>
        <p:spPr/>
        <p:txBody>
          <a:bodyPr>
            <a:normAutofit fontScale="90000"/>
          </a:bodyPr>
          <a:p>
            <a:pPr fontAlgn="auto">
              <a:lnSpc>
                <a:spcPct val="150000"/>
              </a:lnSpc>
            </a:pPr>
            <a:r>
              <a:rPr lang="en-US" altLang="zh-CN"/>
              <a:t>S</a:t>
            </a:r>
            <a:r>
              <a:rPr lang="zh-CN" altLang="en-US"/>
              <a:t>olve the problem that the </a:t>
            </a:r>
            <a:r>
              <a:rPr lang="zh-CN" altLang="en-US">
                <a:solidFill>
                  <a:schemeClr val="accent1"/>
                </a:solidFill>
              </a:rPr>
              <a:t>gradient cannot pass back to the generative model</a:t>
            </a:r>
            <a:r>
              <a:rPr lang="zh-CN" altLang="en-US"/>
              <a:t> when the output is discrete</a:t>
            </a:r>
            <a:endParaRPr lang="zh-CN" altLang="en-US"/>
          </a:p>
          <a:p>
            <a:pPr fontAlgn="auto">
              <a:lnSpc>
                <a:spcPct val="150000"/>
              </a:lnSpc>
            </a:pPr>
            <a:r>
              <a:rPr lang="en-US" altLang="zh-CN"/>
              <a:t>R</a:t>
            </a:r>
            <a:r>
              <a:rPr lang="zh-CN" altLang="en-US"/>
              <a:t>egard the generative model as a </a:t>
            </a:r>
            <a:r>
              <a:rPr lang="zh-CN" altLang="en-US">
                <a:solidFill>
                  <a:schemeClr val="accent1"/>
                </a:solidFill>
              </a:rPr>
              <a:t>stochastic parametrized policy</a:t>
            </a:r>
            <a:endParaRPr lang="zh-CN" altLang="en-US">
              <a:solidFill>
                <a:schemeClr val="accent1"/>
              </a:solidFill>
            </a:endParaRPr>
          </a:p>
          <a:p>
            <a:pPr fontAlgn="auto">
              <a:lnSpc>
                <a:spcPct val="150000"/>
              </a:lnSpc>
            </a:pPr>
            <a:r>
              <a:rPr lang="en-US" altLang="zh-CN"/>
              <a:t>E</a:t>
            </a:r>
            <a:r>
              <a:rPr lang="zh-CN" altLang="en-US"/>
              <a:t>mploy </a:t>
            </a:r>
            <a:r>
              <a:rPr lang="zh-CN" altLang="en-US">
                <a:solidFill>
                  <a:schemeClr val="accent1"/>
                </a:solidFill>
              </a:rPr>
              <a:t>Monte Carlo </a:t>
            </a:r>
            <a:r>
              <a:rPr lang="zh-CN" altLang="en-US"/>
              <a:t>(MC) search to approximate the state-action value</a:t>
            </a:r>
            <a:endParaRPr lang="zh-CN" altLang="en-US"/>
          </a:p>
          <a:p>
            <a:pPr fontAlgn="auto">
              <a:lnSpc>
                <a:spcPct val="150000"/>
              </a:lnSpc>
            </a:pPr>
            <a:r>
              <a:rPr lang="en-US" altLang="zh-CN"/>
              <a:t>T</a:t>
            </a:r>
            <a:r>
              <a:rPr lang="zh-CN" altLang="en-US"/>
              <a:t>rain the policy (generative model) via</a:t>
            </a:r>
            <a:r>
              <a:rPr lang="zh-CN" altLang="en-US">
                <a:solidFill>
                  <a:schemeClr val="accent1"/>
                </a:solidFill>
              </a:rPr>
              <a:t> policy gradient</a:t>
            </a:r>
            <a:r>
              <a:rPr lang="zh-CN" altLang="en-US"/>
              <a:t> which naturally avoids the differentiation difficulty for discrete data in a conventional GAN.</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Sequence Generative Adversarial Nets</a:t>
            </a:r>
            <a:endParaRPr lang="zh-CN" altLang="en-US"/>
          </a:p>
        </p:txBody>
      </p:sp>
      <p:sp>
        <p:nvSpPr>
          <p:cNvPr id="3" name="内容占位符 2"/>
          <p:cNvSpPr>
            <a:spLocks noGrp="1"/>
          </p:cNvSpPr>
          <p:nvPr>
            <p:ph idx="1"/>
          </p:nvPr>
        </p:nvSpPr>
        <p:spPr/>
        <p:txBody>
          <a:bodyPr/>
          <a:p>
            <a:r>
              <a:rPr lang="en-US" altLang="zh-CN"/>
              <a:t>Problem Def.</a:t>
            </a:r>
            <a:endParaRPr lang="en-US" altLang="zh-CN"/>
          </a:p>
          <a:p>
            <a:r>
              <a:rPr lang="en-US" altLang="zh-CN"/>
              <a:t>Given a dataset of real-world structured sequences, train a </a:t>
            </a:r>
            <a:r>
              <a:rPr lang="en-US" altLang="zh-CN">
                <a:cs typeface="Arial" panose="020B0604020202020204" pitchFamily="34" charset="0"/>
              </a:rPr>
              <a:t>θ</a:t>
            </a:r>
            <a:r>
              <a:rPr lang="en-US" altLang="zh-CN"/>
              <a:t>-parameterized generative model      to produce a sequence </a:t>
            </a:r>
            <a:endParaRPr lang="en-US" altLang="zh-CN"/>
          </a:p>
          <a:p>
            <a:endParaRPr lang="en-US" altLang="zh-CN"/>
          </a:p>
          <a:p>
            <a:pPr marL="0" indent="0">
              <a:buNone/>
            </a:pPr>
            <a:r>
              <a:rPr lang="en-US" altLang="zh-CN"/>
              <a:t>   where    is the vocabulary of candidate tokens.</a:t>
            </a:r>
            <a:endParaRPr lang="en-US" altLang="zh-CN"/>
          </a:p>
        </p:txBody>
      </p:sp>
      <p:graphicFrame>
        <p:nvGraphicFramePr>
          <p:cNvPr id="4" name="对象 3">
            <a:hlinkClick r:id="" action="ppaction://ole?verb="/>
          </p:cNvPr>
          <p:cNvGraphicFramePr>
            <a:graphicFrameLocks noChangeAspect="1"/>
          </p:cNvGraphicFramePr>
          <p:nvPr/>
        </p:nvGraphicFramePr>
        <p:xfrm>
          <a:off x="5913755" y="2773680"/>
          <a:ext cx="364490" cy="410210"/>
        </p:xfrm>
        <a:graphic>
          <a:graphicData uri="http://schemas.openxmlformats.org/presentationml/2006/ole">
            <mc:AlternateContent xmlns:mc="http://schemas.openxmlformats.org/markup-compatibility/2006">
              <mc:Choice xmlns:v="urn:schemas-microsoft-com:vml" Requires="v">
                <p:oleObj spid="_x0000_s1025" name="" r:id="rId1" imgW="203200" imgH="228600" progId="Equation.KSEE3">
                  <p:embed/>
                </p:oleObj>
              </mc:Choice>
              <mc:Fallback>
                <p:oleObj name="" r:id="rId1" imgW="203200" imgH="228600" progId="Equation.KSEE3">
                  <p:embed/>
                  <p:pic>
                    <p:nvPicPr>
                      <p:cNvPr id="0" name="图片 1024"/>
                      <p:cNvPicPr/>
                      <p:nvPr/>
                    </p:nvPicPr>
                    <p:blipFill>
                      <a:blip r:embed="rId2"/>
                      <a:stretch>
                        <a:fillRect/>
                      </a:stretch>
                    </p:blipFill>
                    <p:spPr>
                      <a:xfrm>
                        <a:off x="5913755" y="2773680"/>
                        <a:ext cx="364490" cy="41021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269615" y="3257550"/>
          <a:ext cx="4246245" cy="549910"/>
        </p:xfrm>
        <a:graphic>
          <a:graphicData uri="http://schemas.openxmlformats.org/presentationml/2006/ole">
            <mc:AlternateContent xmlns:mc="http://schemas.openxmlformats.org/markup-compatibility/2006">
              <mc:Choice xmlns:v="urn:schemas-microsoft-com:vml" Requires="v">
                <p:oleObj spid="_x0000_s1026" name="" r:id="rId3" imgW="1765300" imgH="228600" progId="Equation.KSEE3">
                  <p:embed/>
                </p:oleObj>
              </mc:Choice>
              <mc:Fallback>
                <p:oleObj name="" r:id="rId3" imgW="1765300" imgH="228600" progId="Equation.KSEE3">
                  <p:embed/>
                  <p:pic>
                    <p:nvPicPr>
                      <p:cNvPr id="0" name="图片 1025"/>
                      <p:cNvPicPr/>
                      <p:nvPr/>
                    </p:nvPicPr>
                    <p:blipFill>
                      <a:blip r:embed="rId4"/>
                      <a:stretch>
                        <a:fillRect/>
                      </a:stretch>
                    </p:blipFill>
                    <p:spPr>
                      <a:xfrm>
                        <a:off x="3269615" y="3257550"/>
                        <a:ext cx="4246245" cy="54991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2068195" y="3835400"/>
          <a:ext cx="358775" cy="332105"/>
        </p:xfrm>
        <a:graphic>
          <a:graphicData uri="http://schemas.openxmlformats.org/presentationml/2006/ole">
            <mc:AlternateContent xmlns:mc="http://schemas.openxmlformats.org/markup-compatibility/2006">
              <mc:Choice xmlns:v="urn:schemas-microsoft-com:vml" Requires="v">
                <p:oleObj spid="_x0000_s1027" name="" r:id="rId5" imgW="165100" imgH="152400" progId="Equation.KSEE3">
                  <p:embed/>
                </p:oleObj>
              </mc:Choice>
              <mc:Fallback>
                <p:oleObj name="" r:id="rId5" imgW="165100" imgH="152400" progId="Equation.KSEE3">
                  <p:embed/>
                  <p:pic>
                    <p:nvPicPr>
                      <p:cNvPr id="0" name="图片 1026"/>
                      <p:cNvPicPr/>
                      <p:nvPr/>
                    </p:nvPicPr>
                    <p:blipFill>
                      <a:blip r:embed="rId6"/>
                      <a:stretch>
                        <a:fillRect/>
                      </a:stretch>
                    </p:blipFill>
                    <p:spPr>
                      <a:xfrm>
                        <a:off x="2068195" y="3835400"/>
                        <a:ext cx="358775" cy="33210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Sequence Generative Adversarial Nets</a:t>
            </a:r>
            <a:endParaRPr lang="zh-CN" altLang="en-US"/>
          </a:p>
        </p:txBody>
      </p:sp>
      <p:sp>
        <p:nvSpPr>
          <p:cNvPr id="3" name="内容占位符 2"/>
          <p:cNvSpPr>
            <a:spLocks noGrp="1"/>
          </p:cNvSpPr>
          <p:nvPr>
            <p:ph idx="1"/>
          </p:nvPr>
        </p:nvSpPr>
        <p:spPr/>
        <p:txBody>
          <a:bodyPr>
            <a:normAutofit lnSpcReduction="10000"/>
          </a:bodyPr>
          <a:p>
            <a:pPr fontAlgn="auto">
              <a:lnSpc>
                <a:spcPct val="150000"/>
              </a:lnSpc>
            </a:pPr>
            <a:r>
              <a:rPr lang="zh-CN" altLang="en-US"/>
              <a:t>In timestep t</a:t>
            </a:r>
            <a:endParaRPr lang="zh-CN" altLang="en-US"/>
          </a:p>
          <a:p>
            <a:pPr fontAlgn="auto">
              <a:lnSpc>
                <a:spcPct val="150000"/>
              </a:lnSpc>
            </a:pPr>
            <a:r>
              <a:rPr lang="en-US" altLang="zh-CN">
                <a:solidFill>
                  <a:schemeClr val="accent1"/>
                </a:solidFill>
              </a:rPr>
              <a:t>State</a:t>
            </a:r>
            <a:r>
              <a:rPr lang="en-US" altLang="zh-CN"/>
              <a:t>(current produced tokens):</a:t>
            </a:r>
            <a:endParaRPr lang="en-US" altLang="zh-CN"/>
          </a:p>
          <a:p>
            <a:pPr fontAlgn="auto">
              <a:lnSpc>
                <a:spcPct val="150000"/>
              </a:lnSpc>
            </a:pPr>
            <a:r>
              <a:rPr lang="en-US" altLang="zh-CN">
                <a:solidFill>
                  <a:schemeClr val="accent1"/>
                </a:solidFill>
              </a:rPr>
              <a:t>Action</a:t>
            </a:r>
            <a:r>
              <a:rPr lang="en-US" altLang="zh-CN"/>
              <a:t>(next token to select): </a:t>
            </a:r>
            <a:endParaRPr lang="en-US" altLang="zh-CN"/>
          </a:p>
          <a:p>
            <a:pPr fontAlgn="auto">
              <a:lnSpc>
                <a:spcPct val="150000"/>
              </a:lnSpc>
            </a:pPr>
            <a:r>
              <a:rPr lang="en-US" altLang="zh-CN">
                <a:solidFill>
                  <a:schemeClr val="accent1"/>
                </a:solidFill>
              </a:rPr>
              <a:t>Policy model</a:t>
            </a:r>
            <a:r>
              <a:rPr lang="en-US" altLang="zh-CN"/>
              <a:t>: </a:t>
            </a:r>
            <a:endParaRPr lang="en-US" altLang="zh-CN"/>
          </a:p>
          <a:p>
            <a:pPr fontAlgn="auto">
              <a:lnSpc>
                <a:spcPct val="150000"/>
              </a:lnSpc>
            </a:pPr>
            <a:r>
              <a:rPr lang="en-US" altLang="zh-CN"/>
              <a:t>the </a:t>
            </a:r>
            <a:r>
              <a:rPr lang="en-US" altLang="zh-CN">
                <a:solidFill>
                  <a:schemeClr val="accent1"/>
                </a:solidFill>
              </a:rPr>
              <a:t>state transition is deterministic</a:t>
            </a:r>
            <a:r>
              <a:rPr lang="en-US" altLang="zh-CN"/>
              <a:t> after an action has been chosen</a:t>
            </a:r>
            <a:endParaRPr lang="en-US" altLang="zh-CN"/>
          </a:p>
        </p:txBody>
      </p:sp>
      <p:graphicFrame>
        <p:nvGraphicFramePr>
          <p:cNvPr id="4" name="对象 3">
            <a:hlinkClick r:id="" action="ppaction://ole?verb="/>
          </p:cNvPr>
          <p:cNvGraphicFramePr>
            <a:graphicFrameLocks noChangeAspect="1"/>
          </p:cNvGraphicFramePr>
          <p:nvPr/>
        </p:nvGraphicFramePr>
        <p:xfrm>
          <a:off x="5923915" y="2693035"/>
          <a:ext cx="1604010" cy="515620"/>
        </p:xfrm>
        <a:graphic>
          <a:graphicData uri="http://schemas.openxmlformats.org/presentationml/2006/ole">
            <mc:AlternateContent xmlns:mc="http://schemas.openxmlformats.org/markup-compatibility/2006">
              <mc:Choice xmlns:v="urn:schemas-microsoft-com:vml" Requires="v">
                <p:oleObj spid="_x0000_s1025" name="" r:id="rId1" imgW="711200" imgH="228600" progId="Equation.KSEE3">
                  <p:embed/>
                </p:oleObj>
              </mc:Choice>
              <mc:Fallback>
                <p:oleObj name="" r:id="rId1" imgW="711200" imgH="228600" progId="Equation.KSEE3">
                  <p:embed/>
                  <p:pic>
                    <p:nvPicPr>
                      <p:cNvPr id="0" name="图片 1024"/>
                      <p:cNvPicPr/>
                      <p:nvPr/>
                    </p:nvPicPr>
                    <p:blipFill>
                      <a:blip r:embed="rId2"/>
                      <a:stretch>
                        <a:fillRect/>
                      </a:stretch>
                    </p:blipFill>
                    <p:spPr>
                      <a:xfrm>
                        <a:off x="5923915" y="2693035"/>
                        <a:ext cx="1604010" cy="51562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403850" y="3393440"/>
          <a:ext cx="372110" cy="515620"/>
        </p:xfrm>
        <a:graphic>
          <a:graphicData uri="http://schemas.openxmlformats.org/presentationml/2006/ole">
            <mc:AlternateContent xmlns:mc="http://schemas.openxmlformats.org/markup-compatibility/2006">
              <mc:Choice xmlns:v="urn:schemas-microsoft-com:vml" Requires="v">
                <p:oleObj spid="_x0000_s1026" name="" r:id="rId3" imgW="165100" imgH="228600" progId="Equation.KSEE3">
                  <p:embed/>
                </p:oleObj>
              </mc:Choice>
              <mc:Fallback>
                <p:oleObj name="" r:id="rId3" imgW="165100" imgH="228600" progId="Equation.KSEE3">
                  <p:embed/>
                  <p:pic>
                    <p:nvPicPr>
                      <p:cNvPr id="0" name="图片 1025"/>
                      <p:cNvPicPr/>
                      <p:nvPr/>
                    </p:nvPicPr>
                    <p:blipFill>
                      <a:blip r:embed="rId4"/>
                      <a:stretch>
                        <a:fillRect/>
                      </a:stretch>
                    </p:blipFill>
                    <p:spPr>
                      <a:xfrm>
                        <a:off x="5403850" y="3393440"/>
                        <a:ext cx="372110" cy="51562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206115" y="4188460"/>
          <a:ext cx="1497330" cy="434975"/>
        </p:xfrm>
        <a:graphic>
          <a:graphicData uri="http://schemas.openxmlformats.org/presentationml/2006/ole">
            <mc:AlternateContent xmlns:mc="http://schemas.openxmlformats.org/markup-compatibility/2006">
              <mc:Choice xmlns:v="urn:schemas-microsoft-com:vml" Requires="v">
                <p:oleObj spid="_x0000_s1027" name="" r:id="rId5" imgW="787400" imgH="228600" progId="Equation.KSEE3">
                  <p:embed/>
                </p:oleObj>
              </mc:Choice>
              <mc:Fallback>
                <p:oleObj name="" r:id="rId5" imgW="787400" imgH="228600" progId="Equation.KSEE3">
                  <p:embed/>
                  <p:pic>
                    <p:nvPicPr>
                      <p:cNvPr id="0" name="图片 1026"/>
                      <p:cNvPicPr/>
                      <p:nvPr/>
                    </p:nvPicPr>
                    <p:blipFill>
                      <a:blip r:embed="rId6"/>
                      <a:stretch>
                        <a:fillRect/>
                      </a:stretch>
                    </p:blipFill>
                    <p:spPr>
                      <a:xfrm>
                        <a:off x="3206115" y="4188460"/>
                        <a:ext cx="1497330" cy="43497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Sequence Generative Adversarial Nets</a:t>
            </a:r>
            <a:endParaRPr lang="zh-CN" altLang="en-US"/>
          </a:p>
        </p:txBody>
      </p:sp>
      <p:pic>
        <p:nvPicPr>
          <p:cNvPr id="4" name="内容占位符 3"/>
          <p:cNvPicPr>
            <a:picLocks noChangeAspect="1"/>
          </p:cNvPicPr>
          <p:nvPr>
            <p:ph idx="1"/>
          </p:nvPr>
        </p:nvPicPr>
        <p:blipFill>
          <a:blip r:embed="rId1"/>
          <a:stretch>
            <a:fillRect/>
          </a:stretch>
        </p:blipFill>
        <p:spPr>
          <a:xfrm>
            <a:off x="2073275" y="1765300"/>
            <a:ext cx="8045450" cy="461137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4260</Words>
  <Application>WPS 演示</Application>
  <PresentationFormat>宽屏</PresentationFormat>
  <Paragraphs>141</Paragraphs>
  <Slides>28</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7</vt:i4>
      </vt:variant>
      <vt:variant>
        <vt:lpstr>幻灯片标题</vt:lpstr>
      </vt:variant>
      <vt:variant>
        <vt:i4>28</vt:i4>
      </vt:variant>
    </vt:vector>
  </HeadingPairs>
  <TitlesOfParts>
    <vt:vector size="42" baseType="lpstr">
      <vt:lpstr>Arial</vt:lpstr>
      <vt:lpstr>宋体</vt:lpstr>
      <vt:lpstr>Wingdings</vt:lpstr>
      <vt:lpstr>Calibri Light</vt:lpstr>
      <vt:lpstr>Calibri</vt:lpstr>
      <vt:lpstr>微软雅黑</vt:lpstr>
      <vt:lpstr>Office 主题</vt:lpstr>
      <vt:lpstr>Equation.KSEE3</vt:lpstr>
      <vt:lpstr>Equation.KSEE3</vt:lpstr>
      <vt:lpstr>Equation.KSEE3</vt:lpstr>
      <vt:lpstr>Equation.KSEE3</vt:lpstr>
      <vt:lpstr>Equation.KSEE3</vt:lpstr>
      <vt:lpstr>Equation.KSEE3</vt:lpstr>
      <vt:lpstr>Equation.KSEE3</vt:lpstr>
      <vt:lpstr>SeqGAN: Sequence Generative Adversarial Nets with Policy Gradient</vt:lpstr>
      <vt:lpstr>Generating sequential data</vt:lpstr>
      <vt:lpstr>GAN</vt:lpstr>
      <vt:lpstr>Problem in Generating Sequences</vt:lpstr>
      <vt:lpstr>SeqGAN</vt:lpstr>
      <vt:lpstr>Generative model</vt:lpstr>
      <vt:lpstr>Sequence Generative Adversarial Nets</vt:lpstr>
      <vt:lpstr>Sequence Generative Adversarial Nets</vt:lpstr>
      <vt:lpstr>Sequence Generative Adversarial Nets</vt:lpstr>
      <vt:lpstr>SeqGAN via Policy Gradient</vt:lpstr>
      <vt:lpstr>SeqGAN via Policy Gradient</vt:lpstr>
      <vt:lpstr>SeqGAN via Policy Gradient</vt:lpstr>
      <vt:lpstr>SeqGAN via Policy Gradient</vt:lpstr>
      <vt:lpstr>SeqGAN via Policy Gradient </vt:lpstr>
      <vt:lpstr>SeqGAN via Policy Gradient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古诗生成</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fssqawj</dc:creator>
  <cp:lastModifiedBy>fssqawj</cp:lastModifiedBy>
  <cp:revision>114</cp:revision>
  <dcterms:created xsi:type="dcterms:W3CDTF">2015-05-05T08:02:00Z</dcterms:created>
  <dcterms:modified xsi:type="dcterms:W3CDTF">2017-05-25T05:03:35Z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