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2" r:id="rId7"/>
    <p:sldId id="263" r:id="rId8"/>
    <p:sldId id="269" r:id="rId9"/>
    <p:sldId id="265" r:id="rId10"/>
    <p:sldId id="271" r:id="rId11"/>
    <p:sldId id="266" r:id="rId12"/>
    <p:sldId id="267" r:id="rId13"/>
    <p:sldId id="272" r:id="rId14"/>
    <p:sldId id="273" r:id="rId1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53845"/>
            <a:ext cx="9144000" cy="1416050"/>
          </a:xfrm>
        </p:spPr>
        <p:txBody>
          <a:bodyPr/>
          <a:p>
            <a:r>
              <a:rPr lang="en-US"/>
              <a:t>LSTM CCG Parsing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35998"/>
            <a:ext cx="9144000" cy="1655762"/>
          </a:xfrm>
        </p:spPr>
        <p:txBody>
          <a:bodyPr>
            <a:normAutofit lnSpcReduction="20000"/>
          </a:bodyPr>
          <a:p>
            <a:r>
              <a:rPr lang="en-US"/>
              <a:t>Mike Lewis</a:t>
            </a:r>
            <a:r>
              <a:rPr lang="en-US" altLang="en-US"/>
              <a:t>, </a:t>
            </a:r>
            <a:r>
              <a:rPr lang="en-US"/>
              <a:t>Kenton Lee</a:t>
            </a:r>
            <a:r>
              <a:rPr lang="en-US" altLang="en-US"/>
              <a:t>, </a:t>
            </a:r>
            <a:r>
              <a:rPr lang="en-US"/>
              <a:t>Luke Zettlemoyer </a:t>
            </a:r>
            <a:endParaRPr lang="en-US"/>
          </a:p>
          <a:p>
            <a:r>
              <a:rPr lang="en-US"/>
              <a:t>Computer Science &amp; Engineering </a:t>
            </a:r>
            <a:endParaRPr lang="en-US"/>
          </a:p>
          <a:p>
            <a:r>
              <a:rPr lang="en-US"/>
              <a:t>University of Washington</a:t>
            </a:r>
            <a:endParaRPr lang="en-US"/>
          </a:p>
          <a:p>
            <a:r>
              <a:rPr lang="en-US"/>
              <a:t>NAACL-HLT 2016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4505"/>
            <a:ext cx="10515600" cy="923925"/>
          </a:xfrm>
        </p:spPr>
        <p:txBody>
          <a:bodyPr/>
          <a:p>
            <a:r>
              <a:rPr lang="en-US" altLang="en-US"/>
              <a:t>Parsing results on CCGBank</a:t>
            </a:r>
            <a:endParaRPr lang="en-US" alt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965200" y="1589405"/>
            <a:ext cx="10515600" cy="48717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800"/>
          </a:p>
          <a:p>
            <a:pPr marL="457200" lvl="1" indent="0">
              <a:buNone/>
            </a:pPr>
            <a:endParaRPr lang="en-US" altLang="en-US" sz="2330"/>
          </a:p>
        </p:txBody>
      </p:sp>
      <p:pic>
        <p:nvPicPr>
          <p:cNvPr id="3" name="Picture 2" descr="Screenshot from 2019-03-03 12-16-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2328" y="2081530"/>
            <a:ext cx="5427345" cy="30949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4505"/>
            <a:ext cx="10515600" cy="923925"/>
          </a:xfrm>
        </p:spPr>
        <p:txBody>
          <a:bodyPr/>
          <a:p>
            <a:r>
              <a:rPr lang="en-US" altLang="en-US"/>
              <a:t>Out-of-domain results</a:t>
            </a:r>
            <a:endParaRPr lang="en-US" alt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965200" y="1589405"/>
            <a:ext cx="10515600" cy="48717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800"/>
          </a:p>
          <a:p>
            <a:pPr marL="457200" lvl="1" indent="0">
              <a:buNone/>
            </a:pPr>
            <a:endParaRPr lang="en-US" altLang="en-US" sz="2330"/>
          </a:p>
        </p:txBody>
      </p:sp>
      <p:pic>
        <p:nvPicPr>
          <p:cNvPr id="5" name="Picture 4" descr="Screenshot from 2019-03-03 12-23-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6408" y="2084832"/>
            <a:ext cx="6179185" cy="31870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4505"/>
            <a:ext cx="10515600" cy="923925"/>
          </a:xfrm>
        </p:spPr>
        <p:txBody>
          <a:bodyPr/>
          <a:p>
            <a:r>
              <a:rPr lang="en-US" altLang="en-US"/>
              <a:t>Parsing speed on CCGBank</a:t>
            </a:r>
            <a:endParaRPr lang="en-US" alt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965200" y="1589405"/>
            <a:ext cx="10515600" cy="48717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800"/>
          </a:p>
          <a:p>
            <a:pPr marL="457200" lvl="1" indent="0">
              <a:buNone/>
            </a:pPr>
            <a:endParaRPr lang="en-US" altLang="en-US" sz="2330"/>
          </a:p>
        </p:txBody>
      </p:sp>
      <p:pic>
        <p:nvPicPr>
          <p:cNvPr id="3" name="Picture 2" descr="/home/yfliu/Pictures/Screenshot from 2019-03-03 13-11-50.pngScreenshot from 2019-03-03 13-11-5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884931" y="2081530"/>
            <a:ext cx="4422140" cy="30949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963" y="2620010"/>
            <a:ext cx="3394075" cy="923925"/>
          </a:xfrm>
        </p:spPr>
        <p:txBody>
          <a:bodyPr/>
          <a:p>
            <a:r>
              <a:rPr lang="en-US" altLang="en-US"/>
              <a:t>Drawbacks?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2760"/>
            <a:ext cx="10515600" cy="923925"/>
          </a:xfrm>
        </p:spPr>
        <p:txBody>
          <a:bodyPr/>
          <a:p>
            <a:r>
              <a:rPr lang="en-US" altLang="en-US">
                <a:sym typeface="+mn-ea"/>
              </a:rPr>
              <a:t>Combinatory Categorial Grammer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015"/>
            <a:ext cx="10515600" cy="4871720"/>
          </a:xfrm>
        </p:spPr>
        <p:txBody>
          <a:bodyPr>
            <a:normAutofit lnSpcReduction="10000"/>
          </a:bodyPr>
          <a:p>
            <a:pPr fontAlgn="auto">
              <a:lnSpc>
                <a:spcPct val="120000"/>
              </a:lnSpc>
            </a:pPr>
            <a:r>
              <a:rPr lang="en-US" altLang="en-US" sz="2800"/>
              <a:t>Compared to CFG, less binary rules(11) and more tags(425)</a:t>
            </a:r>
            <a:endParaRPr lang="en-US" altLang="en-US" sz="2800"/>
          </a:p>
          <a:p>
            <a:pPr lvl="1" fontAlgn="auto">
              <a:lnSpc>
                <a:spcPct val="120000"/>
              </a:lnSpc>
            </a:pPr>
            <a:r>
              <a:rPr lang="en-US" altLang="en-US" sz="2800"/>
              <a:t>tags can be simple and complex.</a:t>
            </a:r>
            <a:endParaRPr lang="en-US" altLang="en-US" sz="2800"/>
          </a:p>
          <a:p>
            <a:pPr lvl="2" fontAlgn="auto">
              <a:lnSpc>
                <a:spcPct val="120000"/>
              </a:lnSpc>
            </a:pPr>
            <a:r>
              <a:rPr lang="en-US" altLang="en-US" sz="2330"/>
              <a:t>such as N, NP, (S\NP)/NP</a:t>
            </a:r>
            <a:endParaRPr lang="en-US" altLang="en-US" sz="2800"/>
          </a:p>
          <a:p>
            <a:pPr lvl="2" fontAlgn="auto">
              <a:lnSpc>
                <a:spcPct val="120000"/>
              </a:lnSpc>
            </a:pPr>
            <a:r>
              <a:rPr lang="en-US" altLang="en-US" sz="2330"/>
              <a:t>A/B = “give me a B to my right, then I’ll give you an A”</a:t>
            </a:r>
            <a:endParaRPr lang="en-US" altLang="en-US" sz="2330"/>
          </a:p>
          <a:p>
            <a:pPr lvl="2" fontAlgn="auto">
              <a:lnSpc>
                <a:spcPct val="120000"/>
              </a:lnSpc>
            </a:pPr>
            <a:r>
              <a:rPr lang="en-US" altLang="en-US" sz="2330"/>
              <a:t>A\B = “give me a B to my left, then I’ll give you an A”</a:t>
            </a:r>
            <a:endParaRPr lang="en-US" altLang="en-US" sz="2330"/>
          </a:p>
          <a:p>
            <a:pPr marL="914400" lvl="2" indent="0">
              <a:buNone/>
            </a:pPr>
            <a:endParaRPr lang="en-US" altLang="en-US" sz="2330"/>
          </a:p>
          <a:p>
            <a:pPr marL="914400" lvl="2" indent="0">
              <a:buNone/>
            </a:pPr>
            <a:r>
              <a:rPr lang="en-US" altLang="en-US" sz="2330"/>
              <a:t>NP  	S\NP	 → 	S</a:t>
            </a:r>
            <a:endParaRPr lang="en-US" altLang="en-US" sz="2330"/>
          </a:p>
          <a:p>
            <a:pPr marL="914400" lvl="2" indent="0">
              <a:buNone/>
            </a:pPr>
            <a:r>
              <a:rPr lang="en-US" altLang="en-US" sz="2330"/>
              <a:t>Mary 	sleeps	 → 	Mary sleeps</a:t>
            </a:r>
            <a:endParaRPr lang="en-US" altLang="en-US" sz="2330"/>
          </a:p>
          <a:p>
            <a:pPr marL="914400" lvl="2" indent="0">
              <a:buNone/>
            </a:pPr>
            <a:endParaRPr lang="en-US" altLang="en-US" sz="2330"/>
          </a:p>
          <a:p>
            <a:pPr marL="914400" lvl="2" indent="0">
              <a:buNone/>
            </a:pPr>
            <a:r>
              <a:rPr lang="en-US" altLang="en-US" sz="2330"/>
              <a:t>(S\NP)/NP 	NP 	→ 	S\NP</a:t>
            </a:r>
            <a:endParaRPr lang="en-US" altLang="en-US" sz="2330"/>
          </a:p>
          <a:p>
            <a:pPr marL="914400" lvl="2" indent="0">
              <a:buNone/>
            </a:pPr>
            <a:r>
              <a:rPr lang="en-US" altLang="en-US" sz="2330"/>
              <a:t>likes 		Mary 	→ 	likes Mary</a:t>
            </a:r>
            <a:endParaRPr lang="en-US" altLang="en-US" sz="2330"/>
          </a:p>
          <a:p>
            <a:pPr marL="914400" lvl="2" indent="0">
              <a:buNone/>
            </a:pPr>
            <a:endParaRPr lang="en-US" altLang="en-US" sz="233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2760"/>
            <a:ext cx="10515600" cy="923925"/>
          </a:xfrm>
        </p:spPr>
        <p:txBody>
          <a:bodyPr/>
          <a:p>
            <a:r>
              <a:rPr lang="en-US" altLang="en-US">
                <a:sym typeface="+mn-ea"/>
              </a:rPr>
              <a:t>Combinatory Categorial Grammer</a:t>
            </a:r>
            <a:endParaRPr lang="en-US" altLang="en-US"/>
          </a:p>
        </p:txBody>
      </p:sp>
      <p:pic>
        <p:nvPicPr>
          <p:cNvPr id="7" name="Content Placeholder 6" descr="Screenshot from 2019-03-03 10-35-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76545" y="2439670"/>
            <a:ext cx="5122545" cy="217233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83260" y="1842770"/>
            <a:ext cx="4530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Application Combinators</a:t>
            </a:r>
            <a:endParaRPr 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665480" y="3173730"/>
            <a:ext cx="4530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Composition Combinators</a:t>
            </a:r>
            <a:endParaRPr 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670560" y="4405630"/>
            <a:ext cx="4530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Type-rasing Combinators</a:t>
            </a:r>
            <a:endParaRPr lang="en-US" sz="2400"/>
          </a:p>
        </p:txBody>
      </p:sp>
      <p:sp>
        <p:nvSpPr>
          <p:cNvPr id="11" name="Text Box 10"/>
          <p:cNvSpPr txBox="1"/>
          <p:nvPr/>
        </p:nvSpPr>
        <p:spPr>
          <a:xfrm>
            <a:off x="1074420" y="2439670"/>
            <a:ext cx="3723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X/Y</a:t>
            </a:r>
            <a:r>
              <a:rPr lang="en-US" altLang="en-US" sz="2400"/>
              <a:t>	</a:t>
            </a:r>
            <a:r>
              <a:rPr lang="en-US" sz="2400"/>
              <a:t> Y    </a:t>
            </a:r>
            <a:r>
              <a:rPr lang="en-US" altLang="en-US" sz="2400"/>
              <a:t>	</a:t>
            </a:r>
            <a:r>
              <a:rPr lang="en-US" sz="2400"/>
              <a:t>⇒    </a:t>
            </a:r>
            <a:r>
              <a:rPr lang="en-US" altLang="en-US" sz="2400"/>
              <a:t>	</a:t>
            </a:r>
            <a:r>
              <a:rPr lang="en-US" sz="2400"/>
              <a:t>X</a:t>
            </a:r>
            <a:endParaRPr lang="en-US" sz="2400"/>
          </a:p>
        </p:txBody>
      </p:sp>
      <p:sp>
        <p:nvSpPr>
          <p:cNvPr id="12" name="Text Box 11"/>
          <p:cNvSpPr txBox="1"/>
          <p:nvPr/>
        </p:nvSpPr>
        <p:spPr>
          <a:xfrm>
            <a:off x="1084580" y="3778250"/>
            <a:ext cx="3723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X/Y </a:t>
            </a:r>
            <a:r>
              <a:rPr lang="en-US" altLang="en-US" sz="2400"/>
              <a:t>	</a:t>
            </a:r>
            <a:r>
              <a:rPr lang="en-US" sz="2400"/>
              <a:t>Y/Z </a:t>
            </a:r>
            <a:r>
              <a:rPr lang="en-US" altLang="en-US" sz="2400"/>
              <a:t>	</a:t>
            </a:r>
            <a:r>
              <a:rPr lang="en-US" sz="2400"/>
              <a:t>⇒ </a:t>
            </a:r>
            <a:r>
              <a:rPr lang="en-US" altLang="en-US" sz="2400"/>
              <a:t>	</a:t>
            </a:r>
            <a:r>
              <a:rPr lang="en-US" sz="2400"/>
              <a:t>X/Z</a:t>
            </a:r>
            <a:endParaRPr lang="en-US" sz="2400"/>
          </a:p>
        </p:txBody>
      </p:sp>
      <p:sp>
        <p:nvSpPr>
          <p:cNvPr id="13" name="Text Box 12"/>
          <p:cNvSpPr txBox="1"/>
          <p:nvPr/>
        </p:nvSpPr>
        <p:spPr>
          <a:xfrm>
            <a:off x="1068705" y="5066665"/>
            <a:ext cx="3723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X </a:t>
            </a:r>
            <a:r>
              <a:rPr lang="en-US" altLang="en-US" sz="2400"/>
              <a:t>	</a:t>
            </a:r>
            <a:r>
              <a:rPr lang="en-US" sz="2400"/>
              <a:t>⇒ </a:t>
            </a:r>
            <a:r>
              <a:rPr lang="en-US" altLang="en-US" sz="2400"/>
              <a:t>	</a:t>
            </a:r>
            <a:r>
              <a:rPr lang="en-US" sz="2400"/>
              <a:t>T/(T\X)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2760"/>
            <a:ext cx="10515600" cy="923925"/>
          </a:xfrm>
        </p:spPr>
        <p:txBody>
          <a:bodyPr/>
          <a:p>
            <a:r>
              <a:rPr lang="en-US" altLang="en-US"/>
              <a:t>Model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015"/>
            <a:ext cx="10515600" cy="4871720"/>
          </a:xfrm>
        </p:spPr>
        <p:txBody>
          <a:bodyPr>
            <a:normAutofit lnSpcReduction="10000"/>
          </a:bodyPr>
          <a:p>
            <a:r>
              <a:rPr lang="en-US" altLang="en-US" sz="2800"/>
              <a:t>LSTM Supertagging  +  A* CCG Parsing</a:t>
            </a:r>
            <a:endParaRPr lang="en-US" altLang="en-US" sz="2800"/>
          </a:p>
          <a:p>
            <a:pPr marL="457200" lvl="1" indent="0">
              <a:buNone/>
            </a:pPr>
            <a:endParaRPr lang="en-US" altLang="en-US" sz="2330"/>
          </a:p>
        </p:txBody>
      </p:sp>
      <p:pic>
        <p:nvPicPr>
          <p:cNvPr id="4" name="Picture 3" descr="Screenshot from 2019-03-03 10-46-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630" y="2709545"/>
            <a:ext cx="5171440" cy="2454910"/>
          </a:xfrm>
          <a:prstGeom prst="rect">
            <a:avLst/>
          </a:prstGeom>
        </p:spPr>
      </p:pic>
      <p:pic>
        <p:nvPicPr>
          <p:cNvPr id="5" name="Picture 4" descr="Screenshot from 2019-03-03 10-47-14"/>
          <p:cNvPicPr>
            <a:picLocks noChangeAspect="1"/>
          </p:cNvPicPr>
          <p:nvPr/>
        </p:nvPicPr>
        <p:blipFill>
          <a:blip r:embed="rId2"/>
          <a:srcRect l="8321" r="3459"/>
          <a:stretch>
            <a:fillRect/>
          </a:stretch>
        </p:blipFill>
        <p:spPr>
          <a:xfrm>
            <a:off x="6112510" y="2709545"/>
            <a:ext cx="4712335" cy="23723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2760"/>
            <a:ext cx="10515600" cy="923925"/>
          </a:xfrm>
        </p:spPr>
        <p:txBody>
          <a:bodyPr/>
          <a:p>
            <a:r>
              <a:rPr lang="en-US" altLang="en-US"/>
              <a:t>A* CCG Parsing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015"/>
            <a:ext cx="10515600" cy="4871720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en-US" altLang="en-US" sz="2800"/>
          </a:p>
          <a:p>
            <a:pPr marL="457200" lvl="1" indent="0">
              <a:buNone/>
            </a:pPr>
            <a:endParaRPr lang="en-US" altLang="en-US" sz="2330"/>
          </a:p>
        </p:txBody>
      </p:sp>
      <p:pic>
        <p:nvPicPr>
          <p:cNvPr id="7" name="Picture 6" descr="/home/yfliu/Pictures/Screenshot from 2019-03-03 12-02.pngScreenshot from 2019-03-03 12-0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38200" y="1744980"/>
            <a:ext cx="5995670" cy="397256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085965" y="1468120"/>
            <a:ext cx="50628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x1...N</a:t>
            </a:r>
            <a:r>
              <a:rPr lang="en-US" altLang="en-US"/>
              <a:t>		</a:t>
            </a:r>
            <a:r>
              <a:rPr lang="en-US"/>
              <a:t> input word</a:t>
            </a:r>
            <a:endParaRPr lang="en-US"/>
          </a:p>
          <a:p>
            <a:endParaRPr lang="en-US"/>
          </a:p>
          <a:p>
            <a:r>
              <a:rPr lang="en-US" altLang="en-US"/>
              <a:t>y 		scored partial parses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TAG(x1...N)	returns a set of scored 	</a:t>
            </a:r>
            <a:endParaRPr lang="en-US" altLang="en-US"/>
          </a:p>
          <a:p>
            <a:r>
              <a:rPr lang="en-US" altLang="en-US"/>
              <a:t>      	          	pre-terminals for every word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RULES(C, y)    	returns the set of scored 		          	partial parses that can be 		         	created by combining y with 		existing entries in C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4505"/>
            <a:ext cx="10515600" cy="923925"/>
          </a:xfrm>
        </p:spPr>
        <p:txBody>
          <a:bodyPr/>
          <a:p>
            <a:r>
              <a:rPr lang="en-US" altLang="en-US"/>
              <a:t>A* CCG Parsing</a:t>
            </a:r>
            <a:endParaRPr lang="en-US" alt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965200" y="1589405"/>
            <a:ext cx="10515600" cy="48717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800"/>
          </a:p>
          <a:p>
            <a:pPr marL="457200" lvl="1" indent="0">
              <a:buNone/>
            </a:pPr>
            <a:endParaRPr lang="en-US" altLang="en-US" sz="2330"/>
          </a:p>
        </p:txBody>
      </p:sp>
      <p:pic>
        <p:nvPicPr>
          <p:cNvPr id="5" name="Picture 4" descr="Screenshot from 2019-03-03 12-08-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46860"/>
            <a:ext cx="9633585" cy="3799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4505"/>
            <a:ext cx="10515600" cy="923925"/>
          </a:xfrm>
        </p:spPr>
        <p:txBody>
          <a:bodyPr/>
          <a:p>
            <a:r>
              <a:rPr lang="en-US" altLang="en-US"/>
              <a:t>A* CCG Parsing</a:t>
            </a:r>
            <a:endParaRPr lang="en-US" alt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965200" y="1589405"/>
            <a:ext cx="10515600" cy="4871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en-US" altLang="en-US" sz="3000"/>
              <a:t>attach-low heuristic</a:t>
            </a:r>
            <a:endParaRPr lang="en-US" altLang="en-US" sz="3000"/>
          </a:p>
          <a:p>
            <a:pPr lvl="1" fontAlgn="auto">
              <a:lnSpc>
                <a:spcPct val="120000"/>
              </a:lnSpc>
            </a:pPr>
            <a:r>
              <a:rPr lang="en-US" altLang="en-US" sz="2400"/>
              <a:t>add a small penalty of −εd at every binary rule instantiation</a:t>
            </a:r>
            <a:endParaRPr lang="en-US" altLang="en-US" sz="2400"/>
          </a:p>
          <a:p>
            <a:pPr lvl="1" fontAlgn="auto">
              <a:lnSpc>
                <a:spcPct val="120000"/>
              </a:lnSpc>
            </a:pPr>
            <a:r>
              <a:rPr lang="en-US" altLang="en-US" sz="2400"/>
              <a:t>d is the absolute distance between the heads of the left and right children</a:t>
            </a:r>
            <a:endParaRPr lang="en-US" altLang="en-US" sz="2400"/>
          </a:p>
          <a:p>
            <a:pPr lvl="1" fontAlgn="auto">
              <a:lnSpc>
                <a:spcPct val="120000"/>
              </a:lnSpc>
            </a:pPr>
            <a:r>
              <a:rPr lang="en-US" altLang="en-US" sz="2400"/>
              <a:t>ε is a small constant. </a:t>
            </a:r>
            <a:endParaRPr lang="en-US" altLang="en-US" sz="2400"/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330"/>
          </a:p>
        </p:txBody>
      </p:sp>
      <p:pic>
        <p:nvPicPr>
          <p:cNvPr id="3" name="Picture 2" descr="Screenshot from 2019-03-03 12-58-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200" y="3796030"/>
            <a:ext cx="10058400" cy="1835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/>
        </p:nvSpPr>
        <p:spPr>
          <a:xfrm>
            <a:off x="965200" y="1589405"/>
            <a:ext cx="10515600" cy="48717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800"/>
          </a:p>
          <a:p>
            <a:pPr marL="457200" lvl="1" indent="0">
              <a:buNone/>
            </a:pPr>
            <a:endParaRPr lang="en-US" altLang="en-US" sz="2330"/>
          </a:p>
        </p:txBody>
      </p:sp>
      <p:pic>
        <p:nvPicPr>
          <p:cNvPr id="8" name="Picture 7" descr="/home/yfliu/Pictures/Screenshot from 2019-03-03 12-14-02.pngScreenshot from 2019-03-03 12-14-0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02293" y="295910"/>
            <a:ext cx="5987415" cy="62331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4505"/>
            <a:ext cx="10515600" cy="923925"/>
          </a:xfrm>
        </p:spPr>
        <p:txBody>
          <a:bodyPr/>
          <a:p>
            <a:r>
              <a:rPr lang="en-US" altLang="en-US"/>
              <a:t>A* CCG Parsing</a:t>
            </a:r>
            <a:endParaRPr lang="en-US" alt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965200" y="1589405"/>
            <a:ext cx="10515600" cy="4871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3000">
                <a:sym typeface="+mn-ea"/>
              </a:rPr>
              <a:t>Guarantee for optimal</a:t>
            </a:r>
            <a:endParaRPr lang="en-US" altLang="en-US" sz="3000"/>
          </a:p>
          <a:p>
            <a:pPr lvl="1">
              <a:lnSpc>
                <a:spcPct val="120000"/>
              </a:lnSpc>
            </a:pPr>
            <a:r>
              <a:rPr lang="en-US" altLang="en-US"/>
              <a:t>The first chart entry for a span is guaranteed to be optimal</a:t>
            </a:r>
            <a:r>
              <a:rPr lang="en-US" altLang="en-US" sz="2570"/>
              <a:t>.</a:t>
            </a:r>
            <a:endParaRPr lang="en-US" altLang="en-US" sz="2570"/>
          </a:p>
          <a:p>
            <a:pPr lvl="1">
              <a:lnSpc>
                <a:spcPct val="120000"/>
              </a:lnSpc>
            </a:pPr>
            <a:r>
              <a:rPr lang="en-US" altLang="en-US">
                <a:sym typeface="+mn-ea"/>
              </a:rPr>
              <a:t>all other possible completions of the competing partial parses provably have lower scores, due to the outside score bounds</a:t>
            </a:r>
            <a:r>
              <a:rPr lang="en-US" altLang="en-US" sz="2310">
                <a:sym typeface="+mn-ea"/>
              </a:rPr>
              <a:t>. </a:t>
            </a:r>
            <a:endParaRPr lang="en-US" altLang="en-US" sz="2570"/>
          </a:p>
          <a:p>
            <a:pPr>
              <a:lnSpc>
                <a:spcPct val="120000"/>
              </a:lnSpc>
            </a:pPr>
            <a:r>
              <a:rPr lang="en-US" altLang="en-US" sz="3000"/>
              <a:t>No guarantee for efficiency</a:t>
            </a:r>
            <a:endParaRPr lang="en-US" altLang="en-US" sz="3000"/>
          </a:p>
          <a:p>
            <a:pPr lvl="1">
              <a:lnSpc>
                <a:spcPct val="120000"/>
              </a:lnSpc>
            </a:pPr>
            <a:r>
              <a:rPr lang="" altLang="en-US" sz="2570"/>
              <a:t>I</a:t>
            </a:r>
            <a:r>
              <a:rPr lang="en-US" altLang="en-US" sz="2570"/>
              <a:t>n the worst case the algorithm could fill the entire parse chart.</a:t>
            </a:r>
            <a:endParaRPr lang="en-US" altLang="en-US" sz="2570"/>
          </a:p>
          <a:p>
            <a:pPr lvl="1">
              <a:lnSpc>
                <a:spcPct val="120000"/>
              </a:lnSpc>
            </a:pPr>
            <a:r>
              <a:rPr lang="en-US" altLang="en-US" sz="2570"/>
              <a:t>However, in practice it's fast.</a:t>
            </a:r>
            <a:endParaRPr lang="en-US" altLang="en-US" sz="2570"/>
          </a:p>
          <a:p>
            <a:pPr lvl="1">
              <a:lnSpc>
                <a:spcPct val="120000"/>
              </a:lnSpc>
            </a:pPr>
            <a:endParaRPr lang="en-US" altLang="en-US" sz="2570"/>
          </a:p>
          <a:p>
            <a:pPr lvl="2">
              <a:lnSpc>
                <a:spcPct val="120000"/>
              </a:lnSpc>
            </a:pPr>
            <a:endParaRPr lang="en-US" altLang="en-US" sz="2330"/>
          </a:p>
          <a:p>
            <a:pPr marL="914400" lvl="2" indent="0">
              <a:lnSpc>
                <a:spcPct val="120000"/>
              </a:lnSpc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1582</Words>
  <Application>WPS Presentation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Calibri Light</vt:lpstr>
      <vt:lpstr>Calibri</vt:lpstr>
      <vt:lpstr>微软雅黑</vt:lpstr>
      <vt:lpstr>Droid Sans Fallback</vt:lpstr>
      <vt:lpstr>宋体</vt:lpstr>
      <vt:lpstr>Arial Unicode MS</vt:lpstr>
      <vt:lpstr>Asana Math</vt:lpstr>
      <vt:lpstr>Office Theme</vt:lpstr>
      <vt:lpstr>LSTM CCG Parsing</vt:lpstr>
      <vt:lpstr>Combinatory Categorial Grammer</vt:lpstr>
      <vt:lpstr>Combinatory Categorial Grammer</vt:lpstr>
      <vt:lpstr>Model</vt:lpstr>
      <vt:lpstr>A* CCG Parsing</vt:lpstr>
      <vt:lpstr>A* CCG Parsing</vt:lpstr>
      <vt:lpstr>A* CCG Parsing</vt:lpstr>
      <vt:lpstr>PowerPoint 演示文稿</vt:lpstr>
      <vt:lpstr>A* CCG Parsing</vt:lpstr>
      <vt:lpstr>Parsing results on CCGBank</vt:lpstr>
      <vt:lpstr>Out-of-domain results</vt:lpstr>
      <vt:lpstr>Parsing speed on CCGBank</vt:lpstr>
      <vt:lpstr>Drawbacks?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LSTM CCG Parsing</dc:title>
  <dc:creator>yfliu</dc:creator>
  <cp:lastModifiedBy>yfliu</cp:lastModifiedBy>
  <cp:revision>3</cp:revision>
  <dcterms:created xsi:type="dcterms:W3CDTF">2019-03-06T06:30:57Z</dcterms:created>
  <dcterms:modified xsi:type="dcterms:W3CDTF">2019-03-06T06:30:57Z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