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85" r:id="rId5"/>
    <p:sldId id="315" r:id="rId6"/>
    <p:sldId id="286" r:id="rId7"/>
    <p:sldId id="284" r:id="rId8"/>
    <p:sldId id="260" r:id="rId9"/>
    <p:sldId id="263" r:id="rId10"/>
    <p:sldId id="261" r:id="rId12"/>
    <p:sldId id="311" r:id="rId13"/>
    <p:sldId id="267" r:id="rId14"/>
    <p:sldId id="269" r:id="rId15"/>
    <p:sldId id="314" r:id="rId16"/>
    <p:sldId id="312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9D1-3B60-4618-886A-EE8098E883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23FF-F6D9-4811-8CC2-89219A7D0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59D1-3B60-4618-886A-EE8098E883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123FF-F6D9-4811-8CC2-89219A7D09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52037" y="5195146"/>
            <a:ext cx="4004310" cy="19234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AAAI2018</a:t>
            </a:r>
            <a:endParaRPr lang="en-US" altLang="zh-CN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90" y="1118235"/>
            <a:ext cx="11755755" cy="32359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Loss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1691005"/>
            <a:ext cx="3944620" cy="504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8070"/>
            <a:ext cx="3935095" cy="862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4202" b="10370"/>
          <a:stretch>
            <a:fillRect/>
          </a:stretch>
        </p:blipFill>
        <p:spPr>
          <a:xfrm>
            <a:off x="5234305" y="2597785"/>
            <a:ext cx="2171700" cy="3073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710" y="2569210"/>
            <a:ext cx="1209675" cy="371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01035"/>
            <a:ext cx="3937000" cy="812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340" y="3402330"/>
            <a:ext cx="2657475" cy="409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010" y="4221480"/>
            <a:ext cx="3933190" cy="8445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9065" y="4434205"/>
            <a:ext cx="257175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Experiment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98320"/>
            <a:ext cx="10125075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3483" t="-159" r="2174" b="1319"/>
          <a:stretch>
            <a:fillRect/>
          </a:stretch>
        </p:blipFill>
        <p:spPr>
          <a:xfrm>
            <a:off x="55245" y="868045"/>
            <a:ext cx="6349365" cy="51409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1522" t="2678" r="1383"/>
          <a:stretch>
            <a:fillRect/>
          </a:stretch>
        </p:blipFill>
        <p:spPr>
          <a:xfrm>
            <a:off x="6426200" y="868680"/>
            <a:ext cx="5751830" cy="14077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610" y="2680335"/>
            <a:ext cx="5773420" cy="15246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550" y="514985"/>
            <a:ext cx="10502265" cy="878205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Attention Weight Visualization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785" y="1393190"/>
            <a:ext cx="7296150" cy="2234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85" y="4022090"/>
            <a:ext cx="7279640" cy="23564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Conclusion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paper </a:t>
            </a:r>
            <a:r>
              <a:rPr lang="zh-CN" altLang="en-US" dirty="0"/>
              <a:t>propose</a:t>
            </a:r>
            <a:r>
              <a:rPr lang="en-US" altLang="zh-CN" dirty="0"/>
              <a:t>s</a:t>
            </a:r>
            <a:r>
              <a:rPr lang="zh-CN" altLang="en-US" dirty="0"/>
              <a:t> a novel framework incorporating user and product information for sentiment classification.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57" y="2233699"/>
            <a:ext cx="5486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Thanks!</a:t>
            </a: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Problem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5510" y="1825625"/>
            <a:ext cx="10930255" cy="278765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 dirty="0">
                <a:latin typeface="Segoe UI Light" panose="020B0502040204020203" charset="0"/>
                <a:ea typeface="微软雅黑" panose="020B0503020204020204" charset="-122"/>
              </a:rPr>
              <a:t>The task aims to infer the overall sentiment intensity (e.g. 1-5 stars on the review site Yelp) of review documents written by users for products.</a:t>
            </a:r>
            <a:endParaRPr lang="en-US" altLang="zh-CN" sz="2400" dirty="0">
              <a:latin typeface="Segoe UI Light" panose="020B0502040204020203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1875" b="33958"/>
          <a:stretch>
            <a:fillRect/>
          </a:stretch>
        </p:blipFill>
        <p:spPr>
          <a:xfrm>
            <a:off x="1097280" y="3128645"/>
            <a:ext cx="4731385" cy="3235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Previous method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3850"/>
            <a:ext cx="11066145" cy="4351655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 dirty="0">
                <a:latin typeface="Segoe UI Light" panose="020B0502040204020203" charset="0"/>
                <a:ea typeface="微软雅黑" panose="020B0503020204020204" charset="-122"/>
              </a:rPr>
              <a:t>(i) it has a hierarchical structure that mirrors the hierarchical structure of documents</a:t>
            </a:r>
            <a:endParaRPr lang="en-US" altLang="zh-CN" sz="2400" dirty="0">
              <a:latin typeface="Segoe UI Light" panose="020B0502040204020203" charset="0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 dirty="0">
                <a:latin typeface="Segoe UI Light" panose="020B0502040204020203" charset="0"/>
                <a:ea typeface="微软雅黑" panose="020B0503020204020204" charset="-122"/>
              </a:rPr>
              <a:t>(ii) it has two levels of attention mechanisms applied at the word and sentence-level.</a:t>
            </a:r>
            <a:endParaRPr lang="en-US" altLang="zh-CN" sz="2400" dirty="0">
              <a:latin typeface="Segoe UI Light" panose="020B0502040204020203" charset="0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807" t="2601" r="6606" b="3207"/>
          <a:stretch>
            <a:fillRect/>
          </a:stretch>
        </p:blipFill>
        <p:spPr>
          <a:xfrm>
            <a:off x="958215" y="2672715"/>
            <a:ext cx="3220085" cy="3731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65" y="2874010"/>
            <a:ext cx="5669280" cy="1791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4838700"/>
            <a:ext cx="278130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7970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Previous method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3850"/>
            <a:ext cx="11066145" cy="4351655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9955" y="1697990"/>
            <a:ext cx="905065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altLang="zh-CN" sz="2400" dirty="0">
                <a:latin typeface="Segoe UI Light" panose="020B0502040204020203" charset="0"/>
                <a:ea typeface="微软雅黑" panose="020B0503020204020204" charset="-122"/>
              </a:rPr>
              <a:t>Four discoveries:</a:t>
            </a:r>
            <a:endParaRPr lang="en-US" altLang="zh-CN" sz="2400" dirty="0">
              <a:latin typeface="Segoe UI Light" panose="020B0502040204020203" charset="0"/>
              <a:ea typeface="微软雅黑" panose="020B0503020204020204" charset="-122"/>
            </a:endParaRPr>
          </a:p>
          <a:p>
            <a:pPr marL="342900" indent="-342900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 Light" panose="020B0502040204020203" charset="0"/>
                <a:ea typeface="微软雅黑" panose="020B0503020204020204" charset="-122"/>
              </a:rPr>
              <a:t>1.user-sentiment consistency</a:t>
            </a:r>
            <a:endParaRPr lang="en-US" altLang="zh-CN" sz="2400" dirty="0">
              <a:latin typeface="Segoe UI Light" panose="020B0502040204020203" charset="0"/>
              <a:ea typeface="微软雅黑" panose="020B0503020204020204" charset="-122"/>
            </a:endParaRPr>
          </a:p>
          <a:p>
            <a:pPr marL="342900" indent="-342900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 Light" panose="020B0502040204020203" charset="0"/>
                <a:ea typeface="微软雅黑" panose="020B0503020204020204" charset="-122"/>
              </a:rPr>
              <a:t>2.product-sentiment consistency</a:t>
            </a:r>
            <a:endParaRPr lang="en-US" altLang="zh-CN" sz="2400" dirty="0">
              <a:latin typeface="Segoe UI Light" panose="020B0502040204020203" charset="0"/>
              <a:ea typeface="微软雅黑" panose="020B0503020204020204" charset="-122"/>
            </a:endParaRPr>
          </a:p>
          <a:p>
            <a:pPr marL="342900" indent="-342900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 Light" panose="020B0502040204020203" charset="0"/>
                <a:ea typeface="微软雅黑" panose="020B0503020204020204" charset="-122"/>
              </a:rPr>
              <a:t>3.user-text consistency</a:t>
            </a:r>
            <a:endParaRPr lang="en-US" altLang="zh-CN" sz="2400" dirty="0">
              <a:latin typeface="Segoe UI Light" panose="020B0502040204020203" charset="0"/>
              <a:ea typeface="微软雅黑" panose="020B0503020204020204" charset="-122"/>
            </a:endParaRPr>
          </a:p>
          <a:p>
            <a:pPr marL="342900" indent="-342900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UI Light" panose="020B0502040204020203" charset="0"/>
                <a:ea typeface="微软雅黑" panose="020B0503020204020204" charset="-122"/>
              </a:rPr>
              <a:t>4.product-text consistency</a:t>
            </a:r>
            <a:endParaRPr lang="en-US" altLang="zh-CN" sz="2400" dirty="0">
              <a:latin typeface="Segoe UI Light" panose="020B0502040204020203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Previous method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3850"/>
            <a:ext cx="11066145" cy="4351655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25000"/>
              </a:lnSpc>
            </a:pPr>
            <a:r>
              <a:rPr lang="en-US" altLang="zh-CN" sz="2400" dirty="0">
                <a:latin typeface="Segoe UI Light" panose="020B0502040204020203" charset="0"/>
                <a:ea typeface="微软雅黑" panose="020B0503020204020204" charset="-122"/>
              </a:rPr>
              <a:t>(i) propose a hierarchical neural network which incorporates user and product information via word and sentence level attentions.</a:t>
            </a:r>
            <a:endParaRPr lang="en-US" altLang="zh-CN" sz="2400" dirty="0">
              <a:latin typeface="Segoe UI Light" panose="020B0502040204020203" charset="0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" y="2701290"/>
            <a:ext cx="7850505" cy="34296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12683"/>
          <a:stretch>
            <a:fillRect/>
          </a:stretch>
        </p:blipFill>
        <p:spPr>
          <a:xfrm>
            <a:off x="8260715" y="2759075"/>
            <a:ext cx="1398905" cy="845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8681"/>
          <a:stretch>
            <a:fillRect/>
          </a:stretch>
        </p:blipFill>
        <p:spPr>
          <a:xfrm>
            <a:off x="8260715" y="3717290"/>
            <a:ext cx="3239770" cy="8578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r="3654"/>
          <a:stretch>
            <a:fillRect/>
          </a:stretch>
        </p:blipFill>
        <p:spPr>
          <a:xfrm>
            <a:off x="8328025" y="4780280"/>
            <a:ext cx="3816985" cy="875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Motivation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8515" cy="4239895"/>
          </a:xfrm>
        </p:spPr>
        <p:txBody>
          <a:bodyPr>
            <a:normAutofit lnSpcReduction="20000"/>
          </a:bodyPr>
          <a:lstStyle/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 dirty="0">
                <a:latin typeface="Segoe UI Light" panose="020B0502040204020203" charset="0"/>
                <a:ea typeface="微软雅黑" panose="020B0503020204020204" charset="-122"/>
              </a:rPr>
              <a:t>Some words or sentences show strong user’s preference, and some others tend to indicate product’s characteristic. The two kinds of information play different roles in determining the sentiment label of a review.</a:t>
            </a:r>
            <a:endParaRPr lang="en-US" altLang="zh-CN" sz="2400" dirty="0">
              <a:latin typeface="Segoe UI Light" panose="020B0502040204020203" charset="0"/>
              <a:ea typeface="微软雅黑" panose="020B0503020204020204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endParaRPr lang="en-US" altLang="zh-CN" sz="2400" b="1" dirty="0">
              <a:latin typeface="Segoe UI Light" panose="020B0502040204020203" charset="0"/>
              <a:ea typeface="微软雅黑" panose="020B0503020204020204" charset="-122"/>
            </a:endParaRPr>
          </a:p>
          <a:p>
            <a:pPr marL="0" indent="0" fontAlgn="auto">
              <a:lnSpc>
                <a:spcPct val="125000"/>
              </a:lnSpc>
              <a:buNone/>
            </a:pPr>
            <a:r>
              <a:rPr lang="en-US" altLang="zh-CN" sz="2400" b="1" dirty="0">
                <a:latin typeface="Segoe UI Light" panose="020B0502040204020203" charset="0"/>
                <a:ea typeface="微软雅黑" panose="020B0503020204020204" charset="-122"/>
              </a:rPr>
              <a:t>the bar area is definitely </a:t>
            </a:r>
            <a:r>
              <a:rPr lang="en-US" altLang="zh-CN" sz="2400" b="1" dirty="0">
                <a:solidFill>
                  <a:schemeClr val="accent1"/>
                </a:solidFill>
                <a:latin typeface="Segoe UI Light" panose="020B0502040204020203" charset="0"/>
                <a:ea typeface="微软雅黑" panose="020B0503020204020204" charset="-122"/>
              </a:rPr>
              <a:t>good</a:t>
            </a:r>
            <a:r>
              <a:rPr lang="en-US" altLang="zh-CN" sz="2400" b="1" dirty="0">
                <a:latin typeface="Segoe UI Light" panose="020B0502040204020203" charset="0"/>
                <a:ea typeface="微软雅黑" panose="020B0503020204020204" charset="-122"/>
              </a:rPr>
              <a:t>  and i </a:t>
            </a:r>
            <a:r>
              <a:rPr lang="en-US" altLang="zh-CN" sz="2400" b="1" dirty="0">
                <a:solidFill>
                  <a:srgbClr val="FF0000"/>
                </a:solidFill>
                <a:latin typeface="Segoe UI Light" panose="020B0502040204020203" charset="0"/>
                <a:ea typeface="微软雅黑" panose="020B0503020204020204" charset="-122"/>
              </a:rPr>
              <a:t>love</a:t>
            </a:r>
            <a:r>
              <a:rPr lang="en-US" altLang="zh-CN" sz="2400" b="1" dirty="0">
                <a:latin typeface="Segoe UI Light" panose="020B0502040204020203" charset="0"/>
                <a:ea typeface="微软雅黑" panose="020B0503020204020204" charset="-122"/>
              </a:rPr>
              <a:t> the </a:t>
            </a:r>
            <a:r>
              <a:rPr lang="en-US" altLang="zh-CN" sz="2400" b="1" dirty="0">
                <a:solidFill>
                  <a:schemeClr val="accent1"/>
                </a:solidFill>
                <a:latin typeface="Segoe UI Light" panose="020B0502040204020203" charset="0"/>
                <a:ea typeface="微软雅黑" panose="020B0503020204020204" charset="-122"/>
              </a:rPr>
              <a:t>modern</a:t>
            </a:r>
            <a:r>
              <a:rPr lang="en-US" altLang="zh-CN" sz="2400" b="1" dirty="0">
                <a:latin typeface="Segoe UI Light" panose="020B0502040204020203" charset="0"/>
                <a:ea typeface="微软雅黑" panose="020B0503020204020204" charset="-122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Segoe UI Light" panose="020B0502040204020203" charset="0"/>
                <a:ea typeface="微软雅黑" panose="020B0503020204020204" charset="-122"/>
              </a:rPr>
              <a:t>contemporary</a:t>
            </a:r>
            <a:r>
              <a:rPr lang="en-US" altLang="zh-CN" sz="2400" b="1" dirty="0">
                <a:latin typeface="Segoe UI Light" panose="020B0502040204020203" charset="0"/>
                <a:ea typeface="微软雅黑" panose="020B0503020204020204" charset="-122"/>
              </a:rPr>
              <a:t> style.</a:t>
            </a:r>
            <a:endParaRPr lang="en-US" altLang="zh-CN" sz="2400" b="1" dirty="0">
              <a:latin typeface="Segoe UI Light" panose="020B0502040204020203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Main idea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5830" cy="4351655"/>
          </a:xfrm>
        </p:spPr>
        <p:txBody>
          <a:bodyPr/>
          <a:lstStyle/>
          <a:p>
            <a:pPr fontAlgn="auto">
              <a:lnSpc>
                <a:spcPct val="125000"/>
              </a:lnSpc>
            </a:pPr>
            <a:r>
              <a:rPr lang="en-US" altLang="zh-CN" sz="2400" dirty="0">
                <a:latin typeface="Segoe UI Light" panose="020B0502040204020203" charset="0"/>
                <a:ea typeface="微软雅黑" panose="020B0503020204020204" charset="-122"/>
              </a:rPr>
              <a:t>1.encoding user and product information respectively into two hierarchical networks to generate two individual text representations with user attention or product attention</a:t>
            </a:r>
            <a:endParaRPr lang="en-US" altLang="zh-CN" sz="2400" dirty="0">
              <a:latin typeface="Segoe UI Light" panose="020B0502040204020203" charset="0"/>
              <a:ea typeface="微软雅黑" panose="020B0503020204020204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400" dirty="0">
                <a:latin typeface="Segoe UI Light" panose="020B0502040204020203" charset="0"/>
                <a:ea typeface="微软雅黑" panose="020B0503020204020204" charset="-122"/>
              </a:rPr>
              <a:t>2.design a combined strategy to make most use of the two representations for training and final prediction</a:t>
            </a:r>
            <a:endParaRPr lang="en-US" altLang="zh-CN" sz="2400" dirty="0">
              <a:latin typeface="Segoe UI Light" panose="020B0502040204020203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177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</a:rPr>
              <a:t>Architecture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2926" r="448"/>
          <a:stretch>
            <a:fillRect/>
          </a:stretch>
        </p:blipFill>
        <p:spPr>
          <a:xfrm>
            <a:off x="928370" y="1099185"/>
            <a:ext cx="10335260" cy="5620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Computation of sentence representation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02765"/>
            <a:ext cx="2667000" cy="1202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" y="3217545"/>
            <a:ext cx="6927850" cy="734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4358640"/>
            <a:ext cx="4023360" cy="1005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1437</Words>
  <Application>WPS 演示</Application>
  <PresentationFormat>宽屏</PresentationFormat>
  <Paragraphs>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Segoe UI Light</vt:lpstr>
      <vt:lpstr>微软雅黑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Problem</vt:lpstr>
      <vt:lpstr>Previous method</vt:lpstr>
      <vt:lpstr>Previous method</vt:lpstr>
      <vt:lpstr>Previous method</vt:lpstr>
      <vt:lpstr>Motivation</vt:lpstr>
      <vt:lpstr>Main idea</vt:lpstr>
      <vt:lpstr>Architecture</vt:lpstr>
      <vt:lpstr>Computation of sentence representation</vt:lpstr>
      <vt:lpstr>Loss</vt:lpstr>
      <vt:lpstr>Experiment</vt:lpstr>
      <vt:lpstr>PowerPoint 演示文稿</vt:lpstr>
      <vt:lpstr>Visualization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Moger</dc:creator>
  <cp:lastModifiedBy>Administrator</cp:lastModifiedBy>
  <cp:revision>37</cp:revision>
  <dcterms:created xsi:type="dcterms:W3CDTF">2019-02-26T19:30:00Z</dcterms:created>
  <dcterms:modified xsi:type="dcterms:W3CDTF">2019-03-21T09:48:04Z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