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8" r:id="rId2"/>
    <p:sldId id="285" r:id="rId3"/>
    <p:sldId id="287" r:id="rId4"/>
    <p:sldId id="289" r:id="rId5"/>
    <p:sldId id="288" r:id="rId6"/>
    <p:sldId id="290" r:id="rId7"/>
    <p:sldId id="291" r:id="rId8"/>
    <p:sldId id="292" r:id="rId9"/>
    <p:sldId id="297" r:id="rId10"/>
    <p:sldId id="298" r:id="rId11"/>
    <p:sldId id="293" r:id="rId12"/>
    <p:sldId id="294" r:id="rId13"/>
    <p:sldId id="295" r:id="rId14"/>
    <p:sldId id="296" r:id="rId15"/>
    <p:sldId id="299" r:id="rId16"/>
    <p:sldId id="300" r:id="rId17"/>
    <p:sldId id="284" r:id="rId18"/>
  </p:sldIdLst>
  <p:sldSz cx="12192000" cy="6858000"/>
  <p:notesSz cx="6858000" cy="9144000"/>
  <p:embeddedFontLst>
    <p:embeddedFont>
      <p:font typeface="Franklin Gothic Book" panose="020B050302010202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Franklin Gothic Medium" panose="020B060302010202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  <p:embeddedFont>
      <p:font typeface="黑体" panose="02010609060101010101" pitchFamily="49" charset="-122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77876" autoAdjust="0"/>
  </p:normalViewPr>
  <p:slideViewPr>
    <p:cSldViewPr snapToGrid="0">
      <p:cViewPr varScale="1">
        <p:scale>
          <a:sx n="70" d="100"/>
          <a:sy n="70" d="100"/>
        </p:scale>
        <p:origin x="13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4A796-A595-4F75-B4D6-96227043C3B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30A9-FE26-4352-B040-A259E0083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全局状态的设定，主要是为了捕获整体上下文的一种信息，这种整体的信息包括当前的语句以及说话人的情感状态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30A9-FE26-4352-B040-A259E00839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考虑到讲话的人通常是根据上文来组织当前的回复，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30A9-FE26-4352-B040-A259E00839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9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</a:p>
          <a:p>
            <a:r>
              <a:rPr lang="en-US" altLang="zh-CN" dirty="0" smtClean="0"/>
              <a:t>Eq. (2), we calculate attention scores </a:t>
            </a:r>
            <a:br>
              <a:rPr lang="en-US" altLang="zh-CN" dirty="0" smtClean="0"/>
            </a:br>
            <a:r>
              <a:rPr lang="en-US" altLang="zh-CN" dirty="0" smtClean="0"/>
              <a:t> over the previous</a:t>
            </a:r>
          </a:p>
          <a:p>
            <a:r>
              <a:rPr lang="en-US" altLang="zh-CN" dirty="0" smtClean="0"/>
              <a:t>global states representative of the previous utterances. This</a:t>
            </a:r>
          </a:p>
          <a:p>
            <a:r>
              <a:rPr lang="en-US" altLang="zh-CN" dirty="0" smtClean="0"/>
              <a:t>assigns higher attention scores to the utterances emotionally</a:t>
            </a:r>
          </a:p>
          <a:p>
            <a:r>
              <a:rPr lang="en-US" altLang="zh-CN" dirty="0" smtClean="0"/>
              <a:t>relevant to </a:t>
            </a:r>
            <a:r>
              <a:rPr lang="en-US" altLang="zh-CN" dirty="0" err="1" smtClean="0"/>
              <a:t>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30A9-FE26-4352-B040-A259E00839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4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first dimension can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be interpreted as an evaluation-pleasantness dimension. Appraisals of intrinsic pleasantness and goal conduciveness, as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well as action tendencies of approach versus avoidance or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moving against, characterize this dimension.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second dimension is an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activation-arousal dimension. It is mainly characterized by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sympathetic arousal, such as rapid heartbeat and readiness for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action. It opposes emotions such as stress, anger, and anxiety to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disappointment, contentment, and compassion.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third dimension is characterized by appraisals of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control, leading to feelings of power or weakness; interpersonal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dominance or submission, including impulses to act or refrain</a:t>
            </a:r>
          </a:p>
          <a:p>
            <a:r>
              <a:rPr lang="en-US" altLang="zh-CN" dirty="0" smtClean="0"/>
              <a:t>from action; changes in the rate and volume of speech; and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parasympathetic symptoms</a:t>
            </a:r>
          </a:p>
          <a:p>
            <a:r>
              <a:rPr lang="en-US" altLang="zh-CN" dirty="0" smtClean="0"/>
              <a:t>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 this dimension, emotions such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as pride, anger, and contempt are opposed to sadness, shame,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and despair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last dimension is characterized by appraisals of novelty and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unpredictability (and behaviors such as jaw dropping, eyebrow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raising, and spontaneous exclamations), as compared with appraisals of expectedness or familiarity. Obviously, surprise is distinguished from all other emotions on this dimension. However, meaningful differentiations emerge among these other</a:t>
            </a:r>
          </a:p>
          <a:p>
            <a:r>
              <a:rPr lang="en-US" altLang="zh-CN" dirty="0" smtClean="0"/>
              <a:t>emotions as well; for example, fear is distinguished from stress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and disgust from contempt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第一个维度可以解释为评估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愉悦度维度。内在愉悦和目标有利性的评估，以及接近与避免或反对的行动倾向，是这个维度的特征。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第二个维度是激活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唤醒维度。其主要特征是交感神经兴奋，例如心跳加速和行动准备。它反对压力，愤怒和焦虑等情绪，失望，满足和同情。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第三个维度的特点是对控制的评价，导致权力或弱点的感觉</a:t>
            </a:r>
            <a:r>
              <a:rPr lang="en-US" altLang="zh-CN" dirty="0" smtClean="0"/>
              <a:t>;</a:t>
            </a:r>
            <a:r>
              <a:rPr lang="zh-CN" altLang="en-US" dirty="0" smtClean="0"/>
              <a:t>人际支配或提交，包括行动或克制的冲动</a:t>
            </a:r>
          </a:p>
          <a:p>
            <a:r>
              <a:rPr lang="zh-CN" altLang="en-US" dirty="0" smtClean="0"/>
              <a:t>从行动</a:t>
            </a:r>
            <a:r>
              <a:rPr lang="en-US" altLang="zh-CN" dirty="0" smtClean="0"/>
              <a:t>;</a:t>
            </a:r>
            <a:r>
              <a:rPr lang="zh-CN" altLang="en-US" dirty="0" smtClean="0"/>
              <a:t>言论率和言论量的变化</a:t>
            </a:r>
            <a:r>
              <a:rPr lang="en-US" altLang="zh-CN" dirty="0" smtClean="0"/>
              <a:t>;</a:t>
            </a:r>
            <a:r>
              <a:rPr lang="zh-CN" altLang="en-US" dirty="0" smtClean="0"/>
              <a:t>和副交感神经症状</a:t>
            </a:r>
          </a:p>
          <a:p>
            <a:r>
              <a:rPr lang="zh-CN" altLang="en-US" dirty="0" smtClean="0"/>
              <a:t>在这个方面，诸如骄傲，愤怒和蔑视之类的情绪与悲伤，羞耻和绝望相对立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最后一个维度的特点是对新颖性和不可预测性（以及下巴，眉毛抬起和自发感叹等行为）的评价。显然，在这个方面，惊喜与所有其他情绪不同。然而，这些其他方面出现了有意义的差异</a:t>
            </a:r>
          </a:p>
          <a:p>
            <a:r>
              <a:rPr lang="zh-CN" altLang="en-US" dirty="0" smtClean="0"/>
              <a:t>情绪也是如此</a:t>
            </a:r>
            <a:r>
              <a:rPr lang="en-US" altLang="zh-CN" dirty="0" smtClean="0"/>
              <a:t>;</a:t>
            </a:r>
            <a:r>
              <a:rPr lang="zh-CN" altLang="en-US" dirty="0" smtClean="0"/>
              <a:t>例如，恐惧与压力和蔑视的厌恶区别开来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30A9-FE26-4352-B040-A259E00839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0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7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9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1447-BB68-4A0A-9A0E-4F3493955CAE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638427" y="1192804"/>
            <a:ext cx="2211213" cy="2237041"/>
            <a:chOff x="2589387" y="1905000"/>
            <a:chExt cx="2211213" cy="2237041"/>
          </a:xfrm>
        </p:grpSpPr>
        <p:grpSp>
          <p:nvGrpSpPr>
            <p:cNvPr id="66" name="组合 65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57" name="组合 156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158" name="图片 1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9" name="图片 1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1" name="图片 1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2" name="图片 1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5" name="图片 1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6" name="图片 1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7" name="图片 1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68" name="组合 167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69" name="图片 1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1" name="图片 1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2" name="图片 1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6" name="图片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7" name="图片 1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8" name="图片 1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79" name="组合 178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80" name="图片 1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1" name="图片 1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2" name="图片 1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3" name="图片 1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5" name="图片 1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6" name="图片 1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7" name="图片 1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8" name="图片 1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9" name="图片 1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grpSp>
        <p:nvGrpSpPr>
          <p:cNvPr id="191" name="组合 190"/>
          <p:cNvGrpSpPr/>
          <p:nvPr/>
        </p:nvGrpSpPr>
        <p:grpSpPr>
          <a:xfrm>
            <a:off x="2136114" y="3623741"/>
            <a:ext cx="2211213" cy="2237041"/>
            <a:chOff x="2589387" y="1905000"/>
            <a:chExt cx="2211213" cy="2237041"/>
          </a:xfrm>
        </p:grpSpPr>
        <p:grpSp>
          <p:nvGrpSpPr>
            <p:cNvPr id="192" name="组合 191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7" name="图片 2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9" name="图片 2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0" name="图片 2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1" name="图片 2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2" name="图片 2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3" name="图片 2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4" name="图片 2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5" name="图片 2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3" name="组合 192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216" name="图片 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7" name="图片 2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8" name="图片 2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9" name="图片 2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0" name="图片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1" name="图片 2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2" name="图片 2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3" name="图片 2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4" name="图片 2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5" name="图片 2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4" name="组合 193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7" name="图片 2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8" name="图片 2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9" name="图片 2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3" name="图片 2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5" name="图片 2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5" name="组合 194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96" name="图片 1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7" name="图片 1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8" name="图片 1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9" name="图片 19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0" name="图片 1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1" name="图片 20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3" name="图片 2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5" name="图片 2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236" name="任意多边形 235"/>
          <p:cNvSpPr/>
          <p:nvPr/>
        </p:nvSpPr>
        <p:spPr>
          <a:xfrm rot="21117644">
            <a:off x="418566" y="2341412"/>
            <a:ext cx="1659931" cy="4403218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1756617" y="4690394"/>
            <a:ext cx="1488531" cy="2185772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900310" y="359832"/>
            <a:ext cx="511441" cy="709945"/>
          </a:xfrm>
          <a:prstGeom prst="rect">
            <a:avLst/>
          </a:prstGeom>
        </p:spPr>
      </p:pic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4120016" y="474021"/>
            <a:ext cx="511441" cy="709945"/>
          </a:xfrm>
          <a:prstGeom prst="rect">
            <a:avLst/>
          </a:prstGeom>
        </p:spPr>
      </p:pic>
      <p:pic>
        <p:nvPicPr>
          <p:cNvPr id="240" name="图片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2769511" y="274056"/>
            <a:ext cx="511441" cy="709945"/>
          </a:xfrm>
          <a:prstGeom prst="rect">
            <a:avLst/>
          </a:prstGeom>
        </p:spPr>
      </p:pic>
      <p:pic>
        <p:nvPicPr>
          <p:cNvPr id="241" name="图片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6960012" y="310446"/>
            <a:ext cx="329832" cy="457849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7230999" y="238824"/>
            <a:ext cx="352805" cy="564946"/>
          </a:xfrm>
          <a:prstGeom prst="rect">
            <a:avLst/>
          </a:prstGeom>
        </p:spPr>
      </p:pic>
      <p:sp>
        <p:nvSpPr>
          <p:cNvPr id="259" name="文本框 258"/>
          <p:cNvSpPr txBox="1"/>
          <p:nvPr/>
        </p:nvSpPr>
        <p:spPr>
          <a:xfrm>
            <a:off x="10680502" y="5574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霍沛</a:t>
            </a:r>
            <a:endParaRPr lang="en-US" altLang="zh-CN" dirty="0" smtClean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682" y="1363551"/>
            <a:ext cx="9187456" cy="23330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30833" y="404789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Copyright © 2019, Association for the Advancement of </a:t>
            </a:r>
            <a:r>
              <a:rPr lang="en-US" altLang="zh-CN" sz="1200" dirty="0" smtClean="0"/>
              <a:t>Artificial Intelligence </a:t>
            </a:r>
            <a:r>
              <a:rPr lang="en-US" altLang="zh-CN" sz="1200" dirty="0"/>
              <a:t>(www.aaai.org).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1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55245"/>
            <a:ext cx="9229725" cy="68027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137" y="409574"/>
            <a:ext cx="1665164" cy="54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98748" y="1451429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39240" y="1451429"/>
            <a:ext cx="3535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/>
              <a:t>DialogueRNN</a:t>
            </a:r>
            <a:r>
              <a:rPr lang="en-US" altLang="zh-CN" sz="2800" b="1" dirty="0"/>
              <a:t> Variants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83764"/>
              </p:ext>
            </p:extLst>
          </p:nvPr>
        </p:nvGraphicFramePr>
        <p:xfrm>
          <a:off x="1425352" y="2791464"/>
          <a:ext cx="9822180" cy="3024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822180">
                  <a:extLst>
                    <a:ext uri="{9D8B030D-6E8A-4147-A177-3AD203B41FA5}">
                      <a16:colId xmlns:a16="http://schemas.microsoft.com/office/drawing/2014/main" val="3705819673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DialogueRNN</a:t>
                      </a:r>
                      <a:r>
                        <a:rPr lang="en-US" altLang="zh-CN" b="0" dirty="0" smtClean="0"/>
                        <a:t> + Listener State Update (</a:t>
                      </a:r>
                      <a:r>
                        <a:rPr lang="en-US" altLang="zh-CN" b="0" dirty="0" err="1" smtClean="0"/>
                        <a:t>DialogueRNNl</a:t>
                      </a:r>
                      <a:r>
                        <a:rPr lang="en-US" altLang="zh-CN" b="0" dirty="0" smtClean="0"/>
                        <a:t>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0009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Bidirectional </a:t>
                      </a:r>
                      <a:r>
                        <a:rPr lang="en-US" altLang="zh-CN" dirty="0" err="1" smtClean="0"/>
                        <a:t>DialogueRNN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dirty="0" err="1" smtClean="0"/>
                        <a:t>BiDialogueRNN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7598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DialogueRNN</a:t>
                      </a:r>
                      <a:r>
                        <a:rPr lang="en-US" altLang="zh-CN" dirty="0" smtClean="0"/>
                        <a:t> + attention (</a:t>
                      </a:r>
                      <a:r>
                        <a:rPr lang="en-US" altLang="zh-CN" dirty="0" err="1" smtClean="0"/>
                        <a:t>DialogueRNN+Att</a:t>
                      </a:r>
                      <a:r>
                        <a:rPr lang="en-US" altLang="zh-CN" dirty="0" smtClean="0"/>
                        <a:t>):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99659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Bidirectional DialogueRNN + Emotional attention (BiDialogueRNN+Att)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3285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89" y="6002793"/>
            <a:ext cx="4629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86" y="125942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461996" y="1395663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0930" y="2484917"/>
            <a:ext cx="5057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Baselines and State of the Art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5255" y="872443"/>
            <a:ext cx="1885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Datasets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83" y="858225"/>
            <a:ext cx="4514850" cy="164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042" y="3117495"/>
            <a:ext cx="4446377" cy="36576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156" y="3420726"/>
            <a:ext cx="4472053" cy="28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" y="5602296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25245" y="5375738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9" y="1794510"/>
            <a:ext cx="11808007" cy="33139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029" y="1300657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Results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416654" y="1182576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715" y="2421121"/>
            <a:ext cx="5398877" cy="31917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86616" y="1600019"/>
            <a:ext cx="1146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Results</a:t>
            </a:r>
          </a:p>
        </p:txBody>
      </p:sp>
      <p:sp>
        <p:nvSpPr>
          <p:cNvPr id="5" name="矩形 4"/>
          <p:cNvSpPr/>
          <p:nvPr/>
        </p:nvSpPr>
        <p:spPr>
          <a:xfrm>
            <a:off x="7368654" y="2236455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MAE = Mean Absolute Error,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68654" y="27238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 </a:t>
            </a:r>
            <a:r>
              <a:rPr lang="en-US" altLang="zh-CN" dirty="0" smtClean="0"/>
              <a:t>=Pearson </a:t>
            </a:r>
            <a:r>
              <a:rPr lang="en-US" altLang="zh-CN" dirty="0"/>
              <a:t>correlation coefficient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429907" y="3491876"/>
                <a:ext cx="6096000" cy="2031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/>
                  <a:t>Each utterance with four real valued </a:t>
                </a:r>
              </a:p>
              <a:p>
                <a:r>
                  <a:rPr lang="en-US" altLang="zh-CN" dirty="0" smtClean="0"/>
                  <a:t>affective attributes</a:t>
                </a:r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valence </a:t>
                </a:r>
                <a:r>
                  <a:rPr lang="en-US" altLang="zh-CN" dirty="0"/>
                  <a:t>([−1; 1</a:t>
                </a:r>
                <a:r>
                  <a:rPr lang="en-US" altLang="zh-CN" dirty="0" smtClean="0"/>
                  <a:t>])       </a:t>
                </a:r>
                <a:r>
                  <a:rPr lang="zh-CN" altLang="en-US" dirty="0" smtClean="0"/>
                  <a:t>愉悦度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arousal ([−1; 1</a:t>
                </a:r>
                <a:r>
                  <a:rPr lang="en-US" altLang="zh-CN" dirty="0" smtClean="0"/>
                  <a:t>])         </a:t>
                </a:r>
                <a:r>
                  <a:rPr lang="zh-CN" altLang="en-US" dirty="0" smtClean="0"/>
                  <a:t>激活度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power ([0,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))               </a:t>
                </a:r>
                <a:r>
                  <a:rPr lang="zh-CN" altLang="en-US" dirty="0" smtClean="0"/>
                  <a:t>控制力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expectancy </a:t>
                </a:r>
                <a:r>
                  <a:rPr lang="en-US" altLang="zh-CN" dirty="0"/>
                  <a:t>([−1; 1</a:t>
                </a:r>
                <a:r>
                  <a:rPr lang="en-US" altLang="zh-CN" dirty="0" smtClean="0"/>
                  <a:t>])    </a:t>
                </a:r>
                <a:r>
                  <a:rPr lang="zh-CN" altLang="en-US" dirty="0"/>
                  <a:t>可</a:t>
                </a:r>
                <a:r>
                  <a:rPr lang="zh-CN" altLang="en-US" dirty="0" smtClean="0"/>
                  <a:t>预测值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907" y="3491876"/>
                <a:ext cx="6096000" cy="2031325"/>
              </a:xfrm>
              <a:prstGeom prst="rect">
                <a:avLst/>
              </a:prstGeom>
              <a:blipFill>
                <a:blip r:embed="rId7"/>
                <a:stretch>
                  <a:fillRect l="-900" t="-1802" b="-4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236715" y="5972279"/>
            <a:ext cx="462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*AVEC : Audio/Visual Emotion Challenge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25245" y="1049387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120" y="1600019"/>
            <a:ext cx="4310398" cy="4518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67" y="1790518"/>
            <a:ext cx="425896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110" y="1005479"/>
            <a:ext cx="5330782" cy="49396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51532" y="6180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https://citeseerx.ist.psu.edu/viewdoc/download?doi=10.1.1.1031.3706&amp;rep=rep1&amp;type=pdf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8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633" y="2572181"/>
            <a:ext cx="2211212" cy="2237041"/>
            <a:chOff x="2589387" y="1905000"/>
            <a:chExt cx="2211212" cy="2237041"/>
          </a:xfrm>
        </p:grpSpPr>
        <p:grpSp>
          <p:nvGrpSpPr>
            <p:cNvPr id="3" name="组合 2"/>
            <p:cNvGrpSpPr/>
            <p:nvPr/>
          </p:nvGrpSpPr>
          <p:grpSpPr>
            <a:xfrm>
              <a:off x="2589387" y="1905000"/>
              <a:ext cx="2211212" cy="2237041"/>
              <a:chOff x="1888347" y="1603572"/>
              <a:chExt cx="2866051" cy="2937948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 rot="551376">
              <a:off x="2960794" y="2294268"/>
              <a:ext cx="1468396" cy="1485549"/>
              <a:chOff x="1888347" y="1603572"/>
              <a:chExt cx="2866051" cy="2937948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 rot="1138579">
              <a:off x="2723857" y="2066832"/>
              <a:ext cx="1942271" cy="1964959"/>
              <a:chOff x="1888347" y="1603572"/>
              <a:chExt cx="2866051" cy="293794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47" name="任意多边形 46"/>
          <p:cNvSpPr/>
          <p:nvPr/>
        </p:nvSpPr>
        <p:spPr>
          <a:xfrm rot="20226864">
            <a:off x="972168" y="3936250"/>
            <a:ext cx="1649652" cy="2595869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6254428" y="2717989"/>
            <a:ext cx="511441" cy="7099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2938068" y="2717990"/>
            <a:ext cx="511441" cy="7099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9093050" y="2577284"/>
            <a:ext cx="511441" cy="7099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77118" flipH="1">
            <a:off x="4778566" y="1006513"/>
            <a:ext cx="545989" cy="76091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2063018" y="5163887"/>
            <a:ext cx="1259966" cy="1274683"/>
            <a:chOff x="2589387" y="1905000"/>
            <a:chExt cx="2211213" cy="2237041"/>
          </a:xfrm>
        </p:grpSpPr>
        <p:grpSp>
          <p:nvGrpSpPr>
            <p:cNvPr id="54" name="组合 53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6" name="组合 55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98" name="任意多边形 97"/>
          <p:cNvSpPr/>
          <p:nvPr/>
        </p:nvSpPr>
        <p:spPr>
          <a:xfrm rot="19842760">
            <a:off x="2261852" y="5971439"/>
            <a:ext cx="646595" cy="719961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878258" y="1309342"/>
                  <a:pt x="417449" y="2320027"/>
                  <a:pt x="0" y="3459480"/>
                </a:cubicBezTo>
              </a:path>
            </a:pathLst>
          </a:custGeom>
          <a:noFill/>
          <a:ln w="53975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004395" y="3327158"/>
            <a:ext cx="4363695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8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0437716" y="895131"/>
            <a:ext cx="358778" cy="4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8780" y="1170878"/>
            <a:ext cx="191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Intention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256595" y="2040336"/>
            <a:ext cx="3883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Emotion detection in </a:t>
            </a:r>
            <a:r>
              <a:rPr lang="en-US" altLang="zh-CN" dirty="0" smtClean="0"/>
              <a:t>conversations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3407" y="2909794"/>
            <a:ext cx="4015569" cy="175432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happy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neutral,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angry,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excited</a:t>
            </a:r>
            <a:r>
              <a:rPr lang="en-US" altLang="zh-C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frustrated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278758" y="3278459"/>
            <a:ext cx="1621777" cy="6854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Emotion label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90" y="1376571"/>
            <a:ext cx="7575395" cy="44892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8872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Based </a:t>
            </a:r>
            <a:r>
              <a:rPr lang="en-US" altLang="zh-CN" dirty="0"/>
              <a:t>on the assumption that there are three major aspects</a:t>
            </a:r>
          </a:p>
          <a:p>
            <a:r>
              <a:rPr lang="en-US" altLang="zh-CN" dirty="0"/>
              <a:t>relevant to the emotion in a </a:t>
            </a:r>
            <a:r>
              <a:rPr lang="en-US" altLang="zh-CN" dirty="0" smtClean="0"/>
              <a:t>conversation: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0281" y="5672691"/>
            <a:ext cx="5101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peaker,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context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of preceding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utterances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emotion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of the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preceding utterances 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85916" y="3144644"/>
            <a:ext cx="2081751" cy="10593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85916" y="3267829"/>
            <a:ext cx="1828109" cy="7359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85916" y="3386346"/>
            <a:ext cx="1223108" cy="4496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83757" y="1825228"/>
            <a:ext cx="2660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utterance </a:t>
            </a:r>
            <a:r>
              <a:rPr lang="en-US" altLang="zh-CN" dirty="0" smtClean="0"/>
              <a:t>representation: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624" y="1819627"/>
            <a:ext cx="1348717" cy="374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303" y="1819627"/>
            <a:ext cx="727906" cy="3354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4281" y="2605787"/>
            <a:ext cx="32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Textual Feature </a:t>
            </a:r>
            <a:r>
              <a:rPr lang="en-US" altLang="zh-CN" dirty="0" smtClean="0"/>
              <a:t>Extraction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85916" y="3386346"/>
            <a:ext cx="62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do you know he is even thinking </a:t>
            </a:r>
            <a:r>
              <a:rPr lang="en-US" altLang="zh-CN" dirty="0" smtClean="0"/>
              <a:t>about it</a:t>
            </a:r>
            <a:r>
              <a:rPr lang="en-US" altLang="zh-CN" dirty="0"/>
              <a:t> </a:t>
            </a:r>
            <a:r>
              <a:rPr lang="en-US" altLang="zh-CN" dirty="0" smtClean="0"/>
              <a:t>?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4164" y="264528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CNN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5916" y="4445712"/>
            <a:ext cx="568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Filters of size3,4,5       each have 50 feature-maps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16205" y="5174166"/>
            <a:ext cx="5556011" cy="3847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Max pooling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66353" y="5839221"/>
            <a:ext cx="3365906" cy="4608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Fully connected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351" y="6460097"/>
            <a:ext cx="1353429" cy="37798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3644164" y="3836020"/>
            <a:ext cx="0" cy="13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22" idx="0"/>
          </p:cNvCxnSpPr>
          <p:nvPr/>
        </p:nvCxnSpPr>
        <p:spPr>
          <a:xfrm>
            <a:off x="4049306" y="5558953"/>
            <a:ext cx="0" cy="28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51385" y="1399964"/>
            <a:ext cx="330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Global State (Global GRU)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4535" y="2436953"/>
            <a:ext cx="4362450" cy="58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4528" y="3141328"/>
            <a:ext cx="590550" cy="45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54978" y="318526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Size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0178" y="3193716"/>
            <a:ext cx="304800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0178" y="3791872"/>
            <a:ext cx="2028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86056" y="1415353"/>
            <a:ext cx="166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Party State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723" y="1491493"/>
            <a:ext cx="1493627" cy="2780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36420" y="2034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These states </a:t>
            </a:r>
            <a:r>
              <a:rPr lang="en-US" altLang="zh-CN" dirty="0" smtClean="0"/>
              <a:t>are representative </a:t>
            </a:r>
            <a:r>
              <a:rPr lang="en-US" altLang="zh-CN" dirty="0"/>
              <a:t>of the speakers’ state in the conversation, </a:t>
            </a:r>
            <a:r>
              <a:rPr lang="en-US" altLang="zh-CN" dirty="0" smtClean="0"/>
              <a:t>relevant to </a:t>
            </a:r>
            <a:r>
              <a:rPr lang="en-US" altLang="zh-CN" dirty="0"/>
              <a:t>emotion classification.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420" y="28999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These state vectors are initialized with null vectors</a:t>
            </a:r>
          </a:p>
          <a:p>
            <a:r>
              <a:rPr lang="en-US" altLang="zh-CN" dirty="0"/>
              <a:t>for all the participants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09318" y="4114800"/>
            <a:ext cx="17983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Speaker </a:t>
            </a:r>
            <a:r>
              <a:rPr lang="en-US" altLang="zh-CN" dirty="0" smtClean="0"/>
              <a:t>Update: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2"/>
          </p:cNvCxnSpPr>
          <p:nvPr/>
        </p:nvCxnSpPr>
        <p:spPr>
          <a:xfrm>
            <a:off x="4884420" y="3546279"/>
            <a:ext cx="0" cy="56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11755" y="4114800"/>
            <a:ext cx="177696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Listener Update: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460251" y="421203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560" y="1501880"/>
            <a:ext cx="1896020" cy="4938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7560" y="2236455"/>
            <a:ext cx="5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969" y="2273483"/>
            <a:ext cx="314325" cy="295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5570" y="2236455"/>
            <a:ext cx="179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ompute context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0100" y="2282873"/>
            <a:ext cx="352425" cy="361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7581" y="1936902"/>
            <a:ext cx="6920350" cy="14968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48" y="2734494"/>
            <a:ext cx="1819275" cy="809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58923" y="2740903"/>
            <a:ext cx="1304925" cy="428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9240" y="4607537"/>
            <a:ext cx="53149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76887" y="1000985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173" y="1501880"/>
            <a:ext cx="1871634" cy="4938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39240" y="23078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Two listener </a:t>
            </a:r>
            <a:r>
              <a:rPr lang="en-US" altLang="zh-CN" dirty="0"/>
              <a:t>state update mechanisms: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747" y="2801247"/>
            <a:ext cx="3182303" cy="6116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150" y="3794760"/>
            <a:ext cx="5295900" cy="57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2365" y="29223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51173" y="384907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027" y="3874031"/>
            <a:ext cx="2686542" cy="4129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6449" y="3910539"/>
            <a:ext cx="731520" cy="2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35922" y="1600019"/>
            <a:ext cx="4789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Emotion Representation (Emotion GRU)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2039998" y="2467731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To utterance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563" y="2541788"/>
            <a:ext cx="323850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998" y="3378722"/>
            <a:ext cx="5248275" cy="419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35922" y="4139426"/>
            <a:ext cx="2873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Emotion Classification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1366" y="4987740"/>
            <a:ext cx="5467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70" y="0"/>
            <a:ext cx="788267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" y="5915977"/>
            <a:ext cx="1028700" cy="771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6344601"/>
            <a:ext cx="1028700" cy="3781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5" y="2069728"/>
            <a:ext cx="4515715" cy="8001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7573" y="1700396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Loss function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73" y="3248025"/>
            <a:ext cx="361950" cy="361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9523" y="3258264"/>
            <a:ext cx="369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is the number of samples/dialogues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5" y="3721416"/>
            <a:ext cx="619125" cy="4476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9523" y="37719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is </a:t>
            </a:r>
            <a:r>
              <a:rPr lang="en-US" altLang="zh-CN" dirty="0" smtClean="0"/>
              <a:t>the number </a:t>
            </a:r>
            <a:r>
              <a:rPr lang="en-US" altLang="zh-CN" dirty="0"/>
              <a:t>of utterances in </a:t>
            </a:r>
            <a:r>
              <a:rPr lang="en-US" altLang="zh-CN" dirty="0" smtClean="0"/>
              <a:t>dialogue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0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774</Words>
  <Application>Microsoft Office PowerPoint</Application>
  <PresentationFormat>宽屏</PresentationFormat>
  <Paragraphs>100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Franklin Gothic Book</vt:lpstr>
      <vt:lpstr>Calibri</vt:lpstr>
      <vt:lpstr>Wingdings</vt:lpstr>
      <vt:lpstr>微软雅黑</vt:lpstr>
      <vt:lpstr>Franklin Gothic Medium</vt:lpstr>
      <vt:lpstr>Cambria Math</vt:lpstr>
      <vt:lpstr>Arial</vt:lpstr>
      <vt:lpstr>黑体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hp</cp:lastModifiedBy>
  <cp:revision>57</cp:revision>
  <dcterms:created xsi:type="dcterms:W3CDTF">2015-02-02T13:33:48Z</dcterms:created>
  <dcterms:modified xsi:type="dcterms:W3CDTF">2019-05-29T14:26:35Z</dcterms:modified>
  <cp:category>店铺： BOSSPPT顶尖职业文案</cp:category>
  <cp:contentStatus>BOSSPPT</cp:contentStatus>
</cp:coreProperties>
</file>