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4" r:id="rId2"/>
    <p:sldId id="338" r:id="rId3"/>
    <p:sldId id="390" r:id="rId4"/>
    <p:sldId id="340" r:id="rId5"/>
    <p:sldId id="386" r:id="rId6"/>
    <p:sldId id="377" r:id="rId7"/>
    <p:sldId id="378" r:id="rId8"/>
    <p:sldId id="387" r:id="rId9"/>
    <p:sldId id="391" r:id="rId10"/>
    <p:sldId id="392" r:id="rId11"/>
    <p:sldId id="382" r:id="rId12"/>
    <p:sldId id="388" r:id="rId13"/>
    <p:sldId id="369" r:id="rId14"/>
    <p:sldId id="393" r:id="rId15"/>
    <p:sldId id="394" r:id="rId16"/>
    <p:sldId id="395" r:id="rId17"/>
    <p:sldId id="396" r:id="rId18"/>
    <p:sldId id="397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FF"/>
    <a:srgbClr val="0000CC"/>
    <a:srgbClr val="FF9900"/>
    <a:srgbClr val="0066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2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031" y="228600"/>
            <a:ext cx="2039144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9922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516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1009" y="1600200"/>
            <a:ext cx="399516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1029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>
              <a:latin typeface="Tw Cen MT"/>
              <a:ea typeface="华文仿宋"/>
            </a:endParaRPr>
          </a:p>
        </p:txBody>
      </p:sp>
      <p:sp>
        <p:nvSpPr>
          <p:cNvPr id="1030" name="矩形 6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1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2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/>
          <a:p>
            <a:pPr lvl="0" algn="ctr"/>
            <a:endParaRPr lang="en-US" altLang="x-none" dirty="0">
              <a:solidFill>
                <a:srgbClr val="FFFFFF"/>
              </a:solidFill>
              <a:latin typeface="Tw Cen MT"/>
              <a:ea typeface="华文仿宋"/>
            </a:endParaRPr>
          </a:p>
        </p:txBody>
      </p:sp>
      <p:sp>
        <p:nvSpPr>
          <p:cNvPr id="103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Tw Cen MT"/>
                <a:ea typeface="华文仿宋"/>
              </a:rPr>
              <a:t>‹#›</a:t>
            </a:fld>
            <a:endParaRPr lang="zh-CN" altLang="en-US" dirty="0">
              <a:latin typeface="Tw Cen MT"/>
              <a:ea typeface="华文仿宋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405" lvl="0" indent="-319405" algn="l" defTabSz="914400" eaLnBrk="1" fontAlgn="base" latinLnBrk="0" hangingPunct="1">
        <a:lnSpc>
          <a:spcPct val="100000"/>
        </a:lnSpc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lvl="1" indent="-273050" algn="l" defTabSz="914400" eaLnBrk="1" fontAlgn="base" latinLnBrk="0" hangingPunct="1">
        <a:lnSpc>
          <a:spcPct val="100000"/>
        </a:lnSpc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"/>
        <a:defRPr sz="25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2pPr>
      <a:lvl3pPr marL="914400" lvl="2" indent="-228600" algn="l" defTabSz="91440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3pPr>
      <a:lvl4pPr marL="1371600" lvl="3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4pPr>
      <a:lvl5pPr marL="1828800" lvl="4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b="0" i="0" u="none" kern="1200" baseline="0">
          <a:solidFill>
            <a:schemeClr val="tx1"/>
          </a:solidFill>
          <a:latin typeface="Tw Cen M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</a:t>
            </a:r>
            <a:r>
              <a:rPr lang="en-US" altLang="zh-CN" sz="3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AAAI2018</a:t>
            </a:r>
            <a:endParaRPr lang="en-US" altLang="zh-CN" sz="36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79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en-US" altLang="zh-CN" sz="3200" smtClean="0">
                <a:latin typeface="+mn-lt"/>
              </a:rPr>
              <a:t>Commonsense Knowledge</a:t>
            </a:r>
            <a:endParaRPr lang="zh-CN" altLang="en-US" sz="3200" dirty="0">
              <a:latin typeface="+mn-lt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12775" y="1605762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we use commonsense knowledge as our knowledge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source to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be embedded into the sequence encoder. In particular,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we use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SenticNet (Cambria et al. 2016), a commonsense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knowledge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base that contains 50,000 concepts associated with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a rich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set of affective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properties.</a:t>
            </a:r>
            <a:endParaRPr lang="zh-CN" altLang="en-US" sz="2000">
              <a:latin typeface="SimSun-ExtB" panose="02010609060101010101" pitchFamily="49" charset="-122"/>
              <a:ea typeface="SimSun-ExtB" panose="02010609060101010101" pitchFamily="49" charset="-122"/>
              <a:cs typeface="Segoe UI Light" panose="020B0502040204020203" pitchFamily="34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4145"/>
            <a:ext cx="664937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en-US" altLang="zh-CN" smtClean="0"/>
              <a:t>Sentic LSTM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"/>
          <a:stretch/>
        </p:blipFill>
        <p:spPr>
          <a:xfrm>
            <a:off x="251520" y="2320833"/>
            <a:ext cx="3911486" cy="2753109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99381" y="3356992"/>
            <a:ext cx="45204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r="4046"/>
          <a:stretch/>
        </p:blipFill>
        <p:spPr>
          <a:xfrm>
            <a:off x="4487489" y="2346765"/>
            <a:ext cx="4656066" cy="30960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04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            LSTM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2243" y="17728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Sentic LSTM</a:t>
            </a:r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2" r="429"/>
          <a:stretch/>
        </p:blipFill>
        <p:spPr>
          <a:xfrm>
            <a:off x="4497615" y="5805264"/>
            <a:ext cx="2254061" cy="32870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920" r="-44" b="8920"/>
          <a:stretch/>
        </p:blipFill>
        <p:spPr>
          <a:xfrm>
            <a:off x="6948264" y="5609576"/>
            <a:ext cx="1944216" cy="720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en-US" altLang="zh-CN" smtClean="0"/>
              <a:t>Prediction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1671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2" y="1916832"/>
            <a:ext cx="3362794" cy="97168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2" y="3216686"/>
            <a:ext cx="3629532" cy="6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实验数据集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r>
              <a:rPr lang="zh-CN" altLang="en-US" sz="2000" smtClean="0"/>
              <a:t>两个数据集：</a:t>
            </a:r>
            <a:endParaRPr lang="en-US" altLang="zh-CN" sz="2000" smtClean="0"/>
          </a:p>
          <a:p>
            <a:pPr marL="0" lvl="0" indent="0">
              <a:buNone/>
            </a:pPr>
            <a:r>
              <a:rPr lang="en-US" altLang="zh-CN" sz="2000" smtClean="0"/>
              <a:t>1.SentiHood</a:t>
            </a:r>
          </a:p>
          <a:p>
            <a:pPr marL="0" lvl="0" indent="0">
              <a:buNone/>
            </a:pPr>
            <a:r>
              <a:rPr lang="en-US" altLang="zh-CN" sz="2000" smtClean="0"/>
              <a:t>2.Semeval 2015</a:t>
            </a:r>
          </a:p>
          <a:p>
            <a:pPr marL="0" lvl="0" indent="0">
              <a:buNone/>
            </a:pPr>
            <a:endParaRPr lang="en-US" altLang="zh-CN" sz="2000"/>
          </a:p>
          <a:p>
            <a:pPr marL="0" lvl="0" indent="0">
              <a:buNone/>
            </a:pPr>
            <a:endParaRPr lang="en-US" altLang="zh-CN" sz="2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r="3837"/>
          <a:stretch/>
        </p:blipFill>
        <p:spPr>
          <a:xfrm>
            <a:off x="0" y="2996952"/>
            <a:ext cx="4392488" cy="172819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74" y="3068960"/>
            <a:ext cx="4658375" cy="315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实验评价指标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en-US" altLang="zh-CN" sz="2000"/>
          </a:p>
          <a:p>
            <a:pPr marL="0" lvl="0" indent="0">
              <a:buNone/>
            </a:pP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916832"/>
            <a:ext cx="8010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aspect categorization</a:t>
            </a:r>
            <a:r>
              <a:rPr lang="zh-CN" altLang="en-US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：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treat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the outputs of aspect-based classification as hierarchical classes. we output the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label (e.g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., in the 3-class setting,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it </a:t>
            </a:r>
            <a:r>
              <a:rPr lang="en-US" altLang="zh-CN" sz="2000" smtClean="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outputs ‘Positive’,’Negative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’,</a:t>
            </a:r>
            <a:r>
              <a:rPr lang="en-US" altLang="zh-CN" sz="2000" smtClean="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or‘None’)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with the highest probability for each aspect.</a:t>
            </a:r>
          </a:p>
          <a:p>
            <a:pPr marL="342900" indent="-342900">
              <a:buAutoNum type="arabicPeriod"/>
            </a:pP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aspect-based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sentiment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classification</a:t>
            </a:r>
            <a:r>
              <a:rPr lang="zh-CN" altLang="en-US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：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we ignore the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scores of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‘None’. For evaluating the aspect-based sentiment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classification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, we simply calculate the accuracy averaged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over aspects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实验结果</a:t>
            </a:r>
            <a:endParaRPr lang="zh-CN" altLang="en-US" dirty="0"/>
          </a:p>
        </p:txBody>
      </p:sp>
      <p:pic>
        <p:nvPicPr>
          <p:cNvPr id="2" name="内容占位符 1" descr="屏幕剪辑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 b="5534"/>
          <a:stretch/>
        </p:blipFill>
        <p:spPr>
          <a:xfrm>
            <a:off x="790972" y="1603545"/>
            <a:ext cx="6661348" cy="2473527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49080"/>
            <a:ext cx="5652120" cy="25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en-US" altLang="zh-CN" smtClean="0"/>
              <a:t>Attention</a:t>
            </a:r>
            <a:r>
              <a:rPr lang="zh-CN" altLang="en-US" smtClean="0"/>
              <a:t>可视化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en-US" altLang="zh-CN" sz="2000"/>
          </a:p>
          <a:p>
            <a:pPr marL="0" lvl="0" indent="0">
              <a:buNone/>
            </a:pPr>
            <a:endParaRPr lang="en-US" altLang="zh-CN" sz="2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1" r="628"/>
          <a:stretch/>
        </p:blipFill>
        <p:spPr>
          <a:xfrm>
            <a:off x="647998" y="1600200"/>
            <a:ext cx="5004122" cy="2864219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 r="742"/>
          <a:stretch/>
        </p:blipFill>
        <p:spPr>
          <a:xfrm>
            <a:off x="468931" y="4464419"/>
            <a:ext cx="5183189" cy="19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结论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r>
              <a:rPr lang="zh-CN" altLang="en-US" smtClean="0"/>
              <a:t>本文创建</a:t>
            </a:r>
            <a:r>
              <a:rPr lang="zh-CN" altLang="en-US"/>
              <a:t>了多层</a:t>
            </a:r>
            <a:r>
              <a:rPr lang="en-US" altLang="zh-CN"/>
              <a:t>attention</a:t>
            </a:r>
            <a:r>
              <a:rPr lang="zh-CN" altLang="en-US"/>
              <a:t>模型</a:t>
            </a:r>
            <a:r>
              <a:rPr lang="zh-CN" altLang="en-US" smtClean="0"/>
              <a:t>来分别编码目标</a:t>
            </a:r>
            <a:r>
              <a:rPr lang="zh-CN" altLang="en-US"/>
              <a:t>词（</a:t>
            </a:r>
            <a:r>
              <a:rPr lang="en-US" altLang="zh-CN"/>
              <a:t>target</a:t>
            </a:r>
            <a:r>
              <a:rPr lang="zh-CN" altLang="en-US"/>
              <a:t>）和</a:t>
            </a:r>
            <a:r>
              <a:rPr lang="zh-CN" altLang="en-US"/>
              <a:t>整个</a:t>
            </a:r>
            <a:r>
              <a:rPr lang="zh-CN" altLang="en-US" smtClean="0"/>
              <a:t>句子</a:t>
            </a:r>
            <a:r>
              <a:rPr lang="zh-CN" altLang="en-US" sz="2000" smtClean="0"/>
              <a:t>，同时论文也提出了扩展后的</a:t>
            </a:r>
            <a:r>
              <a:rPr lang="en-US" altLang="zh-CN" sz="2000" smtClean="0"/>
              <a:t>LSTM</a:t>
            </a:r>
            <a:r>
              <a:rPr lang="zh-CN" altLang="en-US" sz="2000" smtClean="0"/>
              <a:t>模型来引入外部常识。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6323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en-US" altLang="zh-CN" sz="2000"/>
          </a:p>
          <a:p>
            <a:pPr marL="0" lvl="0" indent="0">
              <a:buNone/>
            </a:pPr>
            <a:endParaRPr lang="en-US" altLang="zh-CN" sz="2000" smtClean="0"/>
          </a:p>
          <a:p>
            <a:pPr marL="0" lvl="0" indent="0">
              <a:buNone/>
            </a:pPr>
            <a:endParaRPr lang="en-US" altLang="zh-CN" sz="2000"/>
          </a:p>
          <a:p>
            <a:pPr marL="0" lvl="0" indent="0">
              <a:buNone/>
            </a:pPr>
            <a:endParaRPr lang="en-US" altLang="zh-CN" sz="2000" smtClean="0"/>
          </a:p>
          <a:p>
            <a:pPr marL="0" lv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                </a:t>
            </a:r>
            <a:r>
              <a:rPr lang="zh-CN" altLang="en-US" sz="3600" smtClean="0"/>
              <a:t>谢谢！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131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相关概念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b="1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Targeted sentiment analysis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studies the sentiment polarity toward a certain entity in one sentence.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9060" r="1926" b="9399"/>
          <a:stretch/>
        </p:blipFill>
        <p:spPr>
          <a:xfrm>
            <a:off x="0" y="3284984"/>
            <a:ext cx="8988999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相关概念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01751" y="1628800"/>
            <a:ext cx="8423721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b="1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Aspect-level sentiment analysis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aims to classify the sentiment polarities in a sentence for an aspect. An aspect is one attribute of a target, over which human can express their opinions.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0" y="3284984"/>
            <a:ext cx="9052950" cy="21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解决的问题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b="1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Targeted Aspect-Based Sentiment Analysis</a:t>
            </a:r>
            <a:r>
              <a:rPr lang="zh-CN" altLang="en-US" sz="2000" b="1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：</a:t>
            </a:r>
            <a:endParaRPr lang="en-US" altLang="zh-CN" sz="2000" b="1">
              <a:latin typeface="SimSun-ExtB" panose="02010609060101010101" pitchFamily="49" charset="-122"/>
              <a:ea typeface="SimSun-ExtB" panose="02010609060101010101" pitchFamily="49" charset="-122"/>
              <a:cs typeface="Segoe UI Light" panose="020B0502040204020203" pitchFamily="34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A sentence s consists of a sequence of words, we consider all mentions of the same target as a single target. A target t denoted as T = {t1,t2,⋯,ti,⋯,tm},the task of targeted ABSA can be divided into two subtasks.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smtClean="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Firstly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, it resolves the aspect categories of t belonging to a predefined set.Secondly,it classifies the sentiment polarity with respect to each aspect category associated with t</a:t>
            </a:r>
            <a:r>
              <a:rPr lang="en-US" altLang="zh-CN" sz="2000" smtClean="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.</a:t>
            </a:r>
          </a:p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000" smtClean="0">
              <a:latin typeface="SimSun-ExtB" panose="02010609060101010101" pitchFamily="49" charset="-122"/>
              <a:ea typeface="SimSun-ExtB" panose="02010609060101010101" pitchFamily="49" charset="-122"/>
              <a:cs typeface="Segoe UI Light" panose="020B0502040204020203" pitchFamily="34" charset="0"/>
            </a:endParaRPr>
          </a:p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smtClean="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“I </a:t>
            </a:r>
            <a:r>
              <a:rPr lang="en-US" altLang="zh-CN" sz="200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live in [West </a:t>
            </a:r>
            <a:r>
              <a:rPr lang="en-US" altLang="zh-CN" sz="2000" smtClean="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London] for </a:t>
            </a:r>
            <a:r>
              <a:rPr lang="en-US" altLang="zh-CN" sz="200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years. I like it and it is safe to live in much </a:t>
            </a:r>
            <a:r>
              <a:rPr lang="en-US" altLang="zh-CN" sz="2000" smtClean="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of [West </a:t>
            </a:r>
            <a:r>
              <a:rPr lang="en-US" altLang="zh-CN" sz="200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London</a:t>
            </a:r>
            <a:r>
              <a:rPr lang="en-US" altLang="zh-CN" sz="2000" smtClean="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].”</a:t>
            </a:r>
          </a:p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smtClean="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The desired </a:t>
            </a: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output for [WestLondon] is [‘general’:positive;</a:t>
            </a:r>
          </a:p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‘safety’:positive]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buNone/>
            </a:pPr>
            <a:endParaRPr lang="en-US" altLang="zh-CN" sz="2000">
              <a:latin typeface="SimSun-ExtB" panose="02010609060101010101" pitchFamily="49" charset="-122"/>
              <a:ea typeface="SimSun-ExtB" panose="02010609060101010101" pitchFamily="49" charset="-122"/>
              <a:cs typeface="Segoe UI Light" panose="020B0502040204020203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000" smtClean="0"/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以前工作的问题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>
              <a:buNone/>
            </a:pPr>
            <a:r>
              <a:rPr lang="en-US" altLang="zh-CN"/>
              <a:t>1</a:t>
            </a:r>
            <a:r>
              <a:rPr lang="en-US" altLang="zh-CN" smtClean="0"/>
              <a:t>.</a:t>
            </a:r>
            <a:r>
              <a:rPr lang="zh-CN" altLang="en-US" smtClean="0"/>
              <a:t>当一个</a:t>
            </a:r>
            <a:r>
              <a:rPr lang="en-US" altLang="zh-CN" smtClean="0"/>
              <a:t>target</a:t>
            </a:r>
            <a:r>
              <a:rPr lang="zh-CN" altLang="en-US" smtClean="0"/>
              <a:t>含有多个单词</a:t>
            </a:r>
            <a:r>
              <a:rPr lang="zh-CN" altLang="en-US"/>
              <a:t>时，现有的模型假设</a:t>
            </a:r>
            <a:r>
              <a:rPr lang="zh-CN" altLang="en-US" smtClean="0"/>
              <a:t>所有单词对最后</a:t>
            </a:r>
            <a:r>
              <a:rPr lang="en-US" altLang="zh-CN" smtClean="0"/>
              <a:t>aspect</a:t>
            </a:r>
            <a:r>
              <a:rPr lang="zh-CN" altLang="en-US" smtClean="0"/>
              <a:t>情感计算的</a:t>
            </a:r>
            <a:r>
              <a:rPr lang="zh-CN" altLang="en-US"/>
              <a:t>重要性是一致的，</a:t>
            </a:r>
            <a:r>
              <a:rPr lang="zh-CN" altLang="en-US" smtClean="0"/>
              <a:t>并简单地在这些单词中计算</a:t>
            </a:r>
            <a:r>
              <a:rPr lang="zh-CN" altLang="en-US"/>
              <a:t>出一个平均</a:t>
            </a:r>
            <a:r>
              <a:rPr lang="zh-CN" altLang="en-US" smtClean="0"/>
              <a:t>向量</a:t>
            </a:r>
            <a:r>
              <a:rPr lang="zh-CN" altLang="en-US"/>
              <a:t>。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en-US" altLang="zh-CN" smtClean="0"/>
              <a:t>.</a:t>
            </a:r>
            <a:r>
              <a:rPr lang="zh-CN" altLang="en-US" smtClean="0"/>
              <a:t>现有模型用的注意力机制建立的单词和给定</a:t>
            </a:r>
            <a:r>
              <a:rPr lang="en-US" altLang="zh-CN" smtClean="0"/>
              <a:t>target</a:t>
            </a:r>
            <a:r>
              <a:rPr lang="zh-CN" altLang="en-US" smtClean="0"/>
              <a:t>和</a:t>
            </a:r>
            <a:r>
              <a:rPr lang="en-US" altLang="zh-CN" smtClean="0"/>
              <a:t>aspect</a:t>
            </a:r>
            <a:r>
              <a:rPr lang="zh-CN" altLang="en-US" smtClean="0"/>
              <a:t>的联系很模糊，不能很好地关联它们之间的关系。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en-US" altLang="zh-CN" smtClean="0"/>
              <a:t>.</a:t>
            </a:r>
            <a:r>
              <a:rPr lang="zh-CN" altLang="en-US" smtClean="0"/>
              <a:t>没有很好地引入外部知识如常识。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smtClean="0"/>
              <a:t>创新点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591945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创建了多层</a:t>
            </a:r>
            <a:r>
              <a:rPr lang="en-US" altLang="zh-CN"/>
              <a:t>attention</a:t>
            </a:r>
            <a:r>
              <a:rPr lang="zh-CN" altLang="en-US"/>
              <a:t>模型来分别明确计算目标词（</a:t>
            </a:r>
            <a:r>
              <a:rPr lang="en-US" altLang="zh-CN"/>
              <a:t>target</a:t>
            </a:r>
            <a:r>
              <a:rPr lang="zh-CN" altLang="en-US"/>
              <a:t>）和整个</a:t>
            </a:r>
            <a:r>
              <a:rPr lang="zh-CN" altLang="en-US" smtClean="0"/>
              <a:t>句子。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引入外部知识，扩展</a:t>
            </a:r>
            <a:r>
              <a:rPr lang="en-US" altLang="zh-CN"/>
              <a:t>LSTM</a:t>
            </a:r>
            <a:r>
              <a:rPr lang="zh-CN" altLang="en-US" smtClean="0"/>
              <a:t>单元。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将常识性情感知识融入深层神经网络。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zh-CN" altLang="en-US" dirty="0"/>
              <a:t>模型框架：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449590" cy="2915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en-US" altLang="zh-CN" sz="3200" smtClean="0">
                <a:latin typeface="+mn-lt"/>
              </a:rPr>
              <a:t>Target-Level Attention</a:t>
            </a:r>
            <a:endParaRPr lang="zh-CN" altLang="en-US" sz="3200" dirty="0">
              <a:latin typeface="+mn-lt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4" y="1829121"/>
            <a:ext cx="2295845" cy="3905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4" y="2530853"/>
            <a:ext cx="2829320" cy="35247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7" y="2996094"/>
            <a:ext cx="2534004" cy="74305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" y="3758138"/>
            <a:ext cx="2391109" cy="35247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8" y="4298846"/>
            <a:ext cx="4458322" cy="476316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32" y="4269302"/>
            <a:ext cx="1886213" cy="476316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87" y="4269302"/>
            <a:ext cx="1705213" cy="447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 vert="horz" wrap="square" anchor="ctr"/>
          <a:lstStyle/>
          <a:p>
            <a:r>
              <a:rPr lang="en-US" altLang="zh-CN" sz="3200" smtClean="0">
                <a:latin typeface="+mn-lt"/>
              </a:rPr>
              <a:t>Sentence-Level Attention</a:t>
            </a:r>
            <a:endParaRPr lang="zh-CN" altLang="en-US" sz="3200" dirty="0">
              <a:latin typeface="+mn-lt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982845"/>
          </a:xfrm>
        </p:spPr>
        <p:txBody>
          <a:bodyPr vert="horz" wrap="square" anchor="t"/>
          <a:lstStyle>
            <a:lvl1pPr lvl="0">
              <a:defRPr sz="21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789874"/>
            <a:ext cx="619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SimSun-ExtB" panose="02010609060101010101" pitchFamily="49" charset="-122"/>
                <a:ea typeface="SimSun-ExtB" panose="02010609060101010101" pitchFamily="49" charset="-122"/>
                <a:cs typeface="Segoe UI Light" panose="020B0502040204020203" pitchFamily="34" charset="0"/>
              </a:rPr>
              <a:t>Given a sentence s of length L</a:t>
            </a: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1" y="2876235"/>
            <a:ext cx="2638793" cy="609685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9" y="3604388"/>
            <a:ext cx="2295845" cy="371527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7" y="4146457"/>
            <a:ext cx="4934639" cy="428685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9" y="4740291"/>
            <a:ext cx="1962424" cy="400106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517" r="20"/>
          <a:stretch/>
        </p:blipFill>
        <p:spPr>
          <a:xfrm>
            <a:off x="2983845" y="4719325"/>
            <a:ext cx="2201058" cy="485049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8" r="872" b="16327"/>
          <a:stretch/>
        </p:blipFill>
        <p:spPr>
          <a:xfrm>
            <a:off x="661247" y="2420888"/>
            <a:ext cx="2398585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性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6723F"/>
      </a:accent6>
      <a:hlink>
        <a:srgbClr val="F7B615"/>
      </a:hlink>
      <a:folHlink>
        <a:srgbClr val="704404"/>
      </a:folHlink>
    </a:clrScheme>
    <a:fontScheme name="">
      <a:majorFont>
        <a:latin typeface="Tw Cen MT"/>
        <a:ea typeface="华文仿宋"/>
        <a:cs typeface=""/>
      </a:majorFont>
      <a:minorFont>
        <a:latin typeface="Consolas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672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</TotalTime>
  <Words>513</Words>
  <Application>Microsoft Office PowerPoint</Application>
  <PresentationFormat>全屏显示(4:3)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SimSun-ExtB</vt:lpstr>
      <vt:lpstr>华文仿宋</vt:lpstr>
      <vt:lpstr>宋体</vt:lpstr>
      <vt:lpstr>Arial</vt:lpstr>
      <vt:lpstr>Calibri</vt:lpstr>
      <vt:lpstr>Consolas</vt:lpstr>
      <vt:lpstr>Segoe UI Light</vt:lpstr>
      <vt:lpstr>Tw Cen MT</vt:lpstr>
      <vt:lpstr>Wingdings</vt:lpstr>
      <vt:lpstr>中性</vt:lpstr>
      <vt:lpstr>PowerPoint 演示文稿</vt:lpstr>
      <vt:lpstr>相关概念</vt:lpstr>
      <vt:lpstr>相关概念</vt:lpstr>
      <vt:lpstr>解决的问题</vt:lpstr>
      <vt:lpstr>以前工作的问题</vt:lpstr>
      <vt:lpstr>创新点</vt:lpstr>
      <vt:lpstr>模型框架：</vt:lpstr>
      <vt:lpstr>Target-Level Attention</vt:lpstr>
      <vt:lpstr>Sentence-Level Attention</vt:lpstr>
      <vt:lpstr>Commonsense Knowledge</vt:lpstr>
      <vt:lpstr>Sentic LSTM</vt:lpstr>
      <vt:lpstr>Prediction</vt:lpstr>
      <vt:lpstr>实验数据集</vt:lpstr>
      <vt:lpstr>实验评价指标</vt:lpstr>
      <vt:lpstr>实验结果</vt:lpstr>
      <vt:lpstr>Attention可视化</vt:lpstr>
      <vt:lpstr>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数位类统计问题入门</dc:title>
  <dc:creator>Administrator</dc:creator>
  <cp:lastModifiedBy>H erumw</cp:lastModifiedBy>
  <cp:revision>41</cp:revision>
  <dcterms:created xsi:type="dcterms:W3CDTF">2013-09-08T09:06:00Z</dcterms:created>
  <dcterms:modified xsi:type="dcterms:W3CDTF">2019-05-15T04:36:25Z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  <property fmtid="{D5CDD505-2E9C-101B-9397-08002B2CF9AE}" pid="3" name="KSORubyTemplateID">
    <vt:lpwstr>2</vt:lpwstr>
  </property>
</Properties>
</file>