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5"/>
  </p:notesMasterIdLst>
  <p:handoutMasterIdLst>
    <p:handoutMasterId r:id="rId16"/>
  </p:handoutMasterIdLst>
  <p:sldIdLst>
    <p:sldId id="723" r:id="rId2"/>
    <p:sldId id="725" r:id="rId3"/>
    <p:sldId id="726" r:id="rId4"/>
    <p:sldId id="727" r:id="rId5"/>
    <p:sldId id="728" r:id="rId6"/>
    <p:sldId id="729" r:id="rId7"/>
    <p:sldId id="730" r:id="rId8"/>
    <p:sldId id="731" r:id="rId9"/>
    <p:sldId id="732" r:id="rId10"/>
    <p:sldId id="733" r:id="rId11"/>
    <p:sldId id="742" r:id="rId12"/>
    <p:sldId id="734" r:id="rId13"/>
    <p:sldId id="735" r:id="rId14"/>
  </p:sldIdLst>
  <p:sldSz cx="11520488" cy="6480175"/>
  <p:notesSz cx="6858000" cy="9144000"/>
  <p:defaultTextStyle>
    <a:defPPr>
      <a:defRPr lang="zh-CN"/>
    </a:defPPr>
    <a:lvl1pPr marL="0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3059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6117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9177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12232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5292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18348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21407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24466" algn="l" defTabSz="12061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395" userDrawn="1">
          <p15:clr>
            <a:srgbClr val="A4A3A4"/>
          </p15:clr>
        </p15:guide>
        <p15:guide id="3" orient="horz" pos="2041" userDrawn="1">
          <p15:clr>
            <a:srgbClr val="A4A3A4"/>
          </p15:clr>
        </p15:guide>
        <p15:guide id="4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5FE"/>
    <a:srgbClr val="E8F3FF"/>
    <a:srgbClr val="31B6FD"/>
    <a:srgbClr val="E7000C"/>
    <a:srgbClr val="BFBFBF"/>
    <a:srgbClr val="2981D1"/>
    <a:srgbClr val="2185BA"/>
    <a:srgbClr val="C40010"/>
    <a:srgbClr val="5600ED"/>
    <a:srgbClr val="1C9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5" autoAdjust="0"/>
    <p:restoredTop sz="88112" autoAdjust="0"/>
  </p:normalViewPr>
  <p:slideViewPr>
    <p:cSldViewPr snapToGrid="0">
      <p:cViewPr varScale="1">
        <p:scale>
          <a:sx n="106" d="100"/>
          <a:sy n="106" d="100"/>
        </p:scale>
        <p:origin x="1170" y="108"/>
      </p:cViewPr>
      <p:guideLst>
        <p:guide orient="horz" pos="3024"/>
        <p:guide pos="3395"/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6BF60-22C9-4F32-8365-A91E0354EFF2}" type="datetimeFigureOut">
              <a:rPr lang="zh-CN" altLang="en-US" smtClean="0"/>
              <a:pPr/>
              <a:t>2019/5/9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722DA-5114-4EF5-94C2-29D607558A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0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440-2207-4D79-9A17-684F2DC3BCF7}" type="datetimeFigureOut">
              <a:rPr lang="zh-CN" altLang="en-US" smtClean="0"/>
              <a:pPr/>
              <a:t>2019/5/9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EB5CB-6C59-4EA4-BE41-A6A10AEFB9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8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5093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90185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5278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80370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25463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70555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15647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60739" algn="l" defTabSz="12901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GCN </a:t>
            </a:r>
            <a:r>
              <a:rPr lang="zh-CN" altLang="en-US" dirty="0"/>
              <a:t>图卷积网络 </a:t>
            </a:r>
            <a:r>
              <a:rPr lang="en-US" altLang="zh-CN" dirty="0"/>
              <a:t>GAT</a:t>
            </a:r>
            <a:r>
              <a:rPr lang="zh-CN" altLang="en-US" dirty="0"/>
              <a:t>图注意力网络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表示学习用来获得实体</a:t>
            </a:r>
            <a:r>
              <a:rPr lang="en-US" altLang="zh-CN" dirty="0"/>
              <a:t>/</a:t>
            </a:r>
            <a:r>
              <a:rPr lang="zh-CN" altLang="en-US" dirty="0"/>
              <a:t>节点的高质量特征，之后通过最小化对齐模型</a:t>
            </a:r>
            <a:r>
              <a:rPr lang="en-US" altLang="zh-CN" dirty="0"/>
              <a:t>loss</a:t>
            </a:r>
            <a:r>
              <a:rPr lang="zh-CN" altLang="en-US" dirty="0"/>
              <a:t>进行对齐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6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首先利用实体间三元组训练出实体嵌入</a:t>
            </a:r>
            <a:r>
              <a:rPr lang="en-US" altLang="zh-CN" dirty="0"/>
              <a:t>,</a:t>
            </a:r>
            <a:r>
              <a:rPr lang="zh-CN" altLang="en-US" dirty="0"/>
              <a:t>之后利用属性三元组训练出属性嵌入（属性值由于种类繁多，因此抽象成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integer</a:t>
            </a:r>
            <a:r>
              <a:rPr lang="zh-CN" altLang="en-US" dirty="0"/>
              <a:t>等数据类型）</a:t>
            </a:r>
            <a:endParaRPr lang="en-US" altLang="zh-CN" dirty="0"/>
          </a:p>
          <a:p>
            <a:r>
              <a:rPr lang="zh-CN" altLang="en-US" dirty="0"/>
              <a:t>之后计算属性嵌入和实体嵌入间的相似度，加权求和属性嵌入后与实体嵌入拼接</a:t>
            </a:r>
            <a:endParaRPr lang="en-US" altLang="zh-CN" dirty="0"/>
          </a:p>
          <a:p>
            <a:r>
              <a:rPr lang="zh-CN" altLang="en-US" dirty="0"/>
              <a:t>之后利用上述对齐方法对齐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6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将图谱分别利用</a:t>
            </a:r>
            <a:r>
              <a:rPr lang="en-US" altLang="zh-CN" dirty="0"/>
              <a:t>GCN</a:t>
            </a:r>
            <a:r>
              <a:rPr lang="zh-CN" altLang="en-US" dirty="0"/>
              <a:t>抽取特征，并最小化对齐实体嵌入间的欧几里得距离（负采样法）</a:t>
            </a:r>
            <a:endParaRPr lang="en-US" altLang="zh-CN" dirty="0"/>
          </a:p>
          <a:p>
            <a:pPr marL="0" marR="0" indent="0" algn="l" defTabSz="12901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GCN</a:t>
            </a:r>
            <a:r>
              <a:rPr lang="zh-CN" altLang="en-US" dirty="0"/>
              <a:t>同样才用了结构嵌入和属性嵌入结合的方法，具体做法与</a:t>
            </a:r>
            <a:r>
              <a:rPr lang="en-US" altLang="zh-CN" dirty="0"/>
              <a:t>jape</a:t>
            </a:r>
            <a:r>
              <a:rPr lang="zh-CN" altLang="en-US" dirty="0"/>
              <a:t>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7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Transh</a:t>
            </a:r>
            <a:r>
              <a:rPr lang="en-US" altLang="zh-CN" baseline="0" dirty="0"/>
              <a:t> </a:t>
            </a:r>
            <a:r>
              <a:rPr lang="zh-CN" altLang="en-US" baseline="0" dirty="0"/>
              <a:t>： 对每个关系构建一个超平面</a:t>
            </a:r>
            <a:r>
              <a:rPr lang="en-US" altLang="zh-CN" baseline="0" dirty="0" err="1"/>
              <a:t>Wi</a:t>
            </a:r>
            <a:r>
              <a:rPr lang="zh-CN" altLang="en-US" baseline="0" dirty="0"/>
              <a:t>，将原本三元组中的</a:t>
            </a:r>
            <a:r>
              <a:rPr lang="en-US" altLang="zh-CN" baseline="0" dirty="0"/>
              <a:t>h</a:t>
            </a:r>
            <a:r>
              <a:rPr lang="zh-CN" altLang="en-US" baseline="0" dirty="0"/>
              <a:t>和</a:t>
            </a:r>
            <a:r>
              <a:rPr lang="en-US" altLang="zh-CN" baseline="0" dirty="0"/>
              <a:t>t</a:t>
            </a:r>
            <a:r>
              <a:rPr lang="zh-CN" altLang="en-US" baseline="0" dirty="0"/>
              <a:t>在</a:t>
            </a:r>
            <a:r>
              <a:rPr lang="en-US" altLang="zh-CN" baseline="0" dirty="0" err="1"/>
              <a:t>Wi</a:t>
            </a:r>
            <a:r>
              <a:rPr lang="zh-CN" altLang="en-US" baseline="0" dirty="0"/>
              <a:t>投影后为</a:t>
            </a:r>
            <a:r>
              <a:rPr lang="en-US" altLang="zh-CN" baseline="0" dirty="0"/>
              <a:t>h’</a:t>
            </a:r>
            <a:r>
              <a:rPr lang="zh-CN" altLang="en-US" baseline="0" dirty="0"/>
              <a:t>和</a:t>
            </a:r>
            <a:r>
              <a:rPr lang="en-US" altLang="zh-CN" baseline="0" dirty="0"/>
              <a:t>t’</a:t>
            </a:r>
            <a:r>
              <a:rPr lang="zh-CN" altLang="en-US" baseline="0" dirty="0"/>
              <a:t>，从而实现同一实体对不同关系有不同表示</a:t>
            </a:r>
            <a:endParaRPr lang="en-US" altLang="zh-CN" baseline="0" dirty="0"/>
          </a:p>
          <a:p>
            <a:r>
              <a:rPr lang="en-US" altLang="zh-CN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TransD</a:t>
            </a:r>
            <a:r>
              <a:rPr lang="en-US" altLang="zh-CN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TransE</a:t>
            </a:r>
            <a:r>
              <a:rPr lang="en-US" altLang="zh-CN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TransH</a:t>
            </a:r>
            <a:r>
              <a:rPr lang="en-US" altLang="zh-CN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都假设实体和关系嵌入在相同的空间中。然而，一个实体是多种属性的综合体，不同关系对应实体的不同属性，即头尾节点和关系可能不在一个向量空间中。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3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6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9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左边式子：求和后标准化，在进行非线性变换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右边式子：左边式子的优化实现方法，</a:t>
            </a:r>
            <a:r>
              <a:rPr lang="en-US" altLang="zh-CN" dirty="0"/>
              <a:t>A</a:t>
            </a:r>
            <a:r>
              <a:rPr lang="zh-CN" altLang="en-US" dirty="0"/>
              <a:t>为拉普拉斯矩阵，</a:t>
            </a:r>
            <a:r>
              <a:rPr lang="en-US" altLang="zh-CN" dirty="0"/>
              <a:t>D-1</a:t>
            </a:r>
            <a:r>
              <a:rPr lang="zh-CN" altLang="en-US" dirty="0"/>
              <a:t>为归一化矩阵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attention</a:t>
            </a:r>
            <a:r>
              <a:rPr lang="zh-CN" altLang="en-US" dirty="0"/>
              <a:t>头数，</a:t>
            </a:r>
            <a:r>
              <a:rPr lang="en-US" altLang="zh-CN" dirty="0"/>
              <a:t>||</a:t>
            </a:r>
            <a:r>
              <a:rPr lang="zh-CN" altLang="en-US" dirty="0"/>
              <a:t>为拼接操作符，多头</a:t>
            </a:r>
            <a:r>
              <a:rPr lang="en-US" altLang="zh-CN" dirty="0"/>
              <a:t>attention</a:t>
            </a:r>
            <a:r>
              <a:rPr lang="zh-CN" altLang="en-US" dirty="0"/>
              <a:t>含义是分别独立进行</a:t>
            </a:r>
            <a:r>
              <a:rPr lang="en-US" altLang="zh-CN" dirty="0"/>
              <a:t>attention</a:t>
            </a:r>
            <a:r>
              <a:rPr lang="zh-CN" altLang="en-US" dirty="0"/>
              <a:t>之后拼接，类似于</a:t>
            </a:r>
            <a:r>
              <a:rPr lang="en-US" altLang="zh-CN" dirty="0"/>
              <a:t>CNN</a:t>
            </a:r>
            <a:r>
              <a:rPr lang="zh-CN" altLang="en-US" dirty="0"/>
              <a:t>的不同的卷积核</a:t>
            </a:r>
            <a:endParaRPr lang="en-US" altLang="zh-CN" dirty="0"/>
          </a:p>
          <a:p>
            <a:r>
              <a:rPr lang="en-US" altLang="zh-CN" dirty="0" err="1"/>
              <a:t>aT</a:t>
            </a:r>
            <a:r>
              <a:rPr lang="zh-CN" altLang="en-US" dirty="0"/>
              <a:t>为</a:t>
            </a:r>
            <a:r>
              <a:rPr lang="en-US" altLang="zh-CN" dirty="0"/>
              <a:t>attention</a:t>
            </a:r>
            <a:r>
              <a:rPr lang="zh-CN" altLang="en-US" dirty="0"/>
              <a:t>向量，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在同一</a:t>
            </a:r>
            <a:r>
              <a:rPr lang="en-US" altLang="zh-CN" dirty="0"/>
              <a:t>attention</a:t>
            </a:r>
            <a:r>
              <a:rPr lang="zh-CN" altLang="en-US" dirty="0"/>
              <a:t>头中共享权重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1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8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S1</a:t>
            </a:r>
            <a:r>
              <a:rPr lang="en-US" altLang="zh-CN" baseline="0" dirty="0"/>
              <a:t> s2 </a:t>
            </a:r>
            <a:r>
              <a:rPr lang="zh-CN" altLang="en-US" baseline="0" dirty="0"/>
              <a:t>最小化实体</a:t>
            </a:r>
            <a:r>
              <a:rPr lang="en-US" altLang="zh-CN" baseline="0" dirty="0"/>
              <a:t>/</a:t>
            </a:r>
            <a:r>
              <a:rPr lang="zh-CN" altLang="en-US" baseline="0" dirty="0"/>
              <a:t>关系之间的距离</a:t>
            </a:r>
            <a:endParaRPr lang="en-US" altLang="zh-CN" baseline="0" dirty="0"/>
          </a:p>
          <a:p>
            <a:r>
              <a:rPr lang="en-US" altLang="zh-CN" baseline="0" dirty="0"/>
              <a:t>S3 </a:t>
            </a:r>
            <a:r>
              <a:rPr lang="zh-CN" altLang="en-US" baseline="0" dirty="0"/>
              <a:t>通过在图谱中添加“对齐”关系，将两个图谱融合成一个图谱，之后进行实体间的关系预测，以此对齐</a:t>
            </a:r>
            <a:endParaRPr lang="en-US" altLang="zh-CN" baseline="0" dirty="0"/>
          </a:p>
          <a:p>
            <a:r>
              <a:rPr lang="en-US" altLang="zh-CN" baseline="0" dirty="0"/>
              <a:t>S4 s5 </a:t>
            </a:r>
            <a:r>
              <a:rPr lang="zh-CN" altLang="en-US" baseline="0" dirty="0"/>
              <a:t>通过线性变换矩阵，将对齐的实体映射到同一空间，最小化距离</a:t>
            </a:r>
            <a:endParaRPr lang="en-US" altLang="zh-CN" baseline="0" dirty="0"/>
          </a:p>
          <a:p>
            <a:r>
              <a:rPr lang="zh-CN" altLang="en-US" baseline="0" dirty="0"/>
              <a:t>负采样 最小化正样本间距，最大化负样本间距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9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首先利用实体间三元组训练出实体嵌入</a:t>
            </a:r>
            <a:r>
              <a:rPr lang="en-US" altLang="zh-CN" dirty="0"/>
              <a:t>,</a:t>
            </a:r>
            <a:r>
              <a:rPr lang="zh-CN" altLang="en-US" dirty="0"/>
              <a:t>之后利用属性三元组训练出属性嵌入（属性值由于种类繁多，因此抽象成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integer</a:t>
            </a:r>
            <a:r>
              <a:rPr lang="zh-CN" altLang="en-US" dirty="0"/>
              <a:t>等数据类型）</a:t>
            </a:r>
            <a:endParaRPr lang="en-US" altLang="zh-CN" dirty="0"/>
          </a:p>
          <a:p>
            <a:r>
              <a:rPr lang="zh-CN" altLang="en-US" dirty="0"/>
              <a:t>之后计算属性嵌入和实体嵌入间的相似度，加权求和属性嵌入后与实体嵌入拼接</a:t>
            </a:r>
            <a:endParaRPr lang="en-US" altLang="zh-CN" dirty="0"/>
          </a:p>
          <a:p>
            <a:r>
              <a:rPr lang="zh-CN" altLang="en-US" dirty="0"/>
              <a:t>之后利用上述对齐方法对齐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A58A-697F-8945-AEBA-FD701DA61C9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1709-F9C6-B44E-8692-FAF9AE937EEB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8" y="2013055"/>
            <a:ext cx="9792415" cy="1389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575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3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9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286079-11D8-9F49-84BE-069E0D367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55" y="215750"/>
            <a:ext cx="1655788" cy="38788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5" y="345010"/>
            <a:ext cx="10801198" cy="3747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644" y="863823"/>
            <a:ext cx="10801199" cy="49728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345010"/>
            <a:ext cx="2484105" cy="54916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345010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4828819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lnSpc>
                <a:spcPct val="13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lnSpc>
                <a:spcPct val="13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3780024" y="863823"/>
            <a:ext cx="39604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8" y="143743"/>
            <a:ext cx="576064" cy="576064"/>
          </a:xfrm>
          <a:prstGeom prst="ellipse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1615545"/>
            <a:ext cx="9936421" cy="2695571"/>
          </a:xfrm>
          <a:prstGeom prst="rect">
            <a:avLst/>
          </a:prstGeom>
        </p:spPr>
        <p:txBody>
          <a:bodyPr anchor="b"/>
          <a:lstStyle>
            <a:lvl1pPr algn="l"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4336619"/>
            <a:ext cx="9936421" cy="141753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19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39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295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27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598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917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237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557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35" y="345010"/>
            <a:ext cx="9936421" cy="12525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5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345010"/>
            <a:ext cx="10801199" cy="4468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4"/>
            <a:ext cx="4873706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967" indent="0">
              <a:buNone/>
              <a:defRPr sz="1900" b="1"/>
            </a:lvl2pPr>
            <a:lvl3pPr marL="863933" indent="0">
              <a:buNone/>
              <a:defRPr sz="1800" b="1"/>
            </a:lvl3pPr>
            <a:lvl4pPr marL="1295900" indent="0">
              <a:buNone/>
              <a:defRPr sz="1500" b="1"/>
            </a:lvl4pPr>
            <a:lvl5pPr marL="1727866" indent="0">
              <a:buNone/>
              <a:defRPr sz="1500" b="1"/>
            </a:lvl5pPr>
            <a:lvl6pPr marL="2159833" indent="0">
              <a:buNone/>
              <a:defRPr sz="1500" b="1"/>
            </a:lvl6pPr>
            <a:lvl7pPr marL="2591799" indent="0">
              <a:buNone/>
              <a:defRPr sz="1500" b="1"/>
            </a:lvl7pPr>
            <a:lvl8pPr marL="3023766" indent="0">
              <a:buNone/>
              <a:defRPr sz="1500" b="1"/>
            </a:lvl8pPr>
            <a:lvl9pPr marL="3455732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1588544"/>
            <a:ext cx="4897708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967" indent="0">
              <a:buNone/>
              <a:defRPr sz="1900" b="1"/>
            </a:lvl2pPr>
            <a:lvl3pPr marL="863933" indent="0">
              <a:buNone/>
              <a:defRPr sz="1800" b="1"/>
            </a:lvl3pPr>
            <a:lvl4pPr marL="1295900" indent="0">
              <a:buNone/>
              <a:defRPr sz="1500" b="1"/>
            </a:lvl4pPr>
            <a:lvl5pPr marL="1727866" indent="0">
              <a:buNone/>
              <a:defRPr sz="1500" b="1"/>
            </a:lvl5pPr>
            <a:lvl6pPr marL="2159833" indent="0">
              <a:buNone/>
              <a:defRPr sz="1500" b="1"/>
            </a:lvl6pPr>
            <a:lvl7pPr marL="2591799" indent="0">
              <a:buNone/>
              <a:defRPr sz="1500" b="1"/>
            </a:lvl7pPr>
            <a:lvl8pPr marL="3023766" indent="0">
              <a:buNone/>
              <a:defRPr sz="1500" b="1"/>
            </a:lvl8pPr>
            <a:lvl9pPr marL="3455732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2367064"/>
            <a:ext cx="4897708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5" y="345010"/>
            <a:ext cx="10801198" cy="4468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3"/>
            <a:ext cx="3715657" cy="1512041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7"/>
            <a:ext cx="5832247" cy="460512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3"/>
            <a:ext cx="3715657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967" indent="0">
              <a:buNone/>
              <a:defRPr sz="1400"/>
            </a:lvl2pPr>
            <a:lvl3pPr marL="863933" indent="0">
              <a:buNone/>
              <a:defRPr sz="1100"/>
            </a:lvl3pPr>
            <a:lvl4pPr marL="1295900" indent="0">
              <a:buNone/>
              <a:defRPr sz="1000"/>
            </a:lvl4pPr>
            <a:lvl5pPr marL="1727866" indent="0">
              <a:buNone/>
              <a:defRPr sz="1000"/>
            </a:lvl5pPr>
            <a:lvl6pPr marL="2159833" indent="0">
              <a:buNone/>
              <a:defRPr sz="1000"/>
            </a:lvl6pPr>
            <a:lvl7pPr marL="2591799" indent="0">
              <a:buNone/>
              <a:defRPr sz="1000"/>
            </a:lvl7pPr>
            <a:lvl8pPr marL="3023766" indent="0">
              <a:buNone/>
              <a:defRPr sz="1000"/>
            </a:lvl8pPr>
            <a:lvl9pPr marL="345573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3"/>
            <a:ext cx="3715657" cy="1512041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7"/>
            <a:ext cx="5832247" cy="46051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31967" indent="0">
              <a:buNone/>
              <a:defRPr sz="2600"/>
            </a:lvl2pPr>
            <a:lvl3pPr marL="863933" indent="0">
              <a:buNone/>
              <a:defRPr sz="2300"/>
            </a:lvl3pPr>
            <a:lvl4pPr marL="1295900" indent="0">
              <a:buNone/>
              <a:defRPr sz="1900"/>
            </a:lvl4pPr>
            <a:lvl5pPr marL="1727866" indent="0">
              <a:buNone/>
              <a:defRPr sz="1900"/>
            </a:lvl5pPr>
            <a:lvl6pPr marL="2159833" indent="0">
              <a:buNone/>
              <a:defRPr sz="1900"/>
            </a:lvl6pPr>
            <a:lvl7pPr marL="2591799" indent="0">
              <a:buNone/>
              <a:defRPr sz="1900"/>
            </a:lvl7pPr>
            <a:lvl8pPr marL="3023766" indent="0">
              <a:buNone/>
              <a:defRPr sz="1900"/>
            </a:lvl8pPr>
            <a:lvl9pPr marL="3455732" indent="0">
              <a:buNone/>
              <a:defRPr sz="19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3"/>
            <a:ext cx="3715657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967" indent="0">
              <a:buNone/>
              <a:defRPr sz="1400"/>
            </a:lvl2pPr>
            <a:lvl3pPr marL="863933" indent="0">
              <a:buNone/>
              <a:defRPr sz="1100"/>
            </a:lvl3pPr>
            <a:lvl4pPr marL="1295900" indent="0">
              <a:buNone/>
              <a:defRPr sz="1000"/>
            </a:lvl4pPr>
            <a:lvl5pPr marL="1727866" indent="0">
              <a:buNone/>
              <a:defRPr sz="1000"/>
            </a:lvl5pPr>
            <a:lvl6pPr marL="2159833" indent="0">
              <a:buNone/>
              <a:defRPr sz="1000"/>
            </a:lvl6pPr>
            <a:lvl7pPr marL="2591799" indent="0">
              <a:buNone/>
              <a:defRPr sz="1000"/>
            </a:lvl7pPr>
            <a:lvl8pPr marL="3023766" indent="0">
              <a:buNone/>
              <a:defRPr sz="1000"/>
            </a:lvl8pPr>
            <a:lvl9pPr marL="345573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44" y="1079847"/>
            <a:ext cx="10801199" cy="4756811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644" y="6006165"/>
            <a:ext cx="2592110" cy="345008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1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 Thursday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3" y="6006165"/>
            <a:ext cx="3888165" cy="345008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8733" y="6006165"/>
            <a:ext cx="2592110" cy="345008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1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359644" y="215750"/>
            <a:ext cx="10801199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4CECD-6540-1F4F-AB4F-5EB46097DD1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55" y="215750"/>
            <a:ext cx="1655788" cy="3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863933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>
              <a:lumMod val="65000"/>
              <a:lumOff val="35000"/>
            </a:schemeClr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15983" indent="-215983" algn="l" defTabSz="8639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Microsoft YaHei" charset="-122"/>
          <a:ea typeface="Microsoft YaHei" charset="-122"/>
          <a:cs typeface="Microsoft YaHei" charset="-122"/>
        </a:defRPr>
      </a:lvl1pPr>
      <a:lvl2pPr marL="647949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Microsoft YaHei" charset="-122"/>
          <a:ea typeface="Microsoft YaHei" charset="-122"/>
          <a:cs typeface="Microsoft YaHei" charset="-122"/>
        </a:defRPr>
      </a:lvl2pPr>
      <a:lvl3pPr marL="1079917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Microsoft YaHei" charset="-122"/>
          <a:ea typeface="Microsoft YaHei" charset="-122"/>
          <a:cs typeface="Microsoft YaHei" charset="-122"/>
        </a:defRPr>
      </a:lvl3pPr>
      <a:lvl4pPr marL="1511882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Microsoft YaHei" charset="-122"/>
          <a:ea typeface="Microsoft YaHei" charset="-122"/>
          <a:cs typeface="Microsoft YaHei" charset="-122"/>
        </a:defRPr>
      </a:lvl4pPr>
      <a:lvl5pPr marL="1943849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Microsoft YaHei" charset="-122"/>
          <a:ea typeface="Microsoft YaHei" charset="-122"/>
          <a:cs typeface="Microsoft YaHei" charset="-122"/>
        </a:defRPr>
      </a:lvl5pPr>
      <a:lvl6pPr marL="2375817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782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48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715" indent="-215983" algn="l" defTabSz="86393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67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3933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900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66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833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799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766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732" algn="l" defTabSz="86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dblp.uni-trier.de/db/conf/ijcai/ijcai2018.html#SunHZQ18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实体对齐</a:t>
            </a:r>
            <a:endParaRPr kumimoji="1"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8145" r="-248"/>
          <a:stretch/>
        </p:blipFill>
        <p:spPr bwMode="auto">
          <a:xfrm>
            <a:off x="3630158" y="2015951"/>
            <a:ext cx="4260172" cy="252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507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跨语言实体对齐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7583" y="879504"/>
            <a:ext cx="6469335" cy="236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440870" y="5692642"/>
            <a:ext cx="107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Sun Z , Hu W , Li C . Cross-Lingual Entity Alignment via Joint Attribute-Preserving Embedding[C]// International Semantic Web Conference. Springer, Cham, 2017.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97C270-CDEE-4AF4-AF06-AA4A8AA77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754" y="3513527"/>
            <a:ext cx="2543175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9ABED6-216F-489B-B9AA-909AD2C04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756" y="4220206"/>
            <a:ext cx="4162425" cy="352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6D3A3E-F3D9-4D3F-8EA6-4DE767014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260" y="3461276"/>
            <a:ext cx="3800475" cy="657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1F7FD0-222E-4A81-A271-B3EDFA17F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340" y="4239257"/>
            <a:ext cx="1504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8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跨语言实体对齐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0870" y="5692642"/>
            <a:ext cx="107827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Sun Z , Hu W , Li C . : Bootstrapping Entity Alignment with Knowledge Graph Embedding. 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IJCAI 2018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 4396-4402</a:t>
            </a:r>
          </a:p>
          <a:p>
            <a:br>
              <a:rPr lang="en-US" altLang="zh-CN" dirty="0"/>
            </a:b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AAC504-DB02-4A9C-B7D1-AC4F6AB90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85" y="1704343"/>
            <a:ext cx="3162300" cy="438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FD5198-31F5-440C-B189-CD27BB300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94" y="2280358"/>
            <a:ext cx="4743450" cy="771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CBA44D-62CD-48A9-8BC5-0CF42D54C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065" y="3094101"/>
            <a:ext cx="3514725" cy="6953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EDF53C-5F7A-42A3-B5C5-F79B00FAE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849" y="3936084"/>
            <a:ext cx="1847850" cy="35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EE14F3-D8D6-4819-A412-F488DAB5D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0124" y="2994732"/>
            <a:ext cx="6684002" cy="14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跨语言实体对齐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644" y="791815"/>
            <a:ext cx="7290842" cy="27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440870" y="5692642"/>
            <a:ext cx="107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Wang Z,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Lv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Q, Lan X, et al. Cross-lingual Knowledge Graph Alignment via Graph Convolutional Networks[C]//Proceedings of the 2018 Conference on Empirical Methods in Natural Language Processing. 2018: 349-357.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9F7A2F-9A70-4F7C-BBB9-588A6911A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735" y="2491079"/>
            <a:ext cx="3326323" cy="6419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466D5A-1A36-46D1-9451-17FEA1AC9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734" y="3133001"/>
            <a:ext cx="3424919" cy="9262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5E641-DAE3-423B-8722-4CC60755E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486" y="4295995"/>
            <a:ext cx="3352800" cy="819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78E034-CB67-434E-A5FF-E90CF4A5D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146" y="4191593"/>
            <a:ext cx="342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跨语言实体对齐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959" y="935831"/>
            <a:ext cx="5256584" cy="471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440870" y="5807181"/>
            <a:ext cx="107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Wang Z,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Lv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Q, Lan X, et al. Cross-lingual Knowledge Graph Alignment via Graph Convolutional Networks[C]//Proceedings of the 2018 Conference on Empirical Methods in Natural Language Processing. 2018: 349-357.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跨语言实体对齐论文调研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1652" y="1007839"/>
            <a:ext cx="10801200" cy="4828819"/>
          </a:xfrm>
        </p:spPr>
        <p:txBody>
          <a:bodyPr/>
          <a:lstStyle/>
          <a:p>
            <a:r>
              <a:rPr lang="zh-CN" altLang="en-US" dirty="0"/>
              <a:t>实体对齐技术通常由以下两部分组成：</a:t>
            </a:r>
            <a:endParaRPr lang="en-US" altLang="zh-CN" dirty="0"/>
          </a:p>
          <a:p>
            <a:pPr lvl="1"/>
            <a:r>
              <a:rPr lang="zh-CN" altLang="en-US" dirty="0"/>
              <a:t>知识表示学习：根据知识图谱信息将实体映射为稠密向量表示</a:t>
            </a:r>
            <a:endParaRPr lang="en-US" altLang="zh-CN" dirty="0"/>
          </a:p>
          <a:p>
            <a:pPr lvl="2"/>
            <a:r>
              <a:rPr lang="zh-CN" altLang="en-US" dirty="0"/>
              <a:t>基于三元组的知识表示学习：</a:t>
            </a:r>
            <a:r>
              <a:rPr lang="en-US" altLang="zh-CN" dirty="0" err="1"/>
              <a:t>TransE</a:t>
            </a:r>
            <a:r>
              <a:rPr lang="zh-CN" altLang="en-US" dirty="0"/>
              <a:t>，</a:t>
            </a:r>
            <a:r>
              <a:rPr lang="en-US" altLang="zh-CN" dirty="0" err="1"/>
              <a:t>TransH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TransD</a:t>
            </a:r>
            <a:r>
              <a:rPr lang="en-US" altLang="zh-CN" dirty="0"/>
              <a:t> </a:t>
            </a:r>
            <a:r>
              <a:rPr lang="zh-CN" altLang="en-US" dirty="0"/>
              <a:t>，</a:t>
            </a:r>
            <a:r>
              <a:rPr lang="en-US" altLang="zh-CN" dirty="0" err="1"/>
              <a:t>ConvE</a:t>
            </a:r>
            <a:r>
              <a:rPr lang="en-US" altLang="zh-CN" dirty="0"/>
              <a:t> 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/>
            <a:r>
              <a:rPr lang="zh-CN" altLang="en-US" dirty="0"/>
              <a:t>基于图的知识表示学习：</a:t>
            </a:r>
            <a:r>
              <a:rPr lang="en-US" altLang="zh-CN" dirty="0"/>
              <a:t>GCN, GAT </a:t>
            </a:r>
            <a:r>
              <a:rPr lang="zh-CN" altLang="en-US" dirty="0"/>
              <a:t>等</a:t>
            </a:r>
            <a:endParaRPr lang="en-US" altLang="zh-CN" dirty="0"/>
          </a:p>
          <a:p>
            <a:pPr marL="1295899" lvl="3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对齐模型：利用知识表示获得的向量，对齐实体</a:t>
            </a:r>
            <a:endParaRPr lang="en-US" altLang="zh-CN" dirty="0"/>
          </a:p>
          <a:p>
            <a:pPr lvl="2"/>
            <a:r>
              <a:rPr lang="en-US" altLang="zh-CN" dirty="0"/>
              <a:t>Translation-based 		</a:t>
            </a:r>
          </a:p>
          <a:p>
            <a:pPr lvl="2"/>
            <a:r>
              <a:rPr lang="en-US" altLang="zh-CN" dirty="0"/>
              <a:t>Linear Transformation 	</a:t>
            </a:r>
          </a:p>
          <a:p>
            <a:pPr lvl="2"/>
            <a:r>
              <a:rPr lang="en-US" altLang="zh-CN" dirty="0"/>
              <a:t>Distance-based Axis Calibration		</a:t>
            </a:r>
          </a:p>
          <a:p>
            <a:pPr lvl="2"/>
            <a:r>
              <a:rPr lang="en-US" altLang="zh-CN" dirty="0"/>
              <a:t>Negative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24311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结构表示学习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TransE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是基于实体和关系的分布式向量表示，将每个三元组实例（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tail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）中的关系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看做从实体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到实体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tail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的翻译，通过不断调整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tail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的向量），使（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 + 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 尽可能与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相等，即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 + r = 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747" y="2731463"/>
            <a:ext cx="29813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0167" y="3316823"/>
            <a:ext cx="256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0167" y="3964895"/>
            <a:ext cx="4495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19684" y="5312738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变种：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TransH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：让一个实体在不同关系下有不同的表示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：头尾节点和关系可映射在不同向量空间中</a:t>
            </a:r>
          </a:p>
        </p:txBody>
      </p:sp>
    </p:spTree>
    <p:extLst>
      <p:ext uri="{BB962C8B-B14F-4D97-AF65-F5344CB8AC3E}">
        <p14:creationId xmlns:p14="http://schemas.microsoft.com/office/powerpoint/2010/main" val="77664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结构表示学习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ConvE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ConvE</a:t>
            </a:r>
            <a:r>
              <a:rPr lang="zh-CN" altLang="en-US" dirty="0"/>
              <a:t>将输入的实体关系二元组的 </a:t>
            </a:r>
            <a:r>
              <a:rPr lang="en-US" altLang="zh-CN" dirty="0"/>
              <a:t>embedding reshape </a:t>
            </a:r>
            <a:r>
              <a:rPr lang="zh-CN" altLang="en-US" dirty="0"/>
              <a:t>成一个矩阵，并将其看成是一个 </a:t>
            </a:r>
            <a:r>
              <a:rPr lang="en-US" altLang="zh-CN" dirty="0"/>
              <a:t>image </a:t>
            </a:r>
            <a:r>
              <a:rPr lang="zh-CN" altLang="en-US" dirty="0"/>
              <a:t>用卷积核提取特征，最后采用交叉熵作为损失函数构建多标签分类模型，预测实体</a:t>
            </a:r>
            <a:r>
              <a:rPr lang="en-US" altLang="zh-CN" dirty="0"/>
              <a:t>/</a:t>
            </a:r>
            <a:r>
              <a:rPr lang="zh-CN" altLang="en-US" dirty="0"/>
              <a:t>关系。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714" y="2808039"/>
            <a:ext cx="8063036" cy="186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8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结构表示学习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636" y="1295871"/>
            <a:ext cx="10945215" cy="4828819"/>
          </a:xfrm>
        </p:spPr>
        <p:txBody>
          <a:bodyPr/>
          <a:lstStyle/>
          <a:p>
            <a:r>
              <a:rPr lang="zh-CN" altLang="en-US" dirty="0"/>
              <a:t>基于三元组的知识表示学习：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）思路直观，可解释性强，易于理解和实现。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）可进行大规模并行计算，适合处理海量数据。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）鲁棒性强，大多数数据集都有较好的性能。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）每个实体具有独立的参数，参数量过高。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）难以对图网络整体进行有效的建模。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）训练目标均局限在实体</a:t>
            </a:r>
            <a:r>
              <a:rPr lang="en-US" altLang="zh-CN" dirty="0"/>
              <a:t>/</a:t>
            </a:r>
            <a:r>
              <a:rPr lang="zh-CN" altLang="en-US" dirty="0"/>
              <a:t>关系预测上，进行其他任务（节点分类等）时，需要依赖</a:t>
            </a:r>
            <a:r>
              <a:rPr lang="en-US" altLang="zh-CN" dirty="0" err="1"/>
              <a:t>pipline</a:t>
            </a:r>
            <a:r>
              <a:rPr lang="en-US" altLang="zh-CN" dirty="0"/>
              <a:t>/</a:t>
            </a:r>
            <a:r>
              <a:rPr lang="zh-CN" altLang="en-US" dirty="0"/>
              <a:t>联合学习。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）无法动态添加节点。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结构表示学习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88" y="4783516"/>
            <a:ext cx="3603607" cy="97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3860" y="1943943"/>
            <a:ext cx="7038970" cy="282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300" y="5009112"/>
            <a:ext cx="3888432" cy="64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GCN(Graph </a:t>
            </a:r>
            <a:r>
              <a:rPr lang="en-US" altLang="zh-CN" dirty="0" err="1"/>
              <a:t>Convolutional</a:t>
            </a:r>
            <a:r>
              <a:rPr lang="en-US" altLang="zh-CN" dirty="0"/>
              <a:t> Networks)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图卷积神经网络</a:t>
            </a:r>
            <a:r>
              <a:rPr lang="en-US" altLang="zh-CN" dirty="0"/>
              <a:t>(GCN)</a:t>
            </a:r>
            <a:r>
              <a:rPr lang="zh-CN" altLang="en-US" dirty="0"/>
              <a:t>，类比于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GCN</a:t>
            </a:r>
            <a:r>
              <a:rPr lang="zh-CN" altLang="en-US" dirty="0"/>
              <a:t>通过在图上进行卷积计算，将相邻节点的特征进行聚合，并进行非线性变换，从而得到图上节点更好的表示。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1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结构表示学习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GAT(Graph Attention Networks)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GCN</a:t>
            </a:r>
            <a:r>
              <a:rPr lang="zh-CN" altLang="en-US" dirty="0"/>
              <a:t>中，求和时邻居的权重时固定的，且只与节点的度有关。</a:t>
            </a:r>
            <a:r>
              <a:rPr lang="en-US" altLang="zh-CN" dirty="0"/>
              <a:t>GAT</a:t>
            </a:r>
            <a:r>
              <a:rPr lang="zh-CN" altLang="en-US" dirty="0"/>
              <a:t>则借鉴了</a:t>
            </a:r>
            <a:r>
              <a:rPr lang="en-US" altLang="zh-CN" dirty="0"/>
              <a:t>Attention</a:t>
            </a:r>
            <a:r>
              <a:rPr lang="zh-CN" altLang="en-US" dirty="0"/>
              <a:t>机制，动态的学习节点间的权重关系</a:t>
            </a:r>
            <a:r>
              <a:rPr lang="en-US" altLang="zh-CN" dirty="0"/>
              <a:t>, </a:t>
            </a:r>
            <a:r>
              <a:rPr lang="zh-CN" altLang="en-US" dirty="0"/>
              <a:t>并使用了</a:t>
            </a:r>
            <a:r>
              <a:rPr lang="en-US" altLang="zh-CN" dirty="0" err="1"/>
              <a:t>muti</a:t>
            </a:r>
            <a:r>
              <a:rPr lang="en-US" altLang="zh-CN" dirty="0"/>
              <a:t>-attention</a:t>
            </a:r>
            <a:r>
              <a:rPr lang="zh-CN" altLang="en-US" dirty="0"/>
              <a:t>机制增加了模型鲁棒性。</a:t>
            </a:r>
          </a:p>
        </p:txBody>
      </p:sp>
      <p:pic>
        <p:nvPicPr>
          <p:cNvPr id="3074" name="Picture 2" descr="https://camo.githubusercontent.com/4381475b2a8cf1bf6213e4dcddf89f87ba8422fc/687474703a2f2f7777772e636c2e63616d2e61632e756b2f7e70763237332f696d616765732f6761742e6a70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708" y="2340691"/>
            <a:ext cx="4550746" cy="2972747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340" y="2808039"/>
            <a:ext cx="34194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6188" y="4104183"/>
            <a:ext cx="567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494007" y="5874013"/>
            <a:ext cx="1078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Petar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Velickovic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Guillem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Cucurull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Arantxa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Casanova, Adriana Romero, Pietro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Liò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Yoshua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Bengio</a:t>
            </a:r>
            <a:r>
              <a:rPr lang="en-US" altLang="zh-CN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Graph Attention Networks. ICLR 2018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结构表示学习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636" y="1295871"/>
            <a:ext cx="10945215" cy="4828819"/>
          </a:xfrm>
        </p:spPr>
        <p:txBody>
          <a:bodyPr/>
          <a:lstStyle/>
          <a:p>
            <a:r>
              <a:rPr lang="zh-CN" altLang="en-US" dirty="0"/>
              <a:t>基于图的知识表示学习：</a:t>
            </a:r>
            <a:endParaRPr lang="en-US" altLang="zh-CN" dirty="0"/>
          </a:p>
          <a:p>
            <a:pPr lvl="1"/>
            <a:r>
              <a:rPr lang="zh-CN" altLang="en-US" dirty="0"/>
              <a:t>优点：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）无需对每个实体单独训练参数，大大减低参数量。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）同样可进行大规模并行计算，适合处理海量数据。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）可以灵活指定损失函数，对于实体预测，节点分类等问题均可以实现端到端系统。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）可以对图网络整体进行建模，兼顾局部可整体信息。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）同样不支持动态图。</a:t>
            </a:r>
            <a:endParaRPr lang="en-US" altLang="zh-CN" dirty="0"/>
          </a:p>
          <a:p>
            <a:pPr marL="863934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）难以支持有向图，以及更为一般的图</a:t>
            </a:r>
            <a:r>
              <a:rPr lang="en-US" altLang="zh-CN" dirty="0"/>
              <a:t>(</a:t>
            </a:r>
            <a:r>
              <a:rPr lang="zh-CN" altLang="en-US" dirty="0"/>
              <a:t>边具有权重，类型</a:t>
            </a:r>
            <a:r>
              <a:rPr lang="en-US" altLang="zh-CN" dirty="0"/>
              <a:t>)</a:t>
            </a:r>
            <a:r>
              <a:rPr lang="zh-CN" altLang="en-US" dirty="0"/>
              <a:t>。因此，在知识图谱上应用不多。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0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论文调研</a:t>
            </a:r>
            <a:r>
              <a:rPr lang="en-US" altLang="zh-CN" dirty="0"/>
              <a:t>-</a:t>
            </a:r>
            <a:r>
              <a:rPr lang="zh-CN" altLang="en-US" dirty="0"/>
              <a:t>跨语言实体对齐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对齐模型</a:t>
            </a:r>
            <a:endParaRPr lang="en-US" altLang="zh-CN" dirty="0"/>
          </a:p>
          <a:p>
            <a:pPr lvl="1"/>
            <a:r>
              <a:rPr lang="en-US" altLang="zh-CN" dirty="0"/>
              <a:t>Distance-based Axis Calibration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Translation Vectors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Linear Transformations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Negative Sampling</a:t>
            </a:r>
          </a:p>
          <a:p>
            <a:pPr lvl="2"/>
            <a:endParaRPr lang="en-US" altLang="zh-CN" dirty="0"/>
          </a:p>
          <a:p>
            <a:pPr lvl="1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5828" y="1852367"/>
            <a:ext cx="3384376" cy="4110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1852" y="2736031"/>
            <a:ext cx="6120680" cy="4367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56" y="3600127"/>
            <a:ext cx="3888432" cy="4200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252" y="1852367"/>
            <a:ext cx="4536504" cy="3748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0204" y="3600127"/>
            <a:ext cx="5634793" cy="40627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943820" y="4536231"/>
            <a:ext cx="7996361" cy="923925"/>
            <a:chOff x="1223740" y="4608239"/>
            <a:chExt cx="7996361" cy="923925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48276" y="4680247"/>
              <a:ext cx="31718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23740" y="4608239"/>
              <a:ext cx="5400675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684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68003</TotalTime>
  <Words>1151</Words>
  <Application>Microsoft Office PowerPoint</Application>
  <PresentationFormat>自定义</PresentationFormat>
  <Paragraphs>103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微软雅黑</vt:lpstr>
      <vt:lpstr>Arial</vt:lpstr>
      <vt:lpstr>Calibri</vt:lpstr>
      <vt:lpstr>Office 主题</vt:lpstr>
      <vt:lpstr>实体对齐</vt:lpstr>
      <vt:lpstr>跨语言实体对齐论文调研</vt:lpstr>
      <vt:lpstr>论文调研-结构表示学习</vt:lpstr>
      <vt:lpstr>论文调研-结构表示学习</vt:lpstr>
      <vt:lpstr>论文调研-结构表示学习</vt:lpstr>
      <vt:lpstr>论文调研-结构表示学习</vt:lpstr>
      <vt:lpstr>论文调研-结构表示学习</vt:lpstr>
      <vt:lpstr>论文调研-结构表示学习</vt:lpstr>
      <vt:lpstr>论文调研-跨语言实体对齐</vt:lpstr>
      <vt:lpstr>论文调研-跨语言实体对齐</vt:lpstr>
      <vt:lpstr>论文调研-跨语言实体对齐</vt:lpstr>
      <vt:lpstr>论文调研-跨语言实体对齐</vt:lpstr>
      <vt:lpstr>论文调研-跨语言实体对齐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2925</cp:revision>
  <dcterms:created xsi:type="dcterms:W3CDTF">2015-11-09T03:22:56Z</dcterms:created>
  <dcterms:modified xsi:type="dcterms:W3CDTF">2019-05-09T02:47:25Z</dcterms:modified>
</cp:coreProperties>
</file>