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8dec6c1-c7c7-4fee-90ec-d9edfb212fa5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5027031" y="1679575"/>
            <a:ext cx="7167137" cy="51784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5074" y="2303779"/>
            <a:ext cx="7523136" cy="104467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2943" y="3507570"/>
            <a:ext cx="6027399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235074" y="3390174"/>
            <a:ext cx="7523136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5524500" cy="31971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800" y="914400"/>
            <a:ext cx="10515600" cy="5313388"/>
          </a:xfrm>
        </p:spPr>
        <p:txBody>
          <a:bodyPr/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819150"/>
            <a:ext cx="980898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91507" y="2071906"/>
            <a:ext cx="9808987" cy="3791012"/>
          </a:xfrm>
        </p:spPr>
        <p:txBody>
          <a:bodyPr anchor="ctr" anchorCtr="0">
            <a:normAutofit/>
          </a:bodyPr>
          <a:lstStyle>
            <a:lvl1pPr marL="342900" indent="-342900" algn="just">
              <a:buFont typeface="Wingdings" panose="05000000000000000000" pitchFamily="2" charset="2"/>
              <a:buChar char="Ø"/>
              <a:defRPr sz="2400"/>
            </a:lvl1pPr>
            <a:lvl2pPr marL="685800" indent="-228600">
              <a:buFont typeface="Wingdings" panose="05000000000000000000" pitchFamily="2" charset="2"/>
              <a:buChar char="Ø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 marL="2057400" indent="-228600">
              <a:buFont typeface="Wingdings" panose="05000000000000000000" pitchFamily="2" charset="2"/>
              <a:buChar char="Ø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7104" y="4292989"/>
            <a:ext cx="6468168" cy="64191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105" y="2188606"/>
            <a:ext cx="6468167" cy="2063645"/>
          </a:xfrm>
          <a:noFill/>
        </p:spPr>
        <p:txBody>
          <a:bodyPr lIns="0" anchor="ctr">
            <a:normAutofit/>
          </a:bodyPr>
          <a:lstStyle>
            <a:lvl1pPr algn="ctr">
              <a:lnSpc>
                <a:spcPct val="15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38200" y="2308077"/>
            <a:ext cx="2543694" cy="2543694"/>
            <a:chOff x="9370073" y="936433"/>
            <a:chExt cx="2543694" cy="2543694"/>
          </a:xfrm>
        </p:grpSpPr>
        <p:sp>
          <p:nvSpPr>
            <p:cNvPr id="17" name="任意多边形 16"/>
            <p:cNvSpPr/>
            <p:nvPr userDrawn="1"/>
          </p:nvSpPr>
          <p:spPr>
            <a:xfrm>
              <a:off x="9370073" y="936433"/>
              <a:ext cx="2543694" cy="2543694"/>
            </a:xfrm>
            <a:custGeom>
              <a:avLst/>
              <a:gdLst>
                <a:gd name="connsiteX0" fmla="*/ 1271847 w 2543694"/>
                <a:gd name="connsiteY0" fmla="*/ 197634 h 2543694"/>
                <a:gd name="connsiteX1" fmla="*/ 2346061 w 2543694"/>
                <a:gd name="connsiteY1" fmla="*/ 1271848 h 2543694"/>
                <a:gd name="connsiteX2" fmla="*/ 1271847 w 2543694"/>
                <a:gd name="connsiteY2" fmla="*/ 2346062 h 2543694"/>
                <a:gd name="connsiteX3" fmla="*/ 197633 w 2543694"/>
                <a:gd name="connsiteY3" fmla="*/ 1271848 h 2543694"/>
                <a:gd name="connsiteX4" fmla="*/ 1271847 w 2543694"/>
                <a:gd name="connsiteY4" fmla="*/ 197634 h 2543694"/>
                <a:gd name="connsiteX5" fmla="*/ 1271848 w 2543694"/>
                <a:gd name="connsiteY5" fmla="*/ 111112 h 2543694"/>
                <a:gd name="connsiteX6" fmla="*/ 111112 w 2543694"/>
                <a:gd name="connsiteY6" fmla="*/ 1271848 h 2543694"/>
                <a:gd name="connsiteX7" fmla="*/ 1271848 w 2543694"/>
                <a:gd name="connsiteY7" fmla="*/ 2432584 h 2543694"/>
                <a:gd name="connsiteX8" fmla="*/ 2432584 w 2543694"/>
                <a:gd name="connsiteY8" fmla="*/ 1271848 h 2543694"/>
                <a:gd name="connsiteX9" fmla="*/ 1271848 w 2543694"/>
                <a:gd name="connsiteY9" fmla="*/ 111112 h 2543694"/>
                <a:gd name="connsiteX10" fmla="*/ 1271847 w 2543694"/>
                <a:gd name="connsiteY10" fmla="*/ 0 h 2543694"/>
                <a:gd name="connsiteX11" fmla="*/ 2543694 w 2543694"/>
                <a:gd name="connsiteY11" fmla="*/ 1271847 h 2543694"/>
                <a:gd name="connsiteX12" fmla="*/ 1271847 w 2543694"/>
                <a:gd name="connsiteY12" fmla="*/ 2543694 h 2543694"/>
                <a:gd name="connsiteX13" fmla="*/ 0 w 2543694"/>
                <a:gd name="connsiteY13" fmla="*/ 1271847 h 2543694"/>
                <a:gd name="connsiteX14" fmla="*/ 1271847 w 2543694"/>
                <a:gd name="connsiteY14" fmla="*/ 0 h 254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3694" h="2543694">
                  <a:moveTo>
                    <a:pt x="1271847" y="197634"/>
                  </a:moveTo>
                  <a:cubicBezTo>
                    <a:pt x="1865119" y="197634"/>
                    <a:pt x="2346061" y="678576"/>
                    <a:pt x="2346061" y="1271848"/>
                  </a:cubicBezTo>
                  <a:cubicBezTo>
                    <a:pt x="2346061" y="1865120"/>
                    <a:pt x="1865119" y="2346062"/>
                    <a:pt x="1271847" y="2346062"/>
                  </a:cubicBezTo>
                  <a:cubicBezTo>
                    <a:pt x="678575" y="2346062"/>
                    <a:pt x="197633" y="1865120"/>
                    <a:pt x="197633" y="1271848"/>
                  </a:cubicBezTo>
                  <a:cubicBezTo>
                    <a:pt x="197633" y="678576"/>
                    <a:pt x="678575" y="197634"/>
                    <a:pt x="1271847" y="197634"/>
                  </a:cubicBezTo>
                  <a:close/>
                  <a:moveTo>
                    <a:pt x="1271848" y="111112"/>
                  </a:moveTo>
                  <a:cubicBezTo>
                    <a:pt x="630791" y="111112"/>
                    <a:pt x="111112" y="630791"/>
                    <a:pt x="111112" y="1271848"/>
                  </a:cubicBezTo>
                  <a:cubicBezTo>
                    <a:pt x="111112" y="1912905"/>
                    <a:pt x="630791" y="2432584"/>
                    <a:pt x="1271848" y="2432584"/>
                  </a:cubicBezTo>
                  <a:cubicBezTo>
                    <a:pt x="1912905" y="2432584"/>
                    <a:pt x="2432584" y="1912905"/>
                    <a:pt x="2432584" y="1271848"/>
                  </a:cubicBezTo>
                  <a:cubicBezTo>
                    <a:pt x="2432584" y="630791"/>
                    <a:pt x="1912905" y="111112"/>
                    <a:pt x="1271848" y="111112"/>
                  </a:cubicBezTo>
                  <a:close/>
                  <a:moveTo>
                    <a:pt x="1271847" y="0"/>
                  </a:moveTo>
                  <a:cubicBezTo>
                    <a:pt x="1974269" y="0"/>
                    <a:pt x="2543694" y="569425"/>
                    <a:pt x="2543694" y="1271847"/>
                  </a:cubicBezTo>
                  <a:cubicBezTo>
                    <a:pt x="2543694" y="1974269"/>
                    <a:pt x="1974269" y="2543694"/>
                    <a:pt x="1271847" y="2543694"/>
                  </a:cubicBezTo>
                  <a:cubicBezTo>
                    <a:pt x="569425" y="2543694"/>
                    <a:pt x="0" y="1974269"/>
                    <a:pt x="0" y="1271847"/>
                  </a:cubicBezTo>
                  <a:cubicBezTo>
                    <a:pt x="0" y="569425"/>
                    <a:pt x="569425" y="0"/>
                    <a:pt x="127184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KSO_Shape"/>
            <p:cNvSpPr/>
            <p:nvPr userDrawn="1"/>
          </p:nvSpPr>
          <p:spPr bwMode="auto">
            <a:xfrm>
              <a:off x="9922683" y="1740776"/>
              <a:ext cx="1438474" cy="935008"/>
            </a:xfrm>
            <a:custGeom>
              <a:avLst/>
              <a:gdLst>
                <a:gd name="T0" fmla="*/ 2147483646 w 2758"/>
                <a:gd name="T1" fmla="*/ 2147483646 h 1666"/>
                <a:gd name="T2" fmla="*/ 2147483646 w 2758"/>
                <a:gd name="T3" fmla="*/ 2147483646 h 1666"/>
                <a:gd name="T4" fmla="*/ 2147483646 w 2758"/>
                <a:gd name="T5" fmla="*/ 2147483646 h 1666"/>
                <a:gd name="T6" fmla="*/ 2147483646 w 2758"/>
                <a:gd name="T7" fmla="*/ 2147483646 h 1666"/>
                <a:gd name="T8" fmla="*/ 2147483646 w 2758"/>
                <a:gd name="T9" fmla="*/ 2147483646 h 1666"/>
                <a:gd name="T10" fmla="*/ 2147483646 w 2758"/>
                <a:gd name="T11" fmla="*/ 2147483646 h 1666"/>
                <a:gd name="T12" fmla="*/ 2147483646 w 2758"/>
                <a:gd name="T13" fmla="*/ 2147483646 h 1666"/>
                <a:gd name="T14" fmla="*/ 2147483646 w 2758"/>
                <a:gd name="T15" fmla="*/ 2147483646 h 1666"/>
                <a:gd name="T16" fmla="*/ 2147483646 w 2758"/>
                <a:gd name="T17" fmla="*/ 2147483646 h 1666"/>
                <a:gd name="T18" fmla="*/ 2147483646 w 2758"/>
                <a:gd name="T19" fmla="*/ 2147483646 h 1666"/>
                <a:gd name="T20" fmla="*/ 2147483646 w 2758"/>
                <a:gd name="T21" fmla="*/ 2147483646 h 1666"/>
                <a:gd name="T22" fmla="*/ 2147483646 w 2758"/>
                <a:gd name="T23" fmla="*/ 2147483646 h 1666"/>
                <a:gd name="T24" fmla="*/ 2147483646 w 2758"/>
                <a:gd name="T25" fmla="*/ 2147483646 h 1666"/>
                <a:gd name="T26" fmla="*/ 2147483646 w 2758"/>
                <a:gd name="T27" fmla="*/ 2147483646 h 1666"/>
                <a:gd name="T28" fmla="*/ 2147483646 w 2758"/>
                <a:gd name="T29" fmla="*/ 2147483646 h 1666"/>
                <a:gd name="T30" fmla="*/ 2147483646 w 2758"/>
                <a:gd name="T31" fmla="*/ 2147483646 h 1666"/>
                <a:gd name="T32" fmla="*/ 2147483646 w 2758"/>
                <a:gd name="T33" fmla="*/ 2147483646 h 1666"/>
                <a:gd name="T34" fmla="*/ 2147483646 w 2758"/>
                <a:gd name="T35" fmla="*/ 2147483646 h 1666"/>
                <a:gd name="T36" fmla="*/ 2147483646 w 2758"/>
                <a:gd name="T37" fmla="*/ 2147483646 h 1666"/>
                <a:gd name="T38" fmla="*/ 2147483646 w 2758"/>
                <a:gd name="T39" fmla="*/ 2147483646 h 1666"/>
                <a:gd name="T40" fmla="*/ 2147483646 w 2758"/>
                <a:gd name="T41" fmla="*/ 2147483646 h 1666"/>
                <a:gd name="T42" fmla="*/ 2147483646 w 2758"/>
                <a:gd name="T43" fmla="*/ 2147483646 h 1666"/>
                <a:gd name="T44" fmla="*/ 2147483646 w 2758"/>
                <a:gd name="T45" fmla="*/ 2147483646 h 1666"/>
                <a:gd name="T46" fmla="*/ 2147483646 w 2758"/>
                <a:gd name="T47" fmla="*/ 2147483646 h 1666"/>
                <a:gd name="T48" fmla="*/ 2147483646 w 2758"/>
                <a:gd name="T49" fmla="*/ 2147483646 h 1666"/>
                <a:gd name="T50" fmla="*/ 2147483646 w 2758"/>
                <a:gd name="T51" fmla="*/ 2147483646 h 1666"/>
                <a:gd name="T52" fmla="*/ 2147483646 w 2758"/>
                <a:gd name="T53" fmla="*/ 2147483646 h 1666"/>
                <a:gd name="T54" fmla="*/ 2147483646 w 2758"/>
                <a:gd name="T55" fmla="*/ 2147483646 h 1666"/>
                <a:gd name="T56" fmla="*/ 2147483646 w 2758"/>
                <a:gd name="T57" fmla="*/ 2147483646 h 1666"/>
                <a:gd name="T58" fmla="*/ 2147483646 w 2758"/>
                <a:gd name="T59" fmla="*/ 2147483646 h 1666"/>
                <a:gd name="T60" fmla="*/ 2147483646 w 2758"/>
                <a:gd name="T61" fmla="*/ 2147483646 h 1666"/>
                <a:gd name="T62" fmla="*/ 2147483646 w 2758"/>
                <a:gd name="T63" fmla="*/ 2147483646 h 1666"/>
                <a:gd name="T64" fmla="*/ 2147483646 w 2758"/>
                <a:gd name="T65" fmla="*/ 2147483646 h 1666"/>
                <a:gd name="T66" fmla="*/ 2147483646 w 2758"/>
                <a:gd name="T67" fmla="*/ 2147483646 h 1666"/>
                <a:gd name="T68" fmla="*/ 2147483646 w 2758"/>
                <a:gd name="T69" fmla="*/ 2147483646 h 1666"/>
                <a:gd name="T70" fmla="*/ 2147483646 w 2758"/>
                <a:gd name="T71" fmla="*/ 2147483646 h 1666"/>
                <a:gd name="T72" fmla="*/ 2147483646 w 2758"/>
                <a:gd name="T73" fmla="*/ 2147483646 h 1666"/>
                <a:gd name="T74" fmla="*/ 2147483646 w 2758"/>
                <a:gd name="T75" fmla="*/ 2147483646 h 1666"/>
                <a:gd name="T76" fmla="*/ 2147483646 w 2758"/>
                <a:gd name="T77" fmla="*/ 2147483646 h 1666"/>
                <a:gd name="T78" fmla="*/ 2147483646 w 2758"/>
                <a:gd name="T79" fmla="*/ 2147483646 h 1666"/>
                <a:gd name="T80" fmla="*/ 2147483646 w 2758"/>
                <a:gd name="T81" fmla="*/ 2147483646 h 1666"/>
                <a:gd name="T82" fmla="*/ 2147483646 w 2758"/>
                <a:gd name="T83" fmla="*/ 2147483646 h 1666"/>
                <a:gd name="T84" fmla="*/ 2147483646 w 2758"/>
                <a:gd name="T85" fmla="*/ 2147483646 h 1666"/>
                <a:gd name="T86" fmla="*/ 2147483646 w 2758"/>
                <a:gd name="T87" fmla="*/ 2147483646 h 1666"/>
                <a:gd name="T88" fmla="*/ 2147483646 w 2758"/>
                <a:gd name="T89" fmla="*/ 2147483646 h 1666"/>
                <a:gd name="T90" fmla="*/ 2147483646 w 2758"/>
                <a:gd name="T91" fmla="*/ 2147483646 h 1666"/>
                <a:gd name="T92" fmla="*/ 2147483646 w 2758"/>
                <a:gd name="T93" fmla="*/ 2147483646 h 1666"/>
                <a:gd name="T94" fmla="*/ 2147483646 w 2758"/>
                <a:gd name="T95" fmla="*/ 2147483646 h 1666"/>
                <a:gd name="T96" fmla="*/ 2147483646 w 2758"/>
                <a:gd name="T97" fmla="*/ 2147483646 h 1666"/>
                <a:gd name="T98" fmla="*/ 2147483646 w 2758"/>
                <a:gd name="T99" fmla="*/ 2147483646 h 1666"/>
                <a:gd name="T100" fmla="*/ 2147483646 w 2758"/>
                <a:gd name="T101" fmla="*/ 2147483646 h 1666"/>
                <a:gd name="T102" fmla="*/ 2147483646 w 2758"/>
                <a:gd name="T103" fmla="*/ 2147483646 h 1666"/>
                <a:gd name="T104" fmla="*/ 2147483646 w 2758"/>
                <a:gd name="T105" fmla="*/ 2147483646 h 1666"/>
                <a:gd name="T106" fmla="*/ 2147483646 w 2758"/>
                <a:gd name="T107" fmla="*/ 2147483646 h 1666"/>
                <a:gd name="T108" fmla="*/ 2147483646 w 2758"/>
                <a:gd name="T109" fmla="*/ 2147483646 h 1666"/>
                <a:gd name="T110" fmla="*/ 2147483646 w 2758"/>
                <a:gd name="T111" fmla="*/ 2147483646 h 1666"/>
                <a:gd name="T112" fmla="*/ 2147483646 w 2758"/>
                <a:gd name="T113" fmla="*/ 2147483646 h 1666"/>
                <a:gd name="T114" fmla="*/ 2147483646 w 2758"/>
                <a:gd name="T115" fmla="*/ 2147483646 h 1666"/>
                <a:gd name="T116" fmla="*/ 2147483646 w 2758"/>
                <a:gd name="T117" fmla="*/ 2147483646 h 1666"/>
                <a:gd name="T118" fmla="*/ 2147483646 w 2758"/>
                <a:gd name="T119" fmla="*/ 2147483646 h 1666"/>
                <a:gd name="T120" fmla="*/ 2147483646 w 2758"/>
                <a:gd name="T121" fmla="*/ 2147483646 h 1666"/>
                <a:gd name="T122" fmla="*/ 2147483646 w 2758"/>
                <a:gd name="T123" fmla="*/ 2147483646 h 1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758" h="1666">
                  <a:moveTo>
                    <a:pt x="931" y="1269"/>
                  </a:moveTo>
                  <a:lnTo>
                    <a:pt x="895" y="1297"/>
                  </a:lnTo>
                  <a:lnTo>
                    <a:pt x="864" y="1328"/>
                  </a:lnTo>
                  <a:lnTo>
                    <a:pt x="839" y="1359"/>
                  </a:lnTo>
                  <a:lnTo>
                    <a:pt x="816" y="1392"/>
                  </a:lnTo>
                  <a:lnTo>
                    <a:pt x="1102" y="1555"/>
                  </a:lnTo>
                  <a:lnTo>
                    <a:pt x="1172" y="1557"/>
                  </a:lnTo>
                  <a:lnTo>
                    <a:pt x="1210" y="1555"/>
                  </a:lnTo>
                  <a:lnTo>
                    <a:pt x="1243" y="1547"/>
                  </a:lnTo>
                  <a:lnTo>
                    <a:pt x="1269" y="1535"/>
                  </a:lnTo>
                  <a:lnTo>
                    <a:pt x="1293" y="1518"/>
                  </a:lnTo>
                  <a:lnTo>
                    <a:pt x="1310" y="1495"/>
                  </a:lnTo>
                  <a:lnTo>
                    <a:pt x="1323" y="1466"/>
                  </a:lnTo>
                  <a:lnTo>
                    <a:pt x="1331" y="1434"/>
                  </a:lnTo>
                  <a:lnTo>
                    <a:pt x="1333" y="1397"/>
                  </a:lnTo>
                  <a:lnTo>
                    <a:pt x="1164" y="1397"/>
                  </a:lnTo>
                  <a:lnTo>
                    <a:pt x="931" y="1269"/>
                  </a:lnTo>
                  <a:close/>
                  <a:moveTo>
                    <a:pt x="1060" y="975"/>
                  </a:moveTo>
                  <a:lnTo>
                    <a:pt x="1026" y="983"/>
                  </a:lnTo>
                  <a:lnTo>
                    <a:pt x="993" y="992"/>
                  </a:lnTo>
                  <a:lnTo>
                    <a:pt x="964" y="1006"/>
                  </a:lnTo>
                  <a:lnTo>
                    <a:pt x="937" y="1021"/>
                  </a:lnTo>
                  <a:lnTo>
                    <a:pt x="912" y="1040"/>
                  </a:lnTo>
                  <a:lnTo>
                    <a:pt x="891" y="1061"/>
                  </a:lnTo>
                  <a:lnTo>
                    <a:pt x="872" y="1084"/>
                  </a:lnTo>
                  <a:lnTo>
                    <a:pt x="855" y="1111"/>
                  </a:lnTo>
                  <a:lnTo>
                    <a:pt x="1195" y="1292"/>
                  </a:lnTo>
                  <a:lnTo>
                    <a:pt x="1352" y="1296"/>
                  </a:lnTo>
                  <a:lnTo>
                    <a:pt x="1392" y="1294"/>
                  </a:lnTo>
                  <a:lnTo>
                    <a:pt x="1427" y="1288"/>
                  </a:lnTo>
                  <a:lnTo>
                    <a:pt x="1456" y="1276"/>
                  </a:lnTo>
                  <a:lnTo>
                    <a:pt x="1481" y="1263"/>
                  </a:lnTo>
                  <a:lnTo>
                    <a:pt x="1500" y="1244"/>
                  </a:lnTo>
                  <a:lnTo>
                    <a:pt x="1513" y="1221"/>
                  </a:lnTo>
                  <a:lnTo>
                    <a:pt x="1521" y="1192"/>
                  </a:lnTo>
                  <a:lnTo>
                    <a:pt x="1523" y="1161"/>
                  </a:lnTo>
                  <a:lnTo>
                    <a:pt x="1521" y="1142"/>
                  </a:lnTo>
                  <a:lnTo>
                    <a:pt x="1517" y="1121"/>
                  </a:lnTo>
                  <a:lnTo>
                    <a:pt x="1510" y="1096"/>
                  </a:lnTo>
                  <a:lnTo>
                    <a:pt x="1498" y="1071"/>
                  </a:lnTo>
                  <a:lnTo>
                    <a:pt x="1241" y="1075"/>
                  </a:lnTo>
                  <a:lnTo>
                    <a:pt x="1060" y="975"/>
                  </a:lnTo>
                  <a:close/>
                  <a:moveTo>
                    <a:pt x="1137" y="668"/>
                  </a:moveTo>
                  <a:lnTo>
                    <a:pt x="1104" y="670"/>
                  </a:lnTo>
                  <a:lnTo>
                    <a:pt x="1074" y="676"/>
                  </a:lnTo>
                  <a:lnTo>
                    <a:pt x="1047" y="687"/>
                  </a:lnTo>
                  <a:lnTo>
                    <a:pt x="1020" y="702"/>
                  </a:lnTo>
                  <a:lnTo>
                    <a:pt x="997" y="722"/>
                  </a:lnTo>
                  <a:lnTo>
                    <a:pt x="976" y="745"/>
                  </a:lnTo>
                  <a:lnTo>
                    <a:pt x="954" y="772"/>
                  </a:lnTo>
                  <a:lnTo>
                    <a:pt x="937" y="804"/>
                  </a:lnTo>
                  <a:lnTo>
                    <a:pt x="1269" y="969"/>
                  </a:lnTo>
                  <a:lnTo>
                    <a:pt x="1454" y="971"/>
                  </a:lnTo>
                  <a:lnTo>
                    <a:pt x="1502" y="969"/>
                  </a:lnTo>
                  <a:lnTo>
                    <a:pt x="1542" y="962"/>
                  </a:lnTo>
                  <a:lnTo>
                    <a:pt x="1579" y="952"/>
                  </a:lnTo>
                  <a:lnTo>
                    <a:pt x="1608" y="937"/>
                  </a:lnTo>
                  <a:lnTo>
                    <a:pt x="1631" y="916"/>
                  </a:lnTo>
                  <a:lnTo>
                    <a:pt x="1646" y="893"/>
                  </a:lnTo>
                  <a:lnTo>
                    <a:pt x="1656" y="864"/>
                  </a:lnTo>
                  <a:lnTo>
                    <a:pt x="1659" y="833"/>
                  </a:lnTo>
                  <a:lnTo>
                    <a:pt x="1657" y="810"/>
                  </a:lnTo>
                  <a:lnTo>
                    <a:pt x="1650" y="789"/>
                  </a:lnTo>
                  <a:lnTo>
                    <a:pt x="1640" y="772"/>
                  </a:lnTo>
                  <a:lnTo>
                    <a:pt x="1625" y="758"/>
                  </a:lnTo>
                  <a:lnTo>
                    <a:pt x="1604" y="749"/>
                  </a:lnTo>
                  <a:lnTo>
                    <a:pt x="1579" y="741"/>
                  </a:lnTo>
                  <a:lnTo>
                    <a:pt x="1550" y="735"/>
                  </a:lnTo>
                  <a:lnTo>
                    <a:pt x="1517" y="733"/>
                  </a:lnTo>
                  <a:lnTo>
                    <a:pt x="1293" y="733"/>
                  </a:lnTo>
                  <a:lnTo>
                    <a:pt x="1273" y="718"/>
                  </a:lnTo>
                  <a:lnTo>
                    <a:pt x="1254" y="704"/>
                  </a:lnTo>
                  <a:lnTo>
                    <a:pt x="1233" y="693"/>
                  </a:lnTo>
                  <a:lnTo>
                    <a:pt x="1214" y="683"/>
                  </a:lnTo>
                  <a:lnTo>
                    <a:pt x="1195" y="678"/>
                  </a:lnTo>
                  <a:lnTo>
                    <a:pt x="1175" y="672"/>
                  </a:lnTo>
                  <a:lnTo>
                    <a:pt x="1156" y="668"/>
                  </a:lnTo>
                  <a:lnTo>
                    <a:pt x="1137" y="668"/>
                  </a:lnTo>
                  <a:close/>
                  <a:moveTo>
                    <a:pt x="1694" y="240"/>
                  </a:moveTo>
                  <a:lnTo>
                    <a:pt x="1898" y="466"/>
                  </a:lnTo>
                  <a:lnTo>
                    <a:pt x="1874" y="497"/>
                  </a:lnTo>
                  <a:lnTo>
                    <a:pt x="1855" y="520"/>
                  </a:lnTo>
                  <a:lnTo>
                    <a:pt x="2251" y="518"/>
                  </a:lnTo>
                  <a:lnTo>
                    <a:pt x="2303" y="516"/>
                  </a:lnTo>
                  <a:lnTo>
                    <a:pt x="2351" y="516"/>
                  </a:lnTo>
                  <a:lnTo>
                    <a:pt x="2395" y="512"/>
                  </a:lnTo>
                  <a:lnTo>
                    <a:pt x="2435" y="511"/>
                  </a:lnTo>
                  <a:lnTo>
                    <a:pt x="2474" y="505"/>
                  </a:lnTo>
                  <a:lnTo>
                    <a:pt x="2508" y="501"/>
                  </a:lnTo>
                  <a:lnTo>
                    <a:pt x="2539" y="493"/>
                  </a:lnTo>
                  <a:lnTo>
                    <a:pt x="2568" y="488"/>
                  </a:lnTo>
                  <a:lnTo>
                    <a:pt x="2593" y="478"/>
                  </a:lnTo>
                  <a:lnTo>
                    <a:pt x="2614" y="470"/>
                  </a:lnTo>
                  <a:lnTo>
                    <a:pt x="2631" y="459"/>
                  </a:lnTo>
                  <a:lnTo>
                    <a:pt x="2647" y="449"/>
                  </a:lnTo>
                  <a:lnTo>
                    <a:pt x="2658" y="436"/>
                  </a:lnTo>
                  <a:lnTo>
                    <a:pt x="2666" y="424"/>
                  </a:lnTo>
                  <a:lnTo>
                    <a:pt x="2672" y="411"/>
                  </a:lnTo>
                  <a:lnTo>
                    <a:pt x="2673" y="395"/>
                  </a:lnTo>
                  <a:lnTo>
                    <a:pt x="2672" y="380"/>
                  </a:lnTo>
                  <a:lnTo>
                    <a:pt x="2668" y="363"/>
                  </a:lnTo>
                  <a:lnTo>
                    <a:pt x="2662" y="349"/>
                  </a:lnTo>
                  <a:lnTo>
                    <a:pt x="2652" y="336"/>
                  </a:lnTo>
                  <a:lnTo>
                    <a:pt x="2639" y="324"/>
                  </a:lnTo>
                  <a:lnTo>
                    <a:pt x="2625" y="313"/>
                  </a:lnTo>
                  <a:lnTo>
                    <a:pt x="2608" y="301"/>
                  </a:lnTo>
                  <a:lnTo>
                    <a:pt x="2587" y="294"/>
                  </a:lnTo>
                  <a:lnTo>
                    <a:pt x="2566" y="284"/>
                  </a:lnTo>
                  <a:lnTo>
                    <a:pt x="2541" y="278"/>
                  </a:lnTo>
                  <a:lnTo>
                    <a:pt x="2512" y="273"/>
                  </a:lnTo>
                  <a:lnTo>
                    <a:pt x="2481" y="267"/>
                  </a:lnTo>
                  <a:lnTo>
                    <a:pt x="2449" y="263"/>
                  </a:lnTo>
                  <a:lnTo>
                    <a:pt x="2412" y="261"/>
                  </a:lnTo>
                  <a:lnTo>
                    <a:pt x="2374" y="259"/>
                  </a:lnTo>
                  <a:lnTo>
                    <a:pt x="2334" y="259"/>
                  </a:lnTo>
                  <a:lnTo>
                    <a:pt x="1694" y="240"/>
                  </a:lnTo>
                  <a:close/>
                  <a:moveTo>
                    <a:pt x="1060" y="109"/>
                  </a:moveTo>
                  <a:lnTo>
                    <a:pt x="1039" y="117"/>
                  </a:lnTo>
                  <a:lnTo>
                    <a:pt x="1018" y="125"/>
                  </a:lnTo>
                  <a:lnTo>
                    <a:pt x="993" y="134"/>
                  </a:lnTo>
                  <a:lnTo>
                    <a:pt x="966" y="146"/>
                  </a:lnTo>
                  <a:lnTo>
                    <a:pt x="937" y="159"/>
                  </a:lnTo>
                  <a:lnTo>
                    <a:pt x="906" y="173"/>
                  </a:lnTo>
                  <a:lnTo>
                    <a:pt x="872" y="188"/>
                  </a:lnTo>
                  <a:lnTo>
                    <a:pt x="835" y="203"/>
                  </a:lnTo>
                  <a:lnTo>
                    <a:pt x="799" y="221"/>
                  </a:lnTo>
                  <a:lnTo>
                    <a:pt x="757" y="240"/>
                  </a:lnTo>
                  <a:lnTo>
                    <a:pt x="714" y="261"/>
                  </a:lnTo>
                  <a:lnTo>
                    <a:pt x="670" y="282"/>
                  </a:lnTo>
                  <a:lnTo>
                    <a:pt x="622" y="305"/>
                  </a:lnTo>
                  <a:lnTo>
                    <a:pt x="572" y="328"/>
                  </a:lnTo>
                  <a:lnTo>
                    <a:pt x="520" y="353"/>
                  </a:lnTo>
                  <a:lnTo>
                    <a:pt x="467" y="380"/>
                  </a:lnTo>
                  <a:lnTo>
                    <a:pt x="150" y="380"/>
                  </a:lnTo>
                  <a:lnTo>
                    <a:pt x="123" y="480"/>
                  </a:lnTo>
                  <a:lnTo>
                    <a:pt x="104" y="580"/>
                  </a:lnTo>
                  <a:lnTo>
                    <a:pt x="92" y="679"/>
                  </a:lnTo>
                  <a:lnTo>
                    <a:pt x="88" y="779"/>
                  </a:lnTo>
                  <a:lnTo>
                    <a:pt x="92" y="875"/>
                  </a:lnTo>
                  <a:lnTo>
                    <a:pt x="102" y="971"/>
                  </a:lnTo>
                  <a:lnTo>
                    <a:pt x="119" y="1069"/>
                  </a:lnTo>
                  <a:lnTo>
                    <a:pt x="142" y="1169"/>
                  </a:lnTo>
                  <a:lnTo>
                    <a:pt x="378" y="1169"/>
                  </a:lnTo>
                  <a:lnTo>
                    <a:pt x="417" y="1228"/>
                  </a:lnTo>
                  <a:lnTo>
                    <a:pt x="459" y="1286"/>
                  </a:lnTo>
                  <a:lnTo>
                    <a:pt x="501" y="1340"/>
                  </a:lnTo>
                  <a:lnTo>
                    <a:pt x="545" y="1390"/>
                  </a:lnTo>
                  <a:lnTo>
                    <a:pt x="591" y="1438"/>
                  </a:lnTo>
                  <a:lnTo>
                    <a:pt x="640" y="1482"/>
                  </a:lnTo>
                  <a:lnTo>
                    <a:pt x="688" y="1524"/>
                  </a:lnTo>
                  <a:lnTo>
                    <a:pt x="737" y="1562"/>
                  </a:lnTo>
                  <a:lnTo>
                    <a:pt x="757" y="1566"/>
                  </a:lnTo>
                  <a:lnTo>
                    <a:pt x="774" y="1568"/>
                  </a:lnTo>
                  <a:lnTo>
                    <a:pt x="787" y="1570"/>
                  </a:lnTo>
                  <a:lnTo>
                    <a:pt x="797" y="1570"/>
                  </a:lnTo>
                  <a:lnTo>
                    <a:pt x="805" y="1570"/>
                  </a:lnTo>
                  <a:lnTo>
                    <a:pt x="814" y="1570"/>
                  </a:lnTo>
                  <a:lnTo>
                    <a:pt x="826" y="1568"/>
                  </a:lnTo>
                  <a:lnTo>
                    <a:pt x="839" y="1566"/>
                  </a:lnTo>
                  <a:lnTo>
                    <a:pt x="855" y="1564"/>
                  </a:lnTo>
                  <a:lnTo>
                    <a:pt x="872" y="1562"/>
                  </a:lnTo>
                  <a:lnTo>
                    <a:pt x="891" y="1559"/>
                  </a:lnTo>
                  <a:lnTo>
                    <a:pt x="912" y="1555"/>
                  </a:lnTo>
                  <a:lnTo>
                    <a:pt x="695" y="1441"/>
                  </a:lnTo>
                  <a:lnTo>
                    <a:pt x="720" y="1380"/>
                  </a:lnTo>
                  <a:lnTo>
                    <a:pt x="753" y="1322"/>
                  </a:lnTo>
                  <a:lnTo>
                    <a:pt x="791" y="1267"/>
                  </a:lnTo>
                  <a:lnTo>
                    <a:pt x="835" y="1215"/>
                  </a:lnTo>
                  <a:lnTo>
                    <a:pt x="728" y="1155"/>
                  </a:lnTo>
                  <a:lnTo>
                    <a:pt x="753" y="1107"/>
                  </a:lnTo>
                  <a:lnTo>
                    <a:pt x="778" y="1065"/>
                  </a:lnTo>
                  <a:lnTo>
                    <a:pt x="803" y="1027"/>
                  </a:lnTo>
                  <a:lnTo>
                    <a:pt x="830" y="994"/>
                  </a:lnTo>
                  <a:lnTo>
                    <a:pt x="855" y="967"/>
                  </a:lnTo>
                  <a:lnTo>
                    <a:pt x="883" y="942"/>
                  </a:lnTo>
                  <a:lnTo>
                    <a:pt x="910" y="925"/>
                  </a:lnTo>
                  <a:lnTo>
                    <a:pt x="939" y="912"/>
                  </a:lnTo>
                  <a:lnTo>
                    <a:pt x="816" y="846"/>
                  </a:lnTo>
                  <a:lnTo>
                    <a:pt x="832" y="812"/>
                  </a:lnTo>
                  <a:lnTo>
                    <a:pt x="849" y="781"/>
                  </a:lnTo>
                  <a:lnTo>
                    <a:pt x="864" y="750"/>
                  </a:lnTo>
                  <a:lnTo>
                    <a:pt x="882" y="724"/>
                  </a:lnTo>
                  <a:lnTo>
                    <a:pt x="899" y="697"/>
                  </a:lnTo>
                  <a:lnTo>
                    <a:pt x="918" y="674"/>
                  </a:lnTo>
                  <a:lnTo>
                    <a:pt x="937" y="653"/>
                  </a:lnTo>
                  <a:lnTo>
                    <a:pt x="956" y="633"/>
                  </a:lnTo>
                  <a:lnTo>
                    <a:pt x="976" y="616"/>
                  </a:lnTo>
                  <a:lnTo>
                    <a:pt x="997" y="603"/>
                  </a:lnTo>
                  <a:lnTo>
                    <a:pt x="1020" y="591"/>
                  </a:lnTo>
                  <a:lnTo>
                    <a:pt x="1041" y="580"/>
                  </a:lnTo>
                  <a:lnTo>
                    <a:pt x="1064" y="572"/>
                  </a:lnTo>
                  <a:lnTo>
                    <a:pt x="1087" y="566"/>
                  </a:lnTo>
                  <a:lnTo>
                    <a:pt x="1112" y="564"/>
                  </a:lnTo>
                  <a:lnTo>
                    <a:pt x="1137" y="562"/>
                  </a:lnTo>
                  <a:lnTo>
                    <a:pt x="1181" y="566"/>
                  </a:lnTo>
                  <a:lnTo>
                    <a:pt x="1225" y="578"/>
                  </a:lnTo>
                  <a:lnTo>
                    <a:pt x="1248" y="585"/>
                  </a:lnTo>
                  <a:lnTo>
                    <a:pt x="1271" y="597"/>
                  </a:lnTo>
                  <a:lnTo>
                    <a:pt x="1294" y="610"/>
                  </a:lnTo>
                  <a:lnTo>
                    <a:pt x="1317" y="624"/>
                  </a:lnTo>
                  <a:lnTo>
                    <a:pt x="1477" y="622"/>
                  </a:lnTo>
                  <a:lnTo>
                    <a:pt x="1431" y="599"/>
                  </a:lnTo>
                  <a:lnTo>
                    <a:pt x="1385" y="568"/>
                  </a:lnTo>
                  <a:lnTo>
                    <a:pt x="1335" y="530"/>
                  </a:lnTo>
                  <a:lnTo>
                    <a:pt x="1285" y="484"/>
                  </a:lnTo>
                  <a:lnTo>
                    <a:pt x="1248" y="505"/>
                  </a:lnTo>
                  <a:lnTo>
                    <a:pt x="1214" y="524"/>
                  </a:lnTo>
                  <a:lnTo>
                    <a:pt x="1177" y="539"/>
                  </a:lnTo>
                  <a:lnTo>
                    <a:pt x="1139" y="553"/>
                  </a:lnTo>
                  <a:lnTo>
                    <a:pt x="1102" y="562"/>
                  </a:lnTo>
                  <a:lnTo>
                    <a:pt x="1064" y="570"/>
                  </a:lnTo>
                  <a:lnTo>
                    <a:pt x="1026" y="574"/>
                  </a:lnTo>
                  <a:lnTo>
                    <a:pt x="987" y="576"/>
                  </a:lnTo>
                  <a:lnTo>
                    <a:pt x="947" y="572"/>
                  </a:lnTo>
                  <a:lnTo>
                    <a:pt x="943" y="466"/>
                  </a:lnTo>
                  <a:lnTo>
                    <a:pt x="972" y="468"/>
                  </a:lnTo>
                  <a:lnTo>
                    <a:pt x="1014" y="466"/>
                  </a:lnTo>
                  <a:lnTo>
                    <a:pt x="1056" y="461"/>
                  </a:lnTo>
                  <a:lnTo>
                    <a:pt x="1099" y="453"/>
                  </a:lnTo>
                  <a:lnTo>
                    <a:pt x="1141" y="441"/>
                  </a:lnTo>
                  <a:lnTo>
                    <a:pt x="1181" y="424"/>
                  </a:lnTo>
                  <a:lnTo>
                    <a:pt x="1221" y="405"/>
                  </a:lnTo>
                  <a:lnTo>
                    <a:pt x="1262" y="384"/>
                  </a:lnTo>
                  <a:lnTo>
                    <a:pt x="1302" y="357"/>
                  </a:lnTo>
                  <a:lnTo>
                    <a:pt x="1339" y="401"/>
                  </a:lnTo>
                  <a:lnTo>
                    <a:pt x="1375" y="440"/>
                  </a:lnTo>
                  <a:lnTo>
                    <a:pt x="1414" y="474"/>
                  </a:lnTo>
                  <a:lnTo>
                    <a:pt x="1450" y="499"/>
                  </a:lnTo>
                  <a:lnTo>
                    <a:pt x="1487" y="520"/>
                  </a:lnTo>
                  <a:lnTo>
                    <a:pt x="1525" y="536"/>
                  </a:lnTo>
                  <a:lnTo>
                    <a:pt x="1561" y="545"/>
                  </a:lnTo>
                  <a:lnTo>
                    <a:pt x="1600" y="547"/>
                  </a:lnTo>
                  <a:lnTo>
                    <a:pt x="1623" y="547"/>
                  </a:lnTo>
                  <a:lnTo>
                    <a:pt x="1646" y="543"/>
                  </a:lnTo>
                  <a:lnTo>
                    <a:pt x="1669" y="536"/>
                  </a:lnTo>
                  <a:lnTo>
                    <a:pt x="1692" y="526"/>
                  </a:lnTo>
                  <a:lnTo>
                    <a:pt x="1713" y="514"/>
                  </a:lnTo>
                  <a:lnTo>
                    <a:pt x="1734" y="501"/>
                  </a:lnTo>
                  <a:lnTo>
                    <a:pt x="1753" y="484"/>
                  </a:lnTo>
                  <a:lnTo>
                    <a:pt x="1773" y="464"/>
                  </a:lnTo>
                  <a:lnTo>
                    <a:pt x="1502" y="155"/>
                  </a:lnTo>
                  <a:lnTo>
                    <a:pt x="1060" y="109"/>
                  </a:lnTo>
                  <a:close/>
                  <a:moveTo>
                    <a:pt x="1054" y="0"/>
                  </a:moveTo>
                  <a:lnTo>
                    <a:pt x="1536" y="54"/>
                  </a:lnTo>
                  <a:lnTo>
                    <a:pt x="1608" y="134"/>
                  </a:lnTo>
                  <a:lnTo>
                    <a:pt x="2318" y="154"/>
                  </a:lnTo>
                  <a:lnTo>
                    <a:pt x="2378" y="155"/>
                  </a:lnTo>
                  <a:lnTo>
                    <a:pt x="2431" y="157"/>
                  </a:lnTo>
                  <a:lnTo>
                    <a:pt x="2481" y="161"/>
                  </a:lnTo>
                  <a:lnTo>
                    <a:pt x="2528" y="167"/>
                  </a:lnTo>
                  <a:lnTo>
                    <a:pt x="2568" y="175"/>
                  </a:lnTo>
                  <a:lnTo>
                    <a:pt x="2602" y="184"/>
                  </a:lnTo>
                  <a:lnTo>
                    <a:pt x="2635" y="196"/>
                  </a:lnTo>
                  <a:lnTo>
                    <a:pt x="2662" y="207"/>
                  </a:lnTo>
                  <a:lnTo>
                    <a:pt x="2683" y="223"/>
                  </a:lnTo>
                  <a:lnTo>
                    <a:pt x="2704" y="240"/>
                  </a:lnTo>
                  <a:lnTo>
                    <a:pt x="2720" y="259"/>
                  </a:lnTo>
                  <a:lnTo>
                    <a:pt x="2735" y="280"/>
                  </a:lnTo>
                  <a:lnTo>
                    <a:pt x="2745" y="305"/>
                  </a:lnTo>
                  <a:lnTo>
                    <a:pt x="2752" y="332"/>
                  </a:lnTo>
                  <a:lnTo>
                    <a:pt x="2756" y="361"/>
                  </a:lnTo>
                  <a:lnTo>
                    <a:pt x="2758" y="393"/>
                  </a:lnTo>
                  <a:lnTo>
                    <a:pt x="2756" y="420"/>
                  </a:lnTo>
                  <a:lnTo>
                    <a:pt x="2752" y="447"/>
                  </a:lnTo>
                  <a:lnTo>
                    <a:pt x="2745" y="470"/>
                  </a:lnTo>
                  <a:lnTo>
                    <a:pt x="2733" y="493"/>
                  </a:lnTo>
                  <a:lnTo>
                    <a:pt x="2720" y="514"/>
                  </a:lnTo>
                  <a:lnTo>
                    <a:pt x="2700" y="532"/>
                  </a:lnTo>
                  <a:lnTo>
                    <a:pt x="2681" y="549"/>
                  </a:lnTo>
                  <a:lnTo>
                    <a:pt x="2656" y="564"/>
                  </a:lnTo>
                  <a:lnTo>
                    <a:pt x="2629" y="578"/>
                  </a:lnTo>
                  <a:lnTo>
                    <a:pt x="2599" y="589"/>
                  </a:lnTo>
                  <a:lnTo>
                    <a:pt x="2566" y="601"/>
                  </a:lnTo>
                  <a:lnTo>
                    <a:pt x="2529" y="608"/>
                  </a:lnTo>
                  <a:lnTo>
                    <a:pt x="2489" y="614"/>
                  </a:lnTo>
                  <a:lnTo>
                    <a:pt x="2447" y="618"/>
                  </a:lnTo>
                  <a:lnTo>
                    <a:pt x="2401" y="622"/>
                  </a:lnTo>
                  <a:lnTo>
                    <a:pt x="2353" y="622"/>
                  </a:lnTo>
                  <a:lnTo>
                    <a:pt x="1725" y="631"/>
                  </a:lnTo>
                  <a:lnTo>
                    <a:pt x="1661" y="649"/>
                  </a:lnTo>
                  <a:lnTo>
                    <a:pt x="1682" y="666"/>
                  </a:lnTo>
                  <a:lnTo>
                    <a:pt x="1700" y="685"/>
                  </a:lnTo>
                  <a:lnTo>
                    <a:pt x="1715" y="704"/>
                  </a:lnTo>
                  <a:lnTo>
                    <a:pt x="1727" y="727"/>
                  </a:lnTo>
                  <a:lnTo>
                    <a:pt x="1736" y="750"/>
                  </a:lnTo>
                  <a:lnTo>
                    <a:pt x="1744" y="777"/>
                  </a:lnTo>
                  <a:lnTo>
                    <a:pt x="1748" y="804"/>
                  </a:lnTo>
                  <a:lnTo>
                    <a:pt x="1748" y="835"/>
                  </a:lnTo>
                  <a:lnTo>
                    <a:pt x="1746" y="875"/>
                  </a:lnTo>
                  <a:lnTo>
                    <a:pt x="1738" y="912"/>
                  </a:lnTo>
                  <a:lnTo>
                    <a:pt x="1727" y="944"/>
                  </a:lnTo>
                  <a:lnTo>
                    <a:pt x="1709" y="973"/>
                  </a:lnTo>
                  <a:lnTo>
                    <a:pt x="1688" y="1000"/>
                  </a:lnTo>
                  <a:lnTo>
                    <a:pt x="1661" y="1021"/>
                  </a:lnTo>
                  <a:lnTo>
                    <a:pt x="1631" y="1040"/>
                  </a:lnTo>
                  <a:lnTo>
                    <a:pt x="1596" y="1056"/>
                  </a:lnTo>
                  <a:lnTo>
                    <a:pt x="1604" y="1084"/>
                  </a:lnTo>
                  <a:lnTo>
                    <a:pt x="1609" y="1111"/>
                  </a:lnTo>
                  <a:lnTo>
                    <a:pt x="1613" y="1136"/>
                  </a:lnTo>
                  <a:lnTo>
                    <a:pt x="1615" y="1159"/>
                  </a:lnTo>
                  <a:lnTo>
                    <a:pt x="1611" y="1207"/>
                  </a:lnTo>
                  <a:lnTo>
                    <a:pt x="1602" y="1251"/>
                  </a:lnTo>
                  <a:lnTo>
                    <a:pt x="1586" y="1290"/>
                  </a:lnTo>
                  <a:lnTo>
                    <a:pt x="1565" y="1321"/>
                  </a:lnTo>
                  <a:lnTo>
                    <a:pt x="1538" y="1347"/>
                  </a:lnTo>
                  <a:lnTo>
                    <a:pt x="1504" y="1370"/>
                  </a:lnTo>
                  <a:lnTo>
                    <a:pt x="1463" y="1386"/>
                  </a:lnTo>
                  <a:lnTo>
                    <a:pt x="1417" y="1397"/>
                  </a:lnTo>
                  <a:lnTo>
                    <a:pt x="1419" y="1416"/>
                  </a:lnTo>
                  <a:lnTo>
                    <a:pt x="1419" y="1432"/>
                  </a:lnTo>
                  <a:lnTo>
                    <a:pt x="1417" y="1459"/>
                  </a:lnTo>
                  <a:lnTo>
                    <a:pt x="1415" y="1486"/>
                  </a:lnTo>
                  <a:lnTo>
                    <a:pt x="1410" y="1511"/>
                  </a:lnTo>
                  <a:lnTo>
                    <a:pt x="1402" y="1532"/>
                  </a:lnTo>
                  <a:lnTo>
                    <a:pt x="1394" y="1553"/>
                  </a:lnTo>
                  <a:lnTo>
                    <a:pt x="1383" y="1572"/>
                  </a:lnTo>
                  <a:lnTo>
                    <a:pt x="1369" y="1589"/>
                  </a:lnTo>
                  <a:lnTo>
                    <a:pt x="1354" y="1605"/>
                  </a:lnTo>
                  <a:lnTo>
                    <a:pt x="1337" y="1618"/>
                  </a:lnTo>
                  <a:lnTo>
                    <a:pt x="1317" y="1630"/>
                  </a:lnTo>
                  <a:lnTo>
                    <a:pt x="1296" y="1639"/>
                  </a:lnTo>
                  <a:lnTo>
                    <a:pt x="1273" y="1649"/>
                  </a:lnTo>
                  <a:lnTo>
                    <a:pt x="1246" y="1654"/>
                  </a:lnTo>
                  <a:lnTo>
                    <a:pt x="1220" y="1658"/>
                  </a:lnTo>
                  <a:lnTo>
                    <a:pt x="1191" y="1662"/>
                  </a:lnTo>
                  <a:lnTo>
                    <a:pt x="1158" y="1662"/>
                  </a:lnTo>
                  <a:lnTo>
                    <a:pt x="1099" y="1658"/>
                  </a:lnTo>
                  <a:lnTo>
                    <a:pt x="1033" y="1624"/>
                  </a:lnTo>
                  <a:lnTo>
                    <a:pt x="979" y="1643"/>
                  </a:lnTo>
                  <a:lnTo>
                    <a:pt x="928" y="1656"/>
                  </a:lnTo>
                  <a:lnTo>
                    <a:pt x="876" y="1664"/>
                  </a:lnTo>
                  <a:lnTo>
                    <a:pt x="828" y="1666"/>
                  </a:lnTo>
                  <a:lnTo>
                    <a:pt x="809" y="1666"/>
                  </a:lnTo>
                  <a:lnTo>
                    <a:pt x="785" y="1664"/>
                  </a:lnTo>
                  <a:lnTo>
                    <a:pt x="757" y="1660"/>
                  </a:lnTo>
                  <a:lnTo>
                    <a:pt x="722" y="1656"/>
                  </a:lnTo>
                  <a:lnTo>
                    <a:pt x="676" y="1626"/>
                  </a:lnTo>
                  <a:lnTo>
                    <a:pt x="628" y="1591"/>
                  </a:lnTo>
                  <a:lnTo>
                    <a:pt x="578" y="1553"/>
                  </a:lnTo>
                  <a:lnTo>
                    <a:pt x="530" y="1509"/>
                  </a:lnTo>
                  <a:lnTo>
                    <a:pt x="482" y="1459"/>
                  </a:lnTo>
                  <a:lnTo>
                    <a:pt x="432" y="1403"/>
                  </a:lnTo>
                  <a:lnTo>
                    <a:pt x="382" y="1344"/>
                  </a:lnTo>
                  <a:lnTo>
                    <a:pt x="332" y="1280"/>
                  </a:lnTo>
                  <a:lnTo>
                    <a:pt x="83" y="1280"/>
                  </a:lnTo>
                  <a:lnTo>
                    <a:pt x="63" y="1219"/>
                  </a:lnTo>
                  <a:lnTo>
                    <a:pt x="46" y="1157"/>
                  </a:lnTo>
                  <a:lnTo>
                    <a:pt x="33" y="1096"/>
                  </a:lnTo>
                  <a:lnTo>
                    <a:pt x="19" y="1036"/>
                  </a:lnTo>
                  <a:lnTo>
                    <a:pt x="11" y="975"/>
                  </a:lnTo>
                  <a:lnTo>
                    <a:pt x="4" y="914"/>
                  </a:lnTo>
                  <a:lnTo>
                    <a:pt x="0" y="854"/>
                  </a:lnTo>
                  <a:lnTo>
                    <a:pt x="0" y="793"/>
                  </a:lnTo>
                  <a:lnTo>
                    <a:pt x="0" y="724"/>
                  </a:lnTo>
                  <a:lnTo>
                    <a:pt x="6" y="656"/>
                  </a:lnTo>
                  <a:lnTo>
                    <a:pt x="11" y="591"/>
                  </a:lnTo>
                  <a:lnTo>
                    <a:pt x="23" y="526"/>
                  </a:lnTo>
                  <a:lnTo>
                    <a:pt x="34" y="463"/>
                  </a:lnTo>
                  <a:lnTo>
                    <a:pt x="52" y="399"/>
                  </a:lnTo>
                  <a:lnTo>
                    <a:pt x="69" y="336"/>
                  </a:lnTo>
                  <a:lnTo>
                    <a:pt x="92" y="276"/>
                  </a:lnTo>
                  <a:lnTo>
                    <a:pt x="465" y="276"/>
                  </a:lnTo>
                  <a:lnTo>
                    <a:pt x="530" y="236"/>
                  </a:lnTo>
                  <a:lnTo>
                    <a:pt x="599" y="200"/>
                  </a:lnTo>
                  <a:lnTo>
                    <a:pt x="668" y="163"/>
                  </a:lnTo>
                  <a:lnTo>
                    <a:pt x="741" y="129"/>
                  </a:lnTo>
                  <a:lnTo>
                    <a:pt x="816" y="94"/>
                  </a:lnTo>
                  <a:lnTo>
                    <a:pt x="893" y="61"/>
                  </a:lnTo>
                  <a:lnTo>
                    <a:pt x="972" y="31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36" y="819150"/>
            <a:ext cx="960132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5700" y="20988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5700" y="43740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01740"/>
            <a:ext cx="2743200" cy="365125"/>
          </a:xfrm>
        </p:spPr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01740"/>
            <a:ext cx="4114800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01740"/>
            <a:ext cx="2743200" cy="365125"/>
          </a:xfrm>
        </p:spPr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549" y="365125"/>
            <a:ext cx="9055014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000" y="2556000"/>
            <a:ext cx="7466400" cy="1800000"/>
          </a:xfrm>
          <a:noFill/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457200"/>
            <a:ext cx="4165200" cy="16020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4247804" cy="2458279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03400"/>
            <a:ext cx="10515600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204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52601" y="819150"/>
            <a:ext cx="96012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10471594" y="5613400"/>
            <a:ext cx="1722574" cy="1244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35075" y="2303780"/>
            <a:ext cx="9181465" cy="1044575"/>
          </a:xfrm>
        </p:spPr>
        <p:txBody>
          <a:bodyPr>
            <a:normAutofit fontScale="90000"/>
          </a:bodyPr>
          <a:p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Quasi-Recurrent Neural Networks</a:t>
            </a:r>
            <a:endParaRPr lang="zh-CN" altLang="en-US"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93725" y="3507740"/>
            <a:ext cx="8837295" cy="993775"/>
          </a:xfrm>
        </p:spPr>
        <p:txBody>
          <a:bodyPr>
            <a:normAutofit fontScale="90000"/>
          </a:bodyPr>
          <a:p>
            <a:r>
              <a:rPr lang="en-US" altLang="zh-CN"/>
              <a:t>		James Bradbury, Stephen Merity, Caiming Xiong &amp; Richard Socher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2039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Model-Pooling Layer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12570"/>
            <a:ext cx="9808845" cy="4932045"/>
          </a:xfrm>
        </p:spPr>
        <p:txBody>
          <a:bodyPr anchor="t" anchorCtr="0"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It is called “dynamic average pooling”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921000" y="2319020"/>
            <a:ext cx="1301115" cy="5353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ht-1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8320" y="2319020"/>
            <a:ext cx="1301115" cy="5353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187690" y="2319020"/>
            <a:ext cx="1301115" cy="5353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ht+1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4222115" y="2586990"/>
            <a:ext cx="1386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6909435" y="2586990"/>
            <a:ext cx="1278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042025" y="2869565"/>
            <a:ext cx="0" cy="948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546850" y="2854325"/>
            <a:ext cx="0" cy="963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782310" y="3818255"/>
            <a:ext cx="5200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ft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302375" y="3818255"/>
            <a:ext cx="5200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zt</a:t>
            </a:r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673735" y="6320790"/>
            <a:ext cx="9192895" cy="365125"/>
          </a:xfrm>
        </p:spPr>
        <p:txBody>
          <a:bodyPr>
            <a:normAutofit/>
          </a:bodyPr>
          <a:p>
            <a:r>
              <a:rPr lang="zh-CN" altLang="en-US"/>
              <a:t>David Balduzzi and Muhammad Ghifary. Strongly-typed recurrent neural networks. In ICML, 2016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0515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Model-Pooling Layer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0" indent="0">
              <a:buNone/>
            </a:pPr>
            <a:r>
              <a:rPr lang="en-US" altLang="zh-CN"/>
              <a:t>f-pooling: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fo-pooling: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ifo-pooling: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QQ图片201612081234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355" y="2588895"/>
            <a:ext cx="3634105" cy="473075"/>
          </a:xfrm>
          <a:prstGeom prst="rect">
            <a:avLst/>
          </a:prstGeom>
        </p:spPr>
      </p:pic>
      <p:pic>
        <p:nvPicPr>
          <p:cNvPr id="5" name="图片 4" descr="QQ图片201612081234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55" y="3479800"/>
            <a:ext cx="3929380" cy="975360"/>
          </a:xfrm>
          <a:prstGeom prst="rect">
            <a:avLst/>
          </a:prstGeom>
        </p:spPr>
      </p:pic>
      <p:pic>
        <p:nvPicPr>
          <p:cNvPr id="6" name="图片 5" descr="QQ图片201612081234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590" y="4916170"/>
            <a:ext cx="2945130" cy="8070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74040"/>
            <a:ext cx="9808988" cy="892175"/>
          </a:xfrm>
        </p:spPr>
        <p:txBody>
          <a:bodyPr/>
          <a:p>
            <a:r>
              <a:rPr lang="en-US" altLang="zh-CN"/>
              <a:t>Variants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66215"/>
            <a:ext cx="9808845" cy="4396740"/>
          </a:xfrm>
        </p:spPr>
        <p:txBody>
          <a:bodyPr anchor="t" anchorCtr="0"/>
          <a:p>
            <a:pPr marL="0" indent="0">
              <a:buNone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</a:rPr>
              <a:t>Regularization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charset="0"/>
              </a:rPr>
              <a:t>dropout:stochastically drop som units</a:t>
            </a:r>
            <a:endParaRPr lang="en-US" altLang="zh-CN" sz="2800">
              <a:solidFill>
                <a:schemeClr val="tx1"/>
              </a:solidFill>
              <a:effectLst/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solidFill>
                <a:schemeClr val="tx1"/>
              </a:solidFill>
              <a:effectLst/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charset="0"/>
              </a:rPr>
              <a:t>zoneout:stochastically forces some hidden units to maintain their previous values</a:t>
            </a:r>
            <a:endParaRPr lang="en-US" altLang="zh-CN" sz="2800">
              <a:solidFill>
                <a:schemeClr val="tx1"/>
              </a:solidFill>
              <a:effectLst/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QRNN adopts zoneout to modifying the pooling function.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5435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Variants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45895"/>
            <a:ext cx="9808845" cy="5292725"/>
          </a:xfrm>
        </p:spPr>
        <p:txBody>
          <a:bodyPr anchor="t" anchorCtr="0">
            <a:normAutofit fontScale="90000" lnSpcReduction="20000"/>
          </a:bodyPr>
          <a:p>
            <a:pPr marL="0" indent="0"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</a:rPr>
              <a:t>Densely-Connected Layers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effectLst/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effectLst/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effectLst/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effectLst/>
                <a:latin typeface="Times New Roman" panose="02020603050405020304" charset="0"/>
              </a:rPr>
              <a:t>This is equivalent to concatenating each QRNN layer’s input to its output along the channel dimension before feeding the state into the next layer.</a:t>
            </a:r>
            <a:endParaRPr lang="en-US" altLang="zh-CN">
              <a:effectLst/>
              <a:latin typeface="Times New Roman" panose="02020603050405020304" charset="0"/>
            </a:endParaRPr>
          </a:p>
        </p:txBody>
      </p:sp>
      <p:pic>
        <p:nvPicPr>
          <p:cNvPr id="4" name="图片 3" descr="QQ图片201612081257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975" y="2054860"/>
            <a:ext cx="5398135" cy="3785235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7158355" y="2303780"/>
            <a:ext cx="2907030" cy="102489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dense convolution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05155"/>
            <a:ext cx="9808988" cy="892175"/>
          </a:xfrm>
        </p:spPr>
        <p:txBody>
          <a:bodyPr/>
          <a:p>
            <a:r>
              <a:rPr lang="en-US" altLang="zh-CN"/>
              <a:t>Variants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97965"/>
            <a:ext cx="9808845" cy="4364990"/>
          </a:xfrm>
        </p:spPr>
        <p:txBody>
          <a:bodyPr anchor="t" anchorCtr="0"/>
          <a:p>
            <a:pPr marL="0" indent="0">
              <a:buNone/>
            </a:pP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</a:rPr>
              <a:t>Encoder–Decoder Models</a:t>
            </a: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</a:endParaRPr>
          </a:p>
        </p:txBody>
      </p:sp>
      <p:pic>
        <p:nvPicPr>
          <p:cNvPr id="4" name="图片 3" descr="QQ图片201612081309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835" y="2286635"/>
            <a:ext cx="7438390" cy="3576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21030"/>
            <a:ext cx="9808988" cy="892175"/>
          </a:xfrm>
        </p:spPr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13205"/>
            <a:ext cx="9808845" cy="4685665"/>
          </a:xfrm>
        </p:spPr>
        <p:txBody>
          <a:bodyPr anchor="t" anchorCtr="0"/>
          <a:p>
            <a:pPr marL="0" indent="0">
              <a:buNone/>
            </a:pPr>
            <a:r>
              <a:rPr lang="zh-CN" altLang="en-US"/>
              <a:t>SENTIMENT CLASSIFICATION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QQ图片201612081315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165" y="2162810"/>
            <a:ext cx="8064500" cy="37858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43560"/>
            <a:ext cx="9808988" cy="892175"/>
          </a:xfrm>
        </p:spPr>
        <p:txBody>
          <a:bodyPr/>
          <a:p>
            <a:r>
              <a:rPr lang="zh-CN" altLang="en-US"/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35100"/>
            <a:ext cx="9808845" cy="4427855"/>
          </a:xfrm>
        </p:spPr>
        <p:txBody>
          <a:bodyPr anchor="t" anchorCtr="0"/>
          <a:p>
            <a:pPr marL="0" indent="0">
              <a:buNone/>
            </a:pPr>
            <a:r>
              <a:rPr lang="zh-CN" altLang="en-US"/>
              <a:t>LANGUAGE MODELING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QQ图片201612081317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8815" y="2162810"/>
            <a:ext cx="7485380" cy="31794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7467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66850"/>
            <a:ext cx="9808845" cy="4396105"/>
          </a:xfrm>
        </p:spPr>
        <p:txBody>
          <a:bodyPr anchor="t" anchorCtr="0"/>
          <a:p>
            <a:pPr marL="0" indent="0">
              <a:buNone/>
            </a:pPr>
            <a:r>
              <a:rPr lang="zh-CN" altLang="en-US"/>
              <a:t>CHARACTER-LEVEL NEURAL MACHINE TRANSLATION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QQ图片201612081319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1976120"/>
            <a:ext cx="9486900" cy="31584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>
                <a:latin typeface="Times New Roman" panose="02020603050405020304" charset="0"/>
              </a:rPr>
              <a:t>QRNNs exploit both parallelism and context, exhibiting advantages from both convolutional and recurrent neural networks.</a:t>
            </a:r>
            <a:endParaRPr lang="zh-CN" altLang="en-US" sz="32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475615"/>
            <a:ext cx="9808988" cy="892175"/>
          </a:xfrm>
        </p:spPr>
        <p:txBody>
          <a:bodyPr/>
          <a:p>
            <a:r>
              <a:rPr lang="en-US" altLang="zh-CN"/>
              <a:t>RNN&amp;&amp;CNN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67790"/>
            <a:ext cx="9808845" cy="4495165"/>
          </a:xfrm>
        </p:spPr>
        <p:txBody>
          <a:bodyPr anchor="t" anchorCtr="0">
            <a:no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75000"/>
                  </a:schemeClr>
                </a:solidFill>
                <a:latin typeface="Times New Roman" panose="02020603050405020304" charset="0"/>
              </a:rPr>
              <a:t>RNN:</a:t>
            </a:r>
            <a:endParaRPr lang="en-US" altLang="zh-CN" sz="2800">
              <a:solidFill>
                <a:schemeClr val="tx1">
                  <a:lumMod val="75000"/>
                </a:schemeClr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75000"/>
                  </a:schemeClr>
                </a:solidFill>
                <a:latin typeface="Times New Roman" panose="02020603050405020304" charset="0"/>
              </a:rPr>
              <a:t>	pros: make the full use of the dependency relation of the sentense and has a better sequence representation power.</a:t>
            </a:r>
            <a:endParaRPr lang="en-US" altLang="zh-CN" sz="2800">
              <a:solidFill>
                <a:schemeClr val="tx1">
                  <a:lumMod val="75000"/>
                </a:schemeClr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75000"/>
                  </a:schemeClr>
                </a:solidFill>
                <a:latin typeface="Times New Roman" panose="02020603050405020304" charset="0"/>
              </a:rPr>
              <a:t>	cons: the computation cannot occur in parallel.</a:t>
            </a:r>
            <a:endParaRPr lang="en-US" altLang="zh-CN" sz="2800">
              <a:solidFill>
                <a:schemeClr val="tx1">
                  <a:lumMod val="75000"/>
                </a:schemeClr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solidFill>
                <a:schemeClr val="tx1">
                  <a:lumMod val="75000"/>
                </a:schemeClr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75000"/>
                  </a:schemeClr>
                </a:solidFill>
                <a:latin typeface="Times New Roman" panose="02020603050405020304" charset="0"/>
              </a:rPr>
              <a:t>CNN:</a:t>
            </a:r>
            <a:endParaRPr lang="en-US" altLang="zh-CN" sz="2800">
              <a:solidFill>
                <a:schemeClr val="tx1">
                  <a:lumMod val="75000"/>
                </a:schemeClr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75000"/>
                  </a:schemeClr>
                </a:solidFill>
                <a:latin typeface="Times New Roman" panose="02020603050405020304" charset="0"/>
              </a:rPr>
              <a:t>	pros: the computation can occur in parallel and improve the learning speed.</a:t>
            </a:r>
            <a:endParaRPr lang="en-US" altLang="zh-CN" sz="2800">
              <a:solidFill>
                <a:schemeClr val="tx1">
                  <a:lumMod val="75000"/>
                </a:schemeClr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75000"/>
                  </a:schemeClr>
                </a:solidFill>
                <a:latin typeface="Times New Roman" panose="02020603050405020304" charset="0"/>
              </a:rPr>
              <a:t>	cons: can not catch the sequential dependency relation.</a:t>
            </a:r>
            <a:endParaRPr lang="en-US" altLang="zh-CN" sz="2800">
              <a:solidFill>
                <a:schemeClr val="tx1">
                  <a:lumMod val="75000"/>
                </a:schemeClr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35305"/>
            <a:ext cx="9808988" cy="892175"/>
          </a:xfrm>
        </p:spPr>
        <p:txBody>
          <a:bodyPr/>
          <a:p>
            <a:r>
              <a:rPr lang="en-US" altLang="zh-CN">
                <a:latin typeface="Times New Roman" panose="02020603050405020304" charset="0"/>
              </a:rPr>
              <a:t>Motivation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28115"/>
            <a:ext cx="9808845" cy="4434840"/>
          </a:xfrm>
        </p:spPr>
        <p:txBody>
          <a:bodyPr anchor="t" anchorCtr="0"/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Address both drawbacks of standard model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QRNN: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1.Allow for parallel computation across timestep 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2.Allow the output to depend on the overall order of elements in the sequence.</a:t>
            </a:r>
            <a:endParaRPr lang="en-US" altLang="zh-CN" sz="28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84530"/>
            <a:ext cx="9808988" cy="892175"/>
          </a:xfrm>
        </p:spPr>
        <p:txBody>
          <a:bodyPr/>
          <a:p>
            <a:r>
              <a:rPr lang="en-US" altLang="zh-CN"/>
              <a:t>LSTM&amp;&amp;CNN&amp;&amp;QRNN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612081014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290" y="2548890"/>
            <a:ext cx="1070483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40080"/>
            <a:ext cx="9808988" cy="892175"/>
          </a:xfrm>
        </p:spPr>
        <p:txBody>
          <a:bodyPr/>
          <a:p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653540"/>
            <a:ext cx="9808845" cy="4209415"/>
          </a:xfrm>
        </p:spPr>
        <p:txBody>
          <a:bodyPr anchor="t" anchorCtr="0"/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Each QRNN layer consists of </a:t>
            </a:r>
            <a:r>
              <a:rPr lang="en-US" altLang="zh-CN" sz="2800" b="1">
                <a:latin typeface="Times New Roman" panose="02020603050405020304" charset="0"/>
              </a:rPr>
              <a:t>two</a:t>
            </a:r>
            <a:r>
              <a:rPr lang="en-US" altLang="zh-CN" sz="2800">
                <a:latin typeface="Times New Roman" panose="02020603050405020304" charset="0"/>
              </a:rPr>
              <a:t> subcomponents: analyous to </a:t>
            </a:r>
            <a:r>
              <a:rPr lang="en-US" altLang="zh-CN" sz="2800" b="1">
                <a:latin typeface="Times New Roman" panose="02020603050405020304" charset="0"/>
              </a:rPr>
              <a:t>convolution</a:t>
            </a:r>
            <a:r>
              <a:rPr lang="en-US" altLang="zh-CN" sz="2800">
                <a:latin typeface="Times New Roman" panose="02020603050405020304" charset="0"/>
              </a:rPr>
              <a:t> and </a:t>
            </a:r>
            <a:r>
              <a:rPr lang="en-US" altLang="zh-CN" sz="2800" b="1">
                <a:latin typeface="Times New Roman" panose="02020603050405020304" charset="0"/>
              </a:rPr>
              <a:t>pooling</a:t>
            </a:r>
            <a:r>
              <a:rPr lang="en-US" altLang="zh-CN" sz="2800">
                <a:latin typeface="Times New Roman" panose="02020603050405020304" charset="0"/>
              </a:rPr>
              <a:t> layer in CNNs.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Convolution component:allow parallel computation across minibatches and spatial dimensions.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Pooling component: allow parallel computation across minibatches and feature dimensions.</a:t>
            </a:r>
            <a:endParaRPr lang="en-US" altLang="zh-CN" sz="28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96595"/>
            <a:ext cx="9808988" cy="892175"/>
          </a:xfrm>
        </p:spPr>
        <p:txBody>
          <a:bodyPr/>
          <a:p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88770"/>
            <a:ext cx="9808845" cy="5069840"/>
          </a:xfrm>
        </p:spPr>
        <p:txBody>
          <a:bodyPr anchor="t" anchorCtr="0"/>
          <a:p>
            <a:pPr marL="0" indent="0">
              <a:buNone/>
            </a:pPr>
            <a:r>
              <a:rPr lang="en-US" altLang="zh-CN" sz="2800" b="1">
                <a:latin typeface="Times New Roman" panose="02020603050405020304" charset="0"/>
              </a:rPr>
              <a:t>Convolution operation:</a:t>
            </a:r>
            <a:endParaRPr lang="en-US" altLang="zh-CN" sz="2800" b="1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Input: a sequence                of n-dimensional vectors x1,x2,...,xT.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Filter num: m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Output: a sequence                of m-dimensional vectors z1,z2,...,zT.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1435" y="2656840"/>
          <a:ext cx="125666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584200" imgH="190500" progId="Equation.KSEE3">
                  <p:embed/>
                </p:oleObj>
              </mc:Choice>
              <mc:Fallback>
                <p:oleObj name="" r:id="rId3" imgW="5842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1435" y="2656840"/>
                        <a:ext cx="1256665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64965" y="3705860"/>
          <a:ext cx="1200785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584200" imgH="190500" progId="Equation.KSEE3">
                  <p:embed/>
                </p:oleObj>
              </mc:Choice>
              <mc:Fallback>
                <p:oleObj name="" r:id="rId5" imgW="584200" imgH="1905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64965" y="3705860"/>
                        <a:ext cx="1200785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文本框 40"/>
          <p:cNvSpPr txBox="1"/>
          <p:nvPr/>
        </p:nvSpPr>
        <p:spPr>
          <a:xfrm>
            <a:off x="1191895" y="2563495"/>
            <a:ext cx="709358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sym typeface="+mn-ea"/>
              </a:rPr>
              <a:t>Each zt depends only on             through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89915"/>
            <a:ext cx="9808988" cy="892175"/>
          </a:xfrm>
        </p:spPr>
        <p:txBody>
          <a:bodyPr/>
          <a:p>
            <a:r>
              <a:rPr lang="en-US" altLang="zh-CN"/>
              <a:t>Model-Convolution Layer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895" y="1384300"/>
            <a:ext cx="9808845" cy="4478655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How to T -&gt; T?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Filter width: 2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614930" y="4919345"/>
            <a:ext cx="917575" cy="474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404995" y="4919345"/>
            <a:ext cx="917575" cy="474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256655" y="4919345"/>
            <a:ext cx="917575" cy="474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x3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9331325" y="4919345"/>
            <a:ext cx="917575" cy="474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923530" y="5027930"/>
            <a:ext cx="7645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.......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614930" y="3386455"/>
            <a:ext cx="917575" cy="474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404995" y="3386455"/>
            <a:ext cx="917575" cy="474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256655" y="3386455"/>
            <a:ext cx="917575" cy="474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z3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9331325" y="3386455"/>
            <a:ext cx="917575" cy="474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zT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945890" y="1049655"/>
            <a:ext cx="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46430" y="4919345"/>
            <a:ext cx="917575" cy="474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>
          <a:xfrm flipV="1">
            <a:off x="1105535" y="3940810"/>
            <a:ext cx="1647190" cy="97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0"/>
          </p:cNvCxnSpPr>
          <p:nvPr/>
        </p:nvCxnSpPr>
        <p:spPr>
          <a:xfrm flipV="1">
            <a:off x="3074035" y="3940810"/>
            <a:ext cx="0" cy="97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395345" y="3925570"/>
            <a:ext cx="1208405" cy="99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0"/>
          </p:cNvCxnSpPr>
          <p:nvPr/>
        </p:nvCxnSpPr>
        <p:spPr>
          <a:xfrm flipV="1">
            <a:off x="4864100" y="3986530"/>
            <a:ext cx="0" cy="932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144135" y="3925570"/>
            <a:ext cx="1208405" cy="99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715760" y="3986530"/>
            <a:ext cx="0" cy="932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9790430" y="3986530"/>
            <a:ext cx="0" cy="932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8284845" y="3940810"/>
            <a:ext cx="1208405" cy="99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7045" y="2421890"/>
          <a:ext cx="847090" cy="56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42900" imgH="228600" progId="Equation.KSEE3">
                  <p:embed/>
                </p:oleObj>
              </mc:Choice>
              <mc:Fallback>
                <p:oleObj name="" r:id="rId1" imgW="3429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7045" y="2421890"/>
                        <a:ext cx="847090" cy="564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56338" y="2421890"/>
          <a:ext cx="376555" cy="56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52400" imgH="228600" progId="Equation.KSEE3">
                  <p:embed/>
                </p:oleObj>
              </mc:Choice>
              <mc:Fallback>
                <p:oleObj name="" r:id="rId3" imgW="152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6338" y="2421890"/>
                        <a:ext cx="376555" cy="564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标注 26"/>
          <p:cNvSpPr/>
          <p:nvPr/>
        </p:nvSpPr>
        <p:spPr>
          <a:xfrm>
            <a:off x="8688070" y="1685925"/>
            <a:ext cx="2799080" cy="130048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Times New Roman" panose="02020603050405020304" charset="0"/>
              </a:rPr>
              <a:t>Maskd Convolution</a:t>
            </a:r>
            <a:endParaRPr lang="en-US" altLang="zh-CN" sz="2400" b="1">
              <a:latin typeface="Times New Roman" panose="02020603050405020304" charset="0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>
          <a:xfrm>
            <a:off x="153035" y="6260465"/>
            <a:ext cx="11671300" cy="516890"/>
          </a:xfrm>
        </p:spPr>
        <p:txBody>
          <a:bodyPr>
            <a:normAutofit/>
          </a:bodyPr>
          <a:p>
            <a:pPr algn="just"/>
            <a:r>
              <a:rPr lang="zh-CN" altLang="en-US"/>
              <a:t>Aaron van den Oord, Nal Kalchbrenner, and Koray Kavukcuoglu. Pixel recurrent neural networks.arXiv preprint arXiv:1601.06759, 2016.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74040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Model-Convolution Layer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68425"/>
            <a:ext cx="9808845" cy="4892040"/>
          </a:xfrm>
        </p:spPr>
        <p:txBody>
          <a:bodyPr anchor="t" anchorCtr="0"/>
          <a:p>
            <a:pPr marL="0" indent="0">
              <a:buNone/>
            </a:pPr>
            <a:r>
              <a:rPr lang="en-US" altLang="zh-CN"/>
              <a:t>How to n -&gt; m?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filter num:m filter width:2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322705" y="2456815"/>
            <a:ext cx="3273425" cy="3426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28775" y="3631565"/>
            <a:ext cx="28606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x3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628775" y="4937760"/>
            <a:ext cx="28606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xT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37510" y="3865880"/>
            <a:ext cx="457200" cy="1071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/>
              <a:t>........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980430" y="2586990"/>
            <a:ext cx="2157095" cy="503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980430" y="3362325"/>
            <a:ext cx="2157095" cy="503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980430" y="5153660"/>
            <a:ext cx="2157095" cy="503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fm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830060" y="3997325"/>
            <a:ext cx="457200" cy="1071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/>
              <a:t>........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628775" y="2593975"/>
            <a:ext cx="2860675" cy="8629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28775" y="2593975"/>
            <a:ext cx="28606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628775" y="3090545"/>
            <a:ext cx="28606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x2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489450" y="2793365"/>
            <a:ext cx="1490980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3"/>
            <a:endCxn id="11" idx="1"/>
          </p:cNvCxnSpPr>
          <p:nvPr/>
        </p:nvCxnSpPr>
        <p:spPr>
          <a:xfrm>
            <a:off x="4489450" y="3025775"/>
            <a:ext cx="149098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2" idx="1"/>
          </p:cNvCxnSpPr>
          <p:nvPr/>
        </p:nvCxnSpPr>
        <p:spPr>
          <a:xfrm>
            <a:off x="4497070" y="3404870"/>
            <a:ext cx="1483360" cy="2000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43060" y="2586990"/>
            <a:ext cx="2157095" cy="503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..........</a:t>
            </a:r>
            <a:endParaRPr lang="en-US" altLang="zh-CN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69425" y="2586990"/>
          <a:ext cx="366395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52400" imgH="228600" progId="Equation.KSEE3">
                  <p:embed/>
                </p:oleObj>
              </mc:Choice>
              <mc:Fallback>
                <p:oleObj name="" r:id="rId1" imgW="1524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69425" y="2586990"/>
                        <a:ext cx="366395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94570" y="2593975"/>
          <a:ext cx="426085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177165" imgH="228600" progId="Equation.KSEE3">
                  <p:embed/>
                </p:oleObj>
              </mc:Choice>
              <mc:Fallback>
                <p:oleObj name="" r:id="rId3" imgW="177165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4570" y="2593975"/>
                        <a:ext cx="426085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38828" y="2586990"/>
          <a:ext cx="488950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5" imgW="203200" imgH="228600" progId="Equation.KSEE3">
                  <p:embed/>
                </p:oleObj>
              </mc:Choice>
              <mc:Fallback>
                <p:oleObj name="" r:id="rId5" imgW="2032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38828" y="2586990"/>
                        <a:ext cx="488950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 flipV="1">
            <a:off x="8137525" y="2869565"/>
            <a:ext cx="123888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8137525" y="3022600"/>
            <a:ext cx="1896745" cy="622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8137525" y="3022600"/>
            <a:ext cx="2921635" cy="239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0515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Model-Convolution Layer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96695"/>
            <a:ext cx="9808845" cy="4824730"/>
          </a:xfrm>
        </p:spPr>
        <p:txBody>
          <a:bodyPr anchor="t" anchorCtr="0">
            <a:normAutofit fontScale="9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800">
                <a:latin typeface="Times New Roman" panose="02020603050405020304" charset="0"/>
              </a:rPr>
              <a:t>Apply additional convolutions with separate to obtain forget gates and output gates that are needed for the pooling function.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800">
                <a:latin typeface="Times New Roman" panose="02020603050405020304" charset="0"/>
              </a:rPr>
              <a:t>The full set of computations in the convolutional component: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Wz,Wf and Wo are filter bank and * denotes a masked convolution operation.</a:t>
            </a:r>
            <a:endParaRPr lang="en-US" altLang="zh-CN"/>
          </a:p>
        </p:txBody>
      </p:sp>
      <p:pic>
        <p:nvPicPr>
          <p:cNvPr id="4" name="图片 3" descr="QQ图片201612081221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8505" y="3489325"/>
            <a:ext cx="3095625" cy="1571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向天歌稻壳儿模板23XIN - 副本">
  <a:themeElements>
    <a:clrScheme name="自定义 19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488493"/>
      </a:accent1>
      <a:accent2>
        <a:srgbClr val="8DA2A3"/>
      </a:accent2>
      <a:accent3>
        <a:srgbClr val="CC9F6E"/>
      </a:accent3>
      <a:accent4>
        <a:srgbClr val="B76167"/>
      </a:accent4>
      <a:accent5>
        <a:srgbClr val="CF4953"/>
      </a:accent5>
      <a:accent6>
        <a:srgbClr val="9E7A9B"/>
      </a:accent6>
      <a:hlink>
        <a:srgbClr val="5699C2"/>
      </a:hlink>
      <a:folHlink>
        <a:srgbClr val="9FCE4A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2616</Words>
  <Application>WPS 演示</Application>
  <PresentationFormat>宽屏</PresentationFormat>
  <Paragraphs>198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黑体</vt:lpstr>
      <vt:lpstr>微软雅黑</vt:lpstr>
      <vt:lpstr>Calibri</vt:lpstr>
      <vt:lpstr>向天歌稻壳儿模板23XIN - 副本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Quasi-Recurrent Neural Networks</vt:lpstr>
      <vt:lpstr>RNN&amp;&amp;CNN</vt:lpstr>
      <vt:lpstr>Motivation</vt:lpstr>
      <vt:lpstr>LSTM&amp;&amp;CNN&amp;&amp;QRNN</vt:lpstr>
      <vt:lpstr>Model</vt:lpstr>
      <vt:lpstr>Model</vt:lpstr>
      <vt:lpstr>Model-Convolution Layer</vt:lpstr>
      <vt:lpstr>Model-Convolution Layer</vt:lpstr>
      <vt:lpstr>Model-Convolution Layer</vt:lpstr>
      <vt:lpstr>Model-Pooling Layer</vt:lpstr>
      <vt:lpstr>Model-Pooling Layer</vt:lpstr>
      <vt:lpstr>Variants</vt:lpstr>
      <vt:lpstr>Variants</vt:lpstr>
      <vt:lpstr>Variants</vt:lpstr>
      <vt:lpstr>EXPERIMENTS</vt:lpstr>
      <vt:lpstr>EXPERIMENTS</vt:lpstr>
      <vt:lpstr>EXPERIMENTS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lsj</cp:lastModifiedBy>
  <cp:revision>5</cp:revision>
  <dcterms:created xsi:type="dcterms:W3CDTF">2015-05-05T08:02:00Z</dcterms:created>
  <dcterms:modified xsi:type="dcterms:W3CDTF">2016-12-09T04:38:49Z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