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heme/themeOverride1.xml" ContentType="application/vnd.openxmlformats-officedocument.themeOverride+xml"/>
  <Override PartName="/ppt/tags/tag4.xml" ContentType="application/vnd.openxmlformats-officedocument.presentationml.tags+xml"/>
  <Override PartName="/ppt/notesSlides/notesSlide3.xml" ContentType="application/vnd.openxmlformats-officedocument.presentationml.notesSlide+xml"/>
  <Override PartName="/ppt/theme/themeOverride2.xml" ContentType="application/vnd.openxmlformats-officedocument.themeOverride+xml"/>
  <Override PartName="/ppt/tags/tag5.xml" ContentType="application/vnd.openxmlformats-officedocument.presentationml.tags+xml"/>
  <Override PartName="/ppt/notesSlides/notesSlide4.xml" ContentType="application/vnd.openxmlformats-officedocument.presentationml.notesSlide+xml"/>
  <Override PartName="/ppt/theme/themeOverride3.xml" ContentType="application/vnd.openxmlformats-officedocument.themeOverride+xml"/>
  <Override PartName="/ppt/tags/tag6.xml" ContentType="application/vnd.openxmlformats-officedocument.presentationml.tags+xml"/>
  <Override PartName="/ppt/notesSlides/notesSlide5.xml" ContentType="application/vnd.openxmlformats-officedocument.presentationml.notesSlide+xml"/>
  <Override PartName="/ppt/theme/themeOverride4.xml" ContentType="application/vnd.openxmlformats-officedocument.themeOverride+xml"/>
  <Override PartName="/ppt/tags/tag7.xml" ContentType="application/vnd.openxmlformats-officedocument.presentationml.tags+xml"/>
  <Override PartName="/ppt/notesSlides/notesSlide6.xml" ContentType="application/vnd.openxmlformats-officedocument.presentationml.notesSlide+xml"/>
  <Override PartName="/ppt/theme/themeOverride5.xml" ContentType="application/vnd.openxmlformats-officedocument.themeOverride+xml"/>
  <Override PartName="/ppt/tags/tag8.xml" ContentType="application/vnd.openxmlformats-officedocument.presentationml.tags+xml"/>
  <Override PartName="/ppt/notesSlides/notesSlide7.xml" ContentType="application/vnd.openxmlformats-officedocument.presentationml.notesSlide+xml"/>
  <Override PartName="/ppt/theme/themeOverride6.xml" ContentType="application/vnd.openxmlformats-officedocument.themeOverride+xml"/>
  <Override PartName="/ppt/tags/tag9.xml" ContentType="application/vnd.openxmlformats-officedocument.presentationml.tags+xml"/>
  <Override PartName="/ppt/notesSlides/notesSlide8.xml" ContentType="application/vnd.openxmlformats-officedocument.presentationml.notesSlide+xml"/>
  <Override PartName="/ppt/theme/themeOverride7.xml" ContentType="application/vnd.openxmlformats-officedocument.themeOverride+xml"/>
  <Override PartName="/ppt/tags/tag10.xml" ContentType="application/vnd.openxmlformats-officedocument.presentationml.tags+xml"/>
  <Override PartName="/ppt/notesSlides/notesSlide9.xml" ContentType="application/vnd.openxmlformats-officedocument.presentationml.notesSlide+xml"/>
  <Override PartName="/ppt/theme/themeOverride8.xml" ContentType="application/vnd.openxmlformats-officedocument.themeOverride+xml"/>
  <Override PartName="/ppt/tags/tag11.xml" ContentType="application/vnd.openxmlformats-officedocument.presentationml.tags+xml"/>
  <Override PartName="/ppt/notesSlides/notesSlide10.xml" ContentType="application/vnd.openxmlformats-officedocument.presentationml.notesSlide+xml"/>
  <Override PartName="/ppt/theme/themeOverride9.xml" ContentType="application/vnd.openxmlformats-officedocument.themeOverride+xml"/>
  <Override PartName="/ppt/tags/tag12.xml" ContentType="application/vnd.openxmlformats-officedocument.presentationml.tags+xml"/>
  <Override PartName="/ppt/notesSlides/notesSlide11.xml" ContentType="application/vnd.openxmlformats-officedocument.presentationml.notesSlide+xml"/>
  <Override PartName="/ppt/theme/themeOverride10.xml" ContentType="application/vnd.openxmlformats-officedocument.themeOverride+xml"/>
  <Override PartName="/ppt/tags/tag13.xml" ContentType="application/vnd.openxmlformats-officedocument.presentationml.tags+xml"/>
  <Override PartName="/ppt/notesSlides/notesSlide12.xml" ContentType="application/vnd.openxmlformats-officedocument.presentationml.notesSlide+xml"/>
  <Override PartName="/ppt/theme/themeOverride11.xml" ContentType="application/vnd.openxmlformats-officedocument.themeOverride+xml"/>
  <Override PartName="/ppt/tags/tag14.xml" ContentType="application/vnd.openxmlformats-officedocument.presentationml.tags+xml"/>
  <Override PartName="/ppt/notesSlides/notesSlide13.xml" ContentType="application/vnd.openxmlformats-officedocument.presentationml.notesSlide+xml"/>
  <Override PartName="/ppt/theme/themeOverride12.xml" ContentType="application/vnd.openxmlformats-officedocument.themeOverride+xml"/>
  <Override PartName="/ppt/tags/tag15.xml" ContentType="application/vnd.openxmlformats-officedocument.presentationml.tags+xml"/>
  <Override PartName="/ppt/notesSlides/notesSlide14.xml" ContentType="application/vnd.openxmlformats-officedocument.presentationml.notesSlide+xml"/>
  <Override PartName="/ppt/theme/themeOverride13.xml" ContentType="application/vnd.openxmlformats-officedocument.themeOverride+xml"/>
  <Override PartName="/ppt/tags/tag16.xml" ContentType="application/vnd.openxmlformats-officedocument.presentationml.tags+xml"/>
  <Override PartName="/ppt/notesSlides/notesSlide15.xml" ContentType="application/vnd.openxmlformats-officedocument.presentationml.notesSlide+xml"/>
  <Override PartName="/ppt/theme/themeOverride14.xml" ContentType="application/vnd.openxmlformats-officedocument.themeOverride+xml"/>
  <Override PartName="/ppt/tags/tag17.xml" ContentType="application/vnd.openxmlformats-officedocument.presentationml.tags+xml"/>
  <Override PartName="/ppt/notesSlides/notesSlide16.xml" ContentType="application/vnd.openxmlformats-officedocument.presentationml.notesSlide+xml"/>
  <Override PartName="/ppt/theme/themeOverride15.xml" ContentType="application/vnd.openxmlformats-officedocument.themeOverride+xml"/>
  <Override PartName="/ppt/tags/tag18.xml" ContentType="application/vnd.openxmlformats-officedocument.presentationml.tags+xml"/>
  <Override PartName="/ppt/notesSlides/notesSlide17.xml" ContentType="application/vnd.openxmlformats-officedocument.presentationml.notesSlide+xml"/>
  <Override PartName="/ppt/theme/themeOverride16.xml" ContentType="application/vnd.openxmlformats-officedocument.themeOverride+xml"/>
  <Override PartName="/ppt/tags/tag19.xml" ContentType="application/vnd.openxmlformats-officedocument.presentationml.tags+xml"/>
  <Override PartName="/ppt/notesSlides/notesSlide18.xml" ContentType="application/vnd.openxmlformats-officedocument.presentationml.notesSlide+xml"/>
  <Override PartName="/ppt/theme/themeOverride17.xml" ContentType="application/vnd.openxmlformats-officedocument.themeOverride+xml"/>
  <Override PartName="/ppt/tags/tag20.xml" ContentType="application/vnd.openxmlformats-officedocument.presentationml.tags+xml"/>
  <Override PartName="/ppt/notesSlides/notesSlide19.xml" ContentType="application/vnd.openxmlformats-officedocument.presentationml.notesSlide+xml"/>
  <Override PartName="/ppt/theme/themeOverride18.xml" ContentType="application/vnd.openxmlformats-officedocument.themeOverride+xml"/>
  <Override PartName="/ppt/tags/tag21.xml" ContentType="application/vnd.openxmlformats-officedocument.presentationml.tags+xml"/>
  <Override PartName="/ppt/notesSlides/notesSlide20.xml" ContentType="application/vnd.openxmlformats-officedocument.presentationml.notesSlide+xml"/>
  <Override PartName="/ppt/theme/themeOverride19.xml" ContentType="application/vnd.openxmlformats-officedocument.themeOverride+xml"/>
  <Override PartName="/ppt/tags/tag22.xml" ContentType="application/vnd.openxmlformats-officedocument.presentationml.tags+xml"/>
  <Override PartName="/ppt/notesSlides/notesSlide21.xml" ContentType="application/vnd.openxmlformats-officedocument.presentationml.notesSlide+xml"/>
  <Override PartName="/ppt/theme/themeOverride20.xml" ContentType="application/vnd.openxmlformats-officedocument.themeOverride+xml"/>
  <Override PartName="/ppt/tags/tag23.xml" ContentType="application/vnd.openxmlformats-officedocument.presentationml.tags+xml"/>
  <Override PartName="/ppt/notesSlides/notesSlide22.xml" ContentType="application/vnd.openxmlformats-officedocument.presentationml.notesSlide+xml"/>
  <Override PartName="/ppt/theme/themeOverride21.xml" ContentType="application/vnd.openxmlformats-officedocument.themeOverride+xml"/>
  <Override PartName="/ppt/tags/tag24.xml" ContentType="application/vnd.openxmlformats-officedocument.presentationml.tags+xml"/>
  <Override PartName="/ppt/notesSlides/notesSlide23.xml" ContentType="application/vnd.openxmlformats-officedocument.presentationml.notesSlide+xml"/>
  <Override PartName="/ppt/theme/themeOverride22.xml" ContentType="application/vnd.openxmlformats-officedocument.themeOverride+xml"/>
  <Override PartName="/ppt/tags/tag25.xml" ContentType="application/vnd.openxmlformats-officedocument.presentationml.tags+xml"/>
  <Override PartName="/ppt/notesSlides/notesSlide24.xml" ContentType="application/vnd.openxmlformats-officedocument.presentationml.notesSlide+xml"/>
  <Override PartName="/ppt/theme/themeOverride23.xml" ContentType="application/vnd.openxmlformats-officedocument.themeOverride+xml"/>
  <Override PartName="/ppt/tags/tag26.xml" ContentType="application/vnd.openxmlformats-officedocument.presentationml.tags+xml"/>
  <Override PartName="/ppt/notesSlides/notesSlide25.xml" ContentType="application/vnd.openxmlformats-officedocument.presentationml.notesSlide+xml"/>
  <Override PartName="/ppt/theme/themeOverride24.xml" ContentType="application/vnd.openxmlformats-officedocument.themeOverride+xml"/>
  <Override PartName="/ppt/tags/tag27.xml" ContentType="application/vnd.openxmlformats-officedocument.presentationml.tags+xml"/>
  <Override PartName="/ppt/notesSlides/notesSlide26.xml" ContentType="application/vnd.openxmlformats-officedocument.presentationml.notesSlide+xml"/>
  <Override PartName="/ppt/theme/themeOverride25.xml" ContentType="application/vnd.openxmlformats-officedocument.themeOverride+xml"/>
  <Override PartName="/ppt/tags/tag28.xml" ContentType="application/vnd.openxmlformats-officedocument.presentationml.tags+xml"/>
  <Override PartName="/ppt/notesSlides/notesSlide27.xml" ContentType="application/vnd.openxmlformats-officedocument.presentationml.notesSlide+xml"/>
  <Override PartName="/ppt/theme/themeOverride26.xml" ContentType="application/vnd.openxmlformats-officedocument.themeOverride+xml"/>
  <Override PartName="/ppt/tags/tag29.xml" ContentType="application/vnd.openxmlformats-officedocument.presentationml.tags+xml"/>
  <Override PartName="/ppt/notesSlides/notesSlide28.xml" ContentType="application/vnd.openxmlformats-officedocument.presentationml.notesSlide+xml"/>
  <Override PartName="/ppt/theme/themeOverride27.xml" ContentType="application/vnd.openxmlformats-officedocument.themeOverride+xml"/>
  <Override PartName="/ppt/tags/tag30.xml" ContentType="application/vnd.openxmlformats-officedocument.presentationml.tags+xml"/>
  <Override PartName="/ppt/notesSlides/notesSlide29.xml" ContentType="application/vnd.openxmlformats-officedocument.presentationml.notesSlide+xml"/>
  <Override PartName="/ppt/theme/themeOverride28.xml" ContentType="application/vnd.openxmlformats-officedocument.themeOverride+xml"/>
  <Override PartName="/ppt/tags/tag31.xml" ContentType="application/vnd.openxmlformats-officedocument.presentationml.tags+xml"/>
  <Override PartName="/ppt/notesSlides/notesSlide30.xml" ContentType="application/vnd.openxmlformats-officedocument.presentationml.notesSlide+xml"/>
  <Override PartName="/ppt/theme/themeOverride29.xml" ContentType="application/vnd.openxmlformats-officedocument.themeOverride+xml"/>
  <Override PartName="/ppt/tags/tag32.xml" ContentType="application/vnd.openxmlformats-officedocument.presentationml.tags+xml"/>
  <Override PartName="/ppt/notesSlides/notesSlide31.xml" ContentType="application/vnd.openxmlformats-officedocument.presentationml.notesSlide+xml"/>
  <Override PartName="/ppt/theme/themeOverride30.xml" ContentType="application/vnd.openxmlformats-officedocument.themeOverride+xml"/>
  <Override PartName="/ppt/tags/tag33.xml" ContentType="application/vnd.openxmlformats-officedocument.presentationml.tags+xml"/>
  <Override PartName="/ppt/notesSlides/notesSlide32.xml" ContentType="application/vnd.openxmlformats-officedocument.presentationml.notesSlide+xml"/>
  <Override PartName="/ppt/theme/themeOverride31.xml" ContentType="application/vnd.openxmlformats-officedocument.themeOverride+xml"/>
  <Override PartName="/ppt/tags/tag34.xml" ContentType="application/vnd.openxmlformats-officedocument.presentationml.tags+xml"/>
  <Override PartName="/ppt/notesSlides/notesSlide33.xml" ContentType="application/vnd.openxmlformats-officedocument.presentationml.notesSlide+xml"/>
  <Override PartName="/ppt/theme/themeOverride32.xml" ContentType="application/vnd.openxmlformats-officedocument.themeOverride+xml"/>
  <Override PartName="/ppt/tags/tag35.xml" ContentType="application/vnd.openxmlformats-officedocument.presentationml.tags+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36"/>
  </p:notesMasterIdLst>
  <p:sldIdLst>
    <p:sldId id="2686" r:id="rId2"/>
    <p:sldId id="2681" r:id="rId3"/>
    <p:sldId id="2765" r:id="rId4"/>
    <p:sldId id="2710" r:id="rId5"/>
    <p:sldId id="2763" r:id="rId6"/>
    <p:sldId id="2712" r:id="rId7"/>
    <p:sldId id="2764" r:id="rId8"/>
    <p:sldId id="2766" r:id="rId9"/>
    <p:sldId id="2769" r:id="rId10"/>
    <p:sldId id="2767" r:id="rId11"/>
    <p:sldId id="2772" r:id="rId12"/>
    <p:sldId id="2768" r:id="rId13"/>
    <p:sldId id="2770" r:id="rId14"/>
    <p:sldId id="2771" r:id="rId15"/>
    <p:sldId id="2773" r:id="rId16"/>
    <p:sldId id="2774" r:id="rId17"/>
    <p:sldId id="2775" r:id="rId18"/>
    <p:sldId id="2776" r:id="rId19"/>
    <p:sldId id="2777" r:id="rId20"/>
    <p:sldId id="2778" r:id="rId21"/>
    <p:sldId id="2779" r:id="rId22"/>
    <p:sldId id="2780" r:id="rId23"/>
    <p:sldId id="2781" r:id="rId24"/>
    <p:sldId id="2782" r:id="rId25"/>
    <p:sldId id="2783" r:id="rId26"/>
    <p:sldId id="2784" r:id="rId27"/>
    <p:sldId id="2785" r:id="rId28"/>
    <p:sldId id="2786" r:id="rId29"/>
    <p:sldId id="2787" r:id="rId30"/>
    <p:sldId id="2788" r:id="rId31"/>
    <p:sldId id="2789" r:id="rId32"/>
    <p:sldId id="2790" r:id="rId33"/>
    <p:sldId id="2791" r:id="rId34"/>
    <p:sldId id="2761" r:id="rId35"/>
  </p:sldIdLst>
  <p:sldSz cx="12858750" cy="7232650"/>
  <p:notesSz cx="6858000" cy="9144000"/>
  <p:custDataLst>
    <p:tags r:id="rId37"/>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736" userDrawn="1">
          <p15:clr>
            <a:srgbClr val="A4A3A4"/>
          </p15:clr>
        </p15:guide>
        <p15:guide id="2" pos="4050" userDrawn="1">
          <p15:clr>
            <a:srgbClr val="A4A3A4"/>
          </p15:clr>
        </p15:guide>
        <p15:guide id="3" pos="512" userDrawn="1">
          <p15:clr>
            <a:srgbClr val="A4A3A4"/>
          </p15:clr>
        </p15:guide>
        <p15:guide id="5" orient="horz" pos="4183" userDrawn="1">
          <p15:clr>
            <a:srgbClr val="A4A3A4"/>
          </p15:clr>
        </p15:guide>
        <p15:guide id="6" pos="75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5568"/>
    <a:srgbClr val="E8DE41"/>
    <a:srgbClr val="591E87"/>
    <a:srgbClr val="749A03"/>
    <a:srgbClr val="9EC304"/>
    <a:srgbClr val="A432E1"/>
    <a:srgbClr val="A7BC1B"/>
    <a:srgbClr val="591F0E"/>
    <a:srgbClr val="725A41"/>
    <a:srgbClr val="ECCA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48" autoAdjust="0"/>
    <p:restoredTop sz="81843" autoAdjust="0"/>
  </p:normalViewPr>
  <p:slideViewPr>
    <p:cSldViewPr>
      <p:cViewPr>
        <p:scale>
          <a:sx n="75" d="100"/>
          <a:sy n="75" d="100"/>
        </p:scale>
        <p:origin x="1272" y="712"/>
      </p:cViewPr>
      <p:guideLst>
        <p:guide orient="horz" pos="736"/>
        <p:guide pos="4050"/>
        <p:guide pos="512"/>
        <p:guide orient="horz" pos="4183"/>
        <p:guide pos="7588"/>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gs" Target="tags/tag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17/11/1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themeOverride" Target="../theme/themeOverride9.xml"/><Relationship Id="rId2" Type="http://schemas.openxmlformats.org/officeDocument/2006/relationships/notesMaster" Target="../notesMasters/notesMaster1.xml"/><Relationship Id="rId3"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themeOverride" Target="../theme/themeOverride10.xml"/><Relationship Id="rId2" Type="http://schemas.openxmlformats.org/officeDocument/2006/relationships/notesMaster" Target="../notesMasters/notesMaster1.xml"/><Relationship Id="rId3"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themeOverride" Target="../theme/themeOverride11.xml"/><Relationship Id="rId2" Type="http://schemas.openxmlformats.org/officeDocument/2006/relationships/notesMaster" Target="../notesMasters/notesMaster1.xml"/><Relationship Id="rId3"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themeOverride" Target="../theme/themeOverride12.xml"/><Relationship Id="rId2" Type="http://schemas.openxmlformats.org/officeDocument/2006/relationships/notesMaster" Target="../notesMasters/notesMaster1.xml"/><Relationship Id="rId3"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themeOverride" Target="../theme/themeOverride13.xml"/><Relationship Id="rId2" Type="http://schemas.openxmlformats.org/officeDocument/2006/relationships/notesMaster" Target="../notesMasters/notesMaster1.xml"/><Relationship Id="rId3"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themeOverride" Target="../theme/themeOverride14.xml"/><Relationship Id="rId2" Type="http://schemas.openxmlformats.org/officeDocument/2006/relationships/notesMaster" Target="../notesMasters/notesMaster1.xml"/><Relationship Id="rId3"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themeOverride" Target="../theme/themeOverride15.xml"/><Relationship Id="rId2" Type="http://schemas.openxmlformats.org/officeDocument/2006/relationships/notesMaster" Target="../notesMasters/notesMaster1.xml"/><Relationship Id="rId3"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themeOverride" Target="../theme/themeOverride16.xml"/><Relationship Id="rId2" Type="http://schemas.openxmlformats.org/officeDocument/2006/relationships/notesMaster" Target="../notesMasters/notesMaster1.xml"/><Relationship Id="rId3"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themeOverride" Target="../theme/themeOverride17.xml"/><Relationship Id="rId2" Type="http://schemas.openxmlformats.org/officeDocument/2006/relationships/notesMaster" Target="../notesMasters/notesMaster1.xml"/><Relationship Id="rId3"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themeOverride" Target="../theme/themeOverride18.xml"/><Relationship Id="rId2" Type="http://schemas.openxmlformats.org/officeDocument/2006/relationships/notesMaster" Target="../notesMasters/notesMaster1.xml"/><Relationship Id="rId3"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notesMaster" Target="../notesMasters/notesMaster1.xml"/><Relationship Id="rId3"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themeOverride" Target="../theme/themeOverride19.xml"/><Relationship Id="rId2" Type="http://schemas.openxmlformats.org/officeDocument/2006/relationships/notesMaster" Target="../notesMasters/notesMaster1.xml"/><Relationship Id="rId3"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themeOverride" Target="../theme/themeOverride20.xml"/><Relationship Id="rId2" Type="http://schemas.openxmlformats.org/officeDocument/2006/relationships/notesMaster" Target="../notesMasters/notesMaster1.xml"/><Relationship Id="rId3"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themeOverride" Target="../theme/themeOverride21.xml"/><Relationship Id="rId2" Type="http://schemas.openxmlformats.org/officeDocument/2006/relationships/notesMaster" Target="../notesMasters/notesMaster1.xml"/><Relationship Id="rId3"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themeOverride" Target="../theme/themeOverride22.xml"/><Relationship Id="rId2" Type="http://schemas.openxmlformats.org/officeDocument/2006/relationships/notesMaster" Target="../notesMasters/notesMaster1.xml"/><Relationship Id="rId3"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themeOverride" Target="../theme/themeOverride23.xml"/><Relationship Id="rId2" Type="http://schemas.openxmlformats.org/officeDocument/2006/relationships/notesMaster" Target="../notesMasters/notesMaster1.xml"/><Relationship Id="rId3"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themeOverride" Target="../theme/themeOverride24.xml"/><Relationship Id="rId2" Type="http://schemas.openxmlformats.org/officeDocument/2006/relationships/notesMaster" Target="../notesMasters/notesMaster1.xml"/><Relationship Id="rId3"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themeOverride" Target="../theme/themeOverride25.xml"/><Relationship Id="rId2" Type="http://schemas.openxmlformats.org/officeDocument/2006/relationships/notesMaster" Target="../notesMasters/notesMaster1.xml"/><Relationship Id="rId3"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themeOverride" Target="../theme/themeOverride26.xml"/><Relationship Id="rId2" Type="http://schemas.openxmlformats.org/officeDocument/2006/relationships/notesMaster" Target="../notesMasters/notesMaster1.xml"/><Relationship Id="rId3"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themeOverride" Target="../theme/themeOverride27.xml"/><Relationship Id="rId2" Type="http://schemas.openxmlformats.org/officeDocument/2006/relationships/notesMaster" Target="../notesMasters/notesMaster1.xml"/><Relationship Id="rId3"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themeOverride" Target="../theme/themeOverride28.xml"/><Relationship Id="rId2" Type="http://schemas.openxmlformats.org/officeDocument/2006/relationships/notesMaster" Target="../notesMasters/notesMaster1.xml"/><Relationship Id="rId3"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notesMaster" Target="../notesMasters/notesMaster1.xml"/><Relationship Id="rId3"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themeOverride" Target="../theme/themeOverride29.xml"/><Relationship Id="rId2" Type="http://schemas.openxmlformats.org/officeDocument/2006/relationships/notesMaster" Target="../notesMasters/notesMaster1.xml"/><Relationship Id="rId3"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themeOverride" Target="../theme/themeOverride30.xml"/><Relationship Id="rId2" Type="http://schemas.openxmlformats.org/officeDocument/2006/relationships/notesMaster" Target="../notesMasters/notesMaster1.xml"/><Relationship Id="rId3"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themeOverride" Target="../theme/themeOverride31.xml"/><Relationship Id="rId2" Type="http://schemas.openxmlformats.org/officeDocument/2006/relationships/notesMaster" Target="../notesMasters/notesMaster1.xml"/><Relationship Id="rId3"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themeOverride" Target="../theme/themeOverride32.xml"/><Relationship Id="rId2" Type="http://schemas.openxmlformats.org/officeDocument/2006/relationships/notesMaster" Target="../notesMasters/notesMaster1.xml"/><Relationship Id="rId3"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notesMaster" Target="../notesMasters/notesMaster1.xml"/><Relationship Id="rId3"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themeOverride" Target="../theme/themeOverride4.xml"/><Relationship Id="rId2" Type="http://schemas.openxmlformats.org/officeDocument/2006/relationships/notesMaster" Target="../notesMasters/notesMaster1.xml"/><Relationship Id="rId3"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themeOverride" Target="../theme/themeOverride5.xml"/><Relationship Id="rId2" Type="http://schemas.openxmlformats.org/officeDocument/2006/relationships/notesMaster" Target="../notesMasters/notesMaster1.xml"/><Relationship Id="rId3"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themeOverride" Target="../theme/themeOverride6.xml"/><Relationship Id="rId2" Type="http://schemas.openxmlformats.org/officeDocument/2006/relationships/notesMaster" Target="../notesMasters/notesMaster1.xml"/><Relationship Id="rId3"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themeOverride" Target="../theme/themeOverride7.xml"/><Relationship Id="rId2" Type="http://schemas.openxmlformats.org/officeDocument/2006/relationships/notesMaster" Target="../notesMasters/notesMaster1.xml"/><Relationship Id="rId3"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themeOverride" Target="../theme/themeOverride8.xml"/><Relationship Id="rId2" Type="http://schemas.openxmlformats.org/officeDocument/2006/relationships/notesMaster" Target="../notesMasters/notesMaster1.xml"/><Relationship Id="rId3"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6617503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684213" y="1141413"/>
            <a:ext cx="5486400" cy="3086100"/>
          </a:xfrm>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noChangeArrowheads="1"/>
          </p:cNvSpPr>
          <p:nvPr>
            <p:ph type="body" idx="1"/>
          </p:nvPr>
        </p:nvSpPr>
        <p:spPr>
          <a:xfrm>
            <a:off x="684213" y="4398963"/>
            <a:ext cx="5486400" cy="3600450"/>
          </a:xfrm>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r>
              <a:rPr lang="zh-CN" altLang="en-US" dirty="0" smtClean="0"/>
              <a:t>首先，我们要看的是</a:t>
            </a:r>
            <a:r>
              <a:rPr lang="en-US" altLang="zh-CN" dirty="0" smtClean="0"/>
              <a:t>word-entity</a:t>
            </a:r>
            <a:r>
              <a:rPr lang="zh-CN" altLang="en-US" dirty="0" smtClean="0"/>
              <a:t>的框架，这个框架主要由两步，第一步就是得到</a:t>
            </a:r>
            <a:r>
              <a:rPr lang="en-US" altLang="zh-CN" dirty="0" smtClean="0"/>
              <a:t>Word</a:t>
            </a:r>
            <a:r>
              <a:rPr lang="zh-CN" altLang="en-US" baseline="0" dirty="0" smtClean="0"/>
              <a:t> </a:t>
            </a:r>
            <a:r>
              <a:rPr lang="en-US" altLang="zh-CN" baseline="0" dirty="0" smtClean="0"/>
              <a:t>based</a:t>
            </a:r>
            <a:r>
              <a:rPr lang="zh-CN" altLang="en-US" baseline="0" dirty="0" smtClean="0"/>
              <a:t> 和</a:t>
            </a:r>
            <a:r>
              <a:rPr lang="en-US" altLang="zh-CN" baseline="0" dirty="0" smtClean="0"/>
              <a:t>entity</a:t>
            </a:r>
            <a:r>
              <a:rPr lang="zh-CN" altLang="en-US" baseline="0" dirty="0" smtClean="0"/>
              <a:t> </a:t>
            </a:r>
            <a:r>
              <a:rPr lang="en-US" altLang="zh-CN" baseline="0" dirty="0" smtClean="0"/>
              <a:t>based</a:t>
            </a:r>
            <a:r>
              <a:rPr lang="zh-CN" altLang="en-US" baseline="0" dirty="0" smtClean="0"/>
              <a:t>的表示</a:t>
            </a:r>
            <a:endParaRPr lang="zh-CN" altLang="en-US" dirty="0"/>
          </a:p>
        </p:txBody>
      </p:sp>
      <p:sp>
        <p:nvSpPr>
          <p:cNvPr id="37892"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latinLnBrk="1" hangingPunct="1">
              <a:spcBef>
                <a:spcPct val="0"/>
              </a:spcBef>
            </a:pPr>
            <a:fld id="{F072CDB6-E1FA-46ED-B4B9-DDF96359B0CB}" type="slidenum">
              <a:rPr lang="zh-CN" altLang="en-US"/>
              <a:pPr algn="r" eaLnBrk="1" latinLnBrk="1" hangingPunct="1">
                <a:spcBef>
                  <a:spcPct val="0"/>
                </a:spcBef>
              </a:pPr>
              <a:t>10</a:t>
            </a:fld>
            <a:endParaRPr lang="zh-CN" altLang="en-US"/>
          </a:p>
        </p:txBody>
      </p:sp>
    </p:spTree>
    <p:extLst>
      <p:ext uri="{BB962C8B-B14F-4D97-AF65-F5344CB8AC3E}">
        <p14:creationId xmlns:p14="http://schemas.microsoft.com/office/powerpoint/2010/main" val="1544458994"/>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684213" y="1141413"/>
            <a:ext cx="5486400" cy="3086100"/>
          </a:xfrm>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noChangeArrowheads="1"/>
          </p:cNvSpPr>
          <p:nvPr>
            <p:ph type="body" idx="1"/>
          </p:nvPr>
        </p:nvSpPr>
        <p:spPr>
          <a:xfrm>
            <a:off x="684213" y="4398963"/>
            <a:ext cx="5486400" cy="3600450"/>
          </a:xfrm>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r>
              <a:rPr lang="zh-CN" altLang="en-US" dirty="0" smtClean="0"/>
              <a:t>首先，我们要看的是</a:t>
            </a:r>
            <a:r>
              <a:rPr lang="en-US" altLang="zh-CN" dirty="0" smtClean="0"/>
              <a:t>word-entity</a:t>
            </a:r>
            <a:r>
              <a:rPr lang="zh-CN" altLang="en-US" dirty="0" smtClean="0"/>
              <a:t>的框架，这个框架主要由两步，第一步就是得到</a:t>
            </a:r>
            <a:r>
              <a:rPr lang="en-US" altLang="zh-CN" dirty="0" smtClean="0"/>
              <a:t>Word</a:t>
            </a:r>
            <a:r>
              <a:rPr lang="zh-CN" altLang="en-US" baseline="0" dirty="0" smtClean="0"/>
              <a:t> </a:t>
            </a:r>
            <a:r>
              <a:rPr lang="en-US" altLang="zh-CN" baseline="0" dirty="0" smtClean="0"/>
              <a:t>based</a:t>
            </a:r>
            <a:r>
              <a:rPr lang="zh-CN" altLang="en-US" baseline="0" dirty="0" smtClean="0"/>
              <a:t> 和</a:t>
            </a:r>
            <a:r>
              <a:rPr lang="en-US" altLang="zh-CN" baseline="0" dirty="0" smtClean="0"/>
              <a:t>entity</a:t>
            </a:r>
            <a:r>
              <a:rPr lang="zh-CN" altLang="en-US" baseline="0" dirty="0" smtClean="0"/>
              <a:t> </a:t>
            </a:r>
            <a:r>
              <a:rPr lang="en-US" altLang="zh-CN" baseline="0" dirty="0" smtClean="0"/>
              <a:t>based</a:t>
            </a:r>
            <a:r>
              <a:rPr lang="zh-CN" altLang="en-US" baseline="0" dirty="0" smtClean="0"/>
              <a:t>的表示</a:t>
            </a:r>
            <a:endParaRPr lang="zh-CN" altLang="en-US" dirty="0"/>
          </a:p>
        </p:txBody>
      </p:sp>
      <p:sp>
        <p:nvSpPr>
          <p:cNvPr id="37892"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latinLnBrk="1" hangingPunct="1">
              <a:spcBef>
                <a:spcPct val="0"/>
              </a:spcBef>
            </a:pPr>
            <a:fld id="{F072CDB6-E1FA-46ED-B4B9-DDF96359B0CB}" type="slidenum">
              <a:rPr lang="zh-CN" altLang="en-US"/>
              <a:pPr algn="r" eaLnBrk="1" latinLnBrk="1" hangingPunct="1">
                <a:spcBef>
                  <a:spcPct val="0"/>
                </a:spcBef>
              </a:pPr>
              <a:t>11</a:t>
            </a:fld>
            <a:endParaRPr lang="zh-CN" altLang="en-US"/>
          </a:p>
        </p:txBody>
      </p:sp>
    </p:spTree>
    <p:extLst>
      <p:ext uri="{BB962C8B-B14F-4D97-AF65-F5344CB8AC3E}">
        <p14:creationId xmlns:p14="http://schemas.microsoft.com/office/powerpoint/2010/main" val="1363577455"/>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684213" y="1141413"/>
            <a:ext cx="5486400" cy="3086100"/>
          </a:xfrm>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noChangeArrowheads="1"/>
          </p:cNvSpPr>
          <p:nvPr>
            <p:ph type="body" idx="1"/>
          </p:nvPr>
        </p:nvSpPr>
        <p:spPr>
          <a:xfrm>
            <a:off x="684213" y="4398963"/>
            <a:ext cx="5486400" cy="3600450"/>
          </a:xfrm>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r>
              <a:rPr lang="en-US" altLang="zh-CN" dirty="0" smtClean="0"/>
              <a:t>query</a:t>
            </a:r>
            <a:r>
              <a:rPr lang="zh-CN" altLang="en-US" dirty="0" smtClean="0"/>
              <a:t>和</a:t>
            </a:r>
            <a:r>
              <a:rPr lang="en-US" altLang="zh-CN" dirty="0" smtClean="0"/>
              <a:t>document</a:t>
            </a:r>
            <a:r>
              <a:rPr lang="zh-CN" altLang="en-US" dirty="0" smtClean="0"/>
              <a:t>的</a:t>
            </a:r>
            <a:r>
              <a:rPr lang="en-US" altLang="zh-CN" dirty="0" smtClean="0"/>
              <a:t>word-based</a:t>
            </a:r>
            <a:r>
              <a:rPr lang="zh-CN" altLang="en-US" dirty="0" smtClean="0"/>
              <a:t>的表示是用了标准的词袋模型，所以这里的</a:t>
            </a:r>
            <a:r>
              <a:rPr lang="en-US" altLang="zh-CN" dirty="0" err="1" smtClean="0"/>
              <a:t>Qw</a:t>
            </a:r>
            <a:r>
              <a:rPr lang="en-US" altLang="zh-CN" dirty="0" smtClean="0"/>
              <a:t>(w)</a:t>
            </a:r>
            <a:r>
              <a:rPr lang="zh-CN" altLang="en-US" dirty="0" smtClean="0"/>
              <a:t>，表示的是单词</a:t>
            </a:r>
            <a:r>
              <a:rPr lang="en-US" altLang="zh-CN" dirty="0" smtClean="0"/>
              <a:t>w</a:t>
            </a:r>
            <a:r>
              <a:rPr lang="zh-CN" altLang="en-US" dirty="0" smtClean="0"/>
              <a:t>在</a:t>
            </a:r>
            <a:r>
              <a:rPr lang="en-US" altLang="zh-CN" dirty="0" smtClean="0"/>
              <a:t>query</a:t>
            </a:r>
            <a:r>
              <a:rPr lang="zh-CN" altLang="en-US" dirty="0" smtClean="0"/>
              <a:t> </a:t>
            </a:r>
            <a:r>
              <a:rPr lang="en-US" altLang="zh-CN" dirty="0" smtClean="0"/>
              <a:t>q</a:t>
            </a:r>
            <a:r>
              <a:rPr lang="zh-CN" altLang="en-US" dirty="0" smtClean="0"/>
              <a:t>中出现的次数，</a:t>
            </a:r>
            <a:r>
              <a:rPr lang="en-US" altLang="zh-CN" dirty="0" err="1" smtClean="0"/>
              <a:t>Dw</a:t>
            </a:r>
            <a:r>
              <a:rPr lang="en-US" altLang="zh-CN" dirty="0" smtClean="0"/>
              <a:t>(w)</a:t>
            </a:r>
            <a:r>
              <a:rPr lang="zh-CN" altLang="en-US" dirty="0" smtClean="0"/>
              <a:t>代表的是单词</a:t>
            </a:r>
            <a:r>
              <a:rPr lang="en-US" altLang="zh-CN" dirty="0" smtClean="0"/>
              <a:t>w</a:t>
            </a:r>
            <a:r>
              <a:rPr lang="zh-CN" altLang="en-US" dirty="0" smtClean="0"/>
              <a:t>在</a:t>
            </a:r>
            <a:r>
              <a:rPr lang="en-US" altLang="zh-CN" dirty="0" smtClean="0"/>
              <a:t>document</a:t>
            </a:r>
            <a:r>
              <a:rPr lang="zh-CN" altLang="en-US" dirty="0" smtClean="0"/>
              <a:t> </a:t>
            </a:r>
            <a:r>
              <a:rPr lang="en-US" altLang="zh-CN" dirty="0" smtClean="0"/>
              <a:t>d</a:t>
            </a:r>
            <a:r>
              <a:rPr lang="zh-CN" altLang="en-US" dirty="0" smtClean="0"/>
              <a:t>中出现的次数</a:t>
            </a:r>
          </a:p>
          <a:p>
            <a:pPr eaLnBrk="1" hangingPunct="1">
              <a:spcBef>
                <a:spcPct val="0"/>
              </a:spcBef>
            </a:pPr>
            <a:r>
              <a:rPr lang="zh-CN" altLang="en-US" dirty="0" smtClean="0"/>
              <a:t>这里要注意的是在求词在</a:t>
            </a:r>
            <a:r>
              <a:rPr lang="en-US" altLang="zh-CN" dirty="0" smtClean="0"/>
              <a:t>document</a:t>
            </a:r>
            <a:r>
              <a:rPr lang="zh-CN" altLang="en-US" dirty="0" smtClean="0"/>
              <a:t>中的频率时，是分别求出词在</a:t>
            </a:r>
            <a:r>
              <a:rPr lang="en-US" altLang="zh-CN" dirty="0" smtClean="0"/>
              <a:t>document</a:t>
            </a:r>
            <a:r>
              <a:rPr lang="zh-CN" altLang="en-US" dirty="0" smtClean="0"/>
              <a:t>中</a:t>
            </a:r>
            <a:r>
              <a:rPr lang="en-US" altLang="zh-CN" dirty="0" smtClean="0"/>
              <a:t>title</a:t>
            </a:r>
            <a:r>
              <a:rPr lang="zh-CN" altLang="en-US" dirty="0" smtClean="0"/>
              <a:t>的频率和词在</a:t>
            </a:r>
            <a:r>
              <a:rPr lang="en-US" altLang="zh-CN" dirty="0" smtClean="0"/>
              <a:t>body</a:t>
            </a:r>
            <a:r>
              <a:rPr lang="zh-CN" altLang="en-US" dirty="0" smtClean="0"/>
              <a:t>的频率。</a:t>
            </a:r>
            <a:endParaRPr lang="zh-CN" altLang="en-US" dirty="0"/>
          </a:p>
        </p:txBody>
      </p:sp>
      <p:sp>
        <p:nvSpPr>
          <p:cNvPr id="37892"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latinLnBrk="1" hangingPunct="1">
              <a:spcBef>
                <a:spcPct val="0"/>
              </a:spcBef>
            </a:pPr>
            <a:fld id="{F072CDB6-E1FA-46ED-B4B9-DDF96359B0CB}" type="slidenum">
              <a:rPr lang="zh-CN" altLang="en-US"/>
              <a:pPr algn="r" eaLnBrk="1" latinLnBrk="1" hangingPunct="1">
                <a:spcBef>
                  <a:spcPct val="0"/>
                </a:spcBef>
              </a:pPr>
              <a:t>12</a:t>
            </a:fld>
            <a:endParaRPr lang="zh-CN" altLang="en-US"/>
          </a:p>
        </p:txBody>
      </p:sp>
    </p:spTree>
    <p:extLst>
      <p:ext uri="{BB962C8B-B14F-4D97-AF65-F5344CB8AC3E}">
        <p14:creationId xmlns:p14="http://schemas.microsoft.com/office/powerpoint/2010/main" val="857185183"/>
      </p:ext>
    </p:extLst>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684213" y="1141413"/>
            <a:ext cx="5486400" cy="3086100"/>
          </a:xfrm>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noChangeArrowheads="1"/>
          </p:cNvSpPr>
          <p:nvPr>
            <p:ph type="body" idx="1"/>
          </p:nvPr>
        </p:nvSpPr>
        <p:spPr>
          <a:xfrm>
            <a:off x="684213" y="4398963"/>
            <a:ext cx="5486400" cy="3600450"/>
          </a:xfrm>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r>
              <a:rPr lang="zh-CN" altLang="en-US" dirty="0" smtClean="0"/>
              <a:t>同样的，</a:t>
            </a:r>
            <a:r>
              <a:rPr lang="en-US" altLang="zh-CN" dirty="0" smtClean="0"/>
              <a:t>entity-based</a:t>
            </a:r>
            <a:r>
              <a:rPr lang="zh-CN" altLang="en-US" dirty="0" smtClean="0"/>
              <a:t>表示的方法中，使用的是</a:t>
            </a:r>
            <a:r>
              <a:rPr lang="en-US" altLang="zh-CN" dirty="0" smtClean="0"/>
              <a:t>bag-of-entity</a:t>
            </a:r>
            <a:r>
              <a:rPr lang="zh-CN" altLang="en-US" dirty="0" smtClean="0"/>
              <a:t>的方法，这里的</a:t>
            </a:r>
            <a:r>
              <a:rPr lang="en-US" altLang="zh-CN" dirty="0" err="1" smtClean="0"/>
              <a:t>Qe</a:t>
            </a:r>
            <a:r>
              <a:rPr lang="en-US" altLang="zh-CN" dirty="0" smtClean="0"/>
              <a:t>(e)</a:t>
            </a:r>
            <a:r>
              <a:rPr lang="zh-CN" altLang="en-US" dirty="0" smtClean="0"/>
              <a:t>代表的是</a:t>
            </a:r>
            <a:r>
              <a:rPr lang="en-US" altLang="zh-CN" dirty="0" smtClean="0"/>
              <a:t>entity</a:t>
            </a:r>
            <a:r>
              <a:rPr lang="zh-CN" altLang="en-US" dirty="0" smtClean="0"/>
              <a:t> </a:t>
            </a:r>
            <a:r>
              <a:rPr lang="en-US" altLang="zh-CN" dirty="0" smtClean="0"/>
              <a:t>e</a:t>
            </a:r>
            <a:r>
              <a:rPr lang="zh-CN" altLang="en-US" dirty="0" smtClean="0"/>
              <a:t>在</a:t>
            </a:r>
            <a:r>
              <a:rPr lang="en-US" altLang="zh-CN" dirty="0" smtClean="0"/>
              <a:t>query</a:t>
            </a:r>
            <a:r>
              <a:rPr lang="zh-CN" altLang="en-US" dirty="0" smtClean="0"/>
              <a:t> </a:t>
            </a:r>
            <a:r>
              <a:rPr lang="en-US" altLang="zh-CN" dirty="0" smtClean="0"/>
              <a:t>q</a:t>
            </a:r>
            <a:r>
              <a:rPr lang="zh-CN" altLang="en-US" dirty="0" smtClean="0"/>
              <a:t>中的次数，</a:t>
            </a:r>
            <a:r>
              <a:rPr kumimoji="1" lang="en-US" altLang="zh-CN" sz="14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De(e)</a:t>
            </a:r>
            <a:r>
              <a:rPr kumimoji="1" lang="zh-CN" altLang="en-US" sz="14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代表的是</a:t>
            </a:r>
            <a:r>
              <a:rPr kumimoji="1" lang="en-US" altLang="zh-CN" sz="14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entity</a:t>
            </a:r>
            <a:r>
              <a:rPr kumimoji="1" lang="zh-CN" altLang="en-US" sz="14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14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e</a:t>
            </a:r>
            <a:r>
              <a:rPr kumimoji="1" lang="zh-CN" altLang="en-US" sz="14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在</a:t>
            </a:r>
            <a:r>
              <a:rPr kumimoji="1" lang="en-US" altLang="zh-CN" sz="14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document</a:t>
            </a:r>
            <a:r>
              <a:rPr kumimoji="1" lang="zh-CN" altLang="en-US" sz="14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中出现的次数。</a:t>
            </a:r>
            <a:endParaRPr lang="zh-CN" altLang="en-US" dirty="0"/>
          </a:p>
        </p:txBody>
      </p:sp>
      <p:sp>
        <p:nvSpPr>
          <p:cNvPr id="37892"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latinLnBrk="1" hangingPunct="1">
              <a:spcBef>
                <a:spcPct val="0"/>
              </a:spcBef>
            </a:pPr>
            <a:fld id="{F072CDB6-E1FA-46ED-B4B9-DDF96359B0CB}" type="slidenum">
              <a:rPr lang="zh-CN" altLang="en-US"/>
              <a:pPr algn="r" eaLnBrk="1" latinLnBrk="1" hangingPunct="1">
                <a:spcBef>
                  <a:spcPct val="0"/>
                </a:spcBef>
              </a:pPr>
              <a:t>13</a:t>
            </a:fld>
            <a:endParaRPr lang="zh-CN" altLang="en-US"/>
          </a:p>
        </p:txBody>
      </p:sp>
    </p:spTree>
    <p:extLst>
      <p:ext uri="{BB962C8B-B14F-4D97-AF65-F5344CB8AC3E}">
        <p14:creationId xmlns:p14="http://schemas.microsoft.com/office/powerpoint/2010/main" val="1734280076"/>
      </p:ext>
    </p:extLst>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684213" y="1141413"/>
            <a:ext cx="5486400" cy="3086100"/>
          </a:xfrm>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noChangeArrowheads="1"/>
          </p:cNvSpPr>
          <p:nvPr>
            <p:ph type="body" idx="1"/>
          </p:nvPr>
        </p:nvSpPr>
        <p:spPr>
          <a:xfrm>
            <a:off x="684213" y="4398963"/>
            <a:ext cx="5486400" cy="3600450"/>
          </a:xfrm>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r>
              <a:rPr lang="zh-CN" altLang="en-US" dirty="0" smtClean="0"/>
              <a:t>这里的是使用的自动实体链接系统来构建实体包，一般实体链接系统都会包含</a:t>
            </a:r>
            <a:r>
              <a:rPr lang="en-US" altLang="zh-CN" dirty="0" smtClean="0"/>
              <a:t>2</a:t>
            </a:r>
            <a:r>
              <a:rPr lang="zh-CN" altLang="en-US" dirty="0" smtClean="0"/>
              <a:t>个步骤，如</a:t>
            </a:r>
            <a:r>
              <a:rPr lang="en-US" altLang="zh-CN" dirty="0" smtClean="0"/>
              <a:t>PPT</a:t>
            </a:r>
            <a:r>
              <a:rPr lang="zh-CN" altLang="en-US" dirty="0" smtClean="0"/>
              <a:t>上所示，对于给定的</a:t>
            </a:r>
            <a:r>
              <a:rPr lang="en-US" altLang="zh-CN" dirty="0" smtClean="0"/>
              <a:t>query,</a:t>
            </a:r>
            <a:r>
              <a:rPr lang="zh-CN" altLang="en-US" dirty="0" smtClean="0"/>
              <a:t> 首先会先找到其中的可能链接到实体的表现形式，然后会选取最有可能的链接的实体（这里会综合考虑</a:t>
            </a:r>
            <a:r>
              <a:rPr lang="en-US" altLang="zh-CN" dirty="0" smtClean="0"/>
              <a:t>surface</a:t>
            </a:r>
            <a:r>
              <a:rPr lang="zh-CN" altLang="en-US" baseline="0" dirty="0" smtClean="0"/>
              <a:t> </a:t>
            </a:r>
            <a:r>
              <a:rPr lang="en-US" altLang="zh-CN" baseline="0" dirty="0" smtClean="0"/>
              <a:t>form</a:t>
            </a:r>
            <a:r>
              <a:rPr lang="zh-CN" altLang="en-US" baseline="0" dirty="0" smtClean="0"/>
              <a:t>链接到实体的普遍概率以及上下文的情况</a:t>
            </a:r>
            <a:r>
              <a:rPr lang="zh-CN" altLang="en-US" dirty="0" smtClean="0"/>
              <a:t>），要注意的是这里的</a:t>
            </a:r>
            <a:r>
              <a:rPr lang="en-US" altLang="zh-CN" dirty="0" smtClean="0"/>
              <a:t>Bag-of-Entity</a:t>
            </a:r>
            <a:r>
              <a:rPr lang="zh-CN" altLang="en-US" baseline="0" dirty="0" smtClean="0"/>
              <a:t> 并不是</a:t>
            </a:r>
            <a:r>
              <a:rPr lang="en-US" altLang="zh-CN" baseline="0" dirty="0" smtClean="0"/>
              <a:t>surface</a:t>
            </a:r>
            <a:r>
              <a:rPr lang="zh-CN" altLang="en-US" baseline="0" dirty="0" smtClean="0"/>
              <a:t> </a:t>
            </a:r>
            <a:r>
              <a:rPr lang="en-US" altLang="zh-CN" baseline="0" dirty="0" smtClean="0"/>
              <a:t>form</a:t>
            </a:r>
            <a:r>
              <a:rPr lang="zh-CN" altLang="en-US" baseline="0" dirty="0" smtClean="0"/>
              <a:t>的集合，而是将</a:t>
            </a:r>
            <a:r>
              <a:rPr lang="en-US" altLang="zh-CN" baseline="0" dirty="0" smtClean="0"/>
              <a:t>entity</a:t>
            </a:r>
            <a:r>
              <a:rPr lang="zh-CN" altLang="en-US" baseline="0" dirty="0" smtClean="0"/>
              <a:t>和知识图谱中丰富的语义相结合。</a:t>
            </a:r>
            <a:endParaRPr lang="zh-CN" altLang="en-US" dirty="0"/>
          </a:p>
        </p:txBody>
      </p:sp>
      <p:sp>
        <p:nvSpPr>
          <p:cNvPr id="37892"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latinLnBrk="1" hangingPunct="1">
              <a:spcBef>
                <a:spcPct val="0"/>
              </a:spcBef>
            </a:pPr>
            <a:fld id="{F072CDB6-E1FA-46ED-B4B9-DDF96359B0CB}" type="slidenum">
              <a:rPr lang="zh-CN" altLang="en-US"/>
              <a:pPr algn="r" eaLnBrk="1" latinLnBrk="1" hangingPunct="1">
                <a:spcBef>
                  <a:spcPct val="0"/>
                </a:spcBef>
              </a:pPr>
              <a:t>14</a:t>
            </a:fld>
            <a:endParaRPr lang="zh-CN" altLang="en-US"/>
          </a:p>
        </p:txBody>
      </p:sp>
    </p:spTree>
    <p:extLst>
      <p:ext uri="{BB962C8B-B14F-4D97-AF65-F5344CB8AC3E}">
        <p14:creationId xmlns:p14="http://schemas.microsoft.com/office/powerpoint/2010/main" val="1461742101"/>
      </p:ext>
    </p:extLst>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684213" y="1141413"/>
            <a:ext cx="5486400" cy="3086100"/>
          </a:xfrm>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noChangeArrowheads="1"/>
          </p:cNvSpPr>
          <p:nvPr>
            <p:ph type="body" idx="1"/>
          </p:nvPr>
        </p:nvSpPr>
        <p:spPr>
          <a:xfrm>
            <a:off x="684213" y="4398963"/>
            <a:ext cx="5486400" cy="3600450"/>
          </a:xfrm>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r>
              <a:rPr lang="zh-CN" altLang="en-US" dirty="0" smtClean="0"/>
              <a:t>在表示完</a:t>
            </a:r>
            <a:r>
              <a:rPr lang="en-US" altLang="zh-CN" dirty="0" smtClean="0"/>
              <a:t>query</a:t>
            </a:r>
            <a:r>
              <a:rPr lang="zh-CN" altLang="en-US" dirty="0" smtClean="0"/>
              <a:t>和</a:t>
            </a:r>
            <a:r>
              <a:rPr lang="en-US" altLang="zh-CN" dirty="0" smtClean="0"/>
              <a:t>document</a:t>
            </a:r>
            <a:r>
              <a:rPr lang="zh-CN" altLang="en-US" dirty="0" smtClean="0"/>
              <a:t>之后，下一步就是要计算</a:t>
            </a:r>
            <a:r>
              <a:rPr lang="en-US" altLang="zh-CN" dirty="0" smtClean="0"/>
              <a:t>query</a:t>
            </a:r>
            <a:r>
              <a:rPr lang="zh-CN" altLang="en-US" dirty="0" smtClean="0"/>
              <a:t>和</a:t>
            </a:r>
            <a:r>
              <a:rPr lang="en-US" altLang="zh-CN" dirty="0" smtClean="0"/>
              <a:t>document</a:t>
            </a:r>
            <a:r>
              <a:rPr lang="zh-CN" altLang="en-US" dirty="0" smtClean="0"/>
              <a:t>之间的匹配关系，在这一部分，我们要分别讨论</a:t>
            </a:r>
            <a:r>
              <a:rPr lang="en-US" altLang="zh-CN" dirty="0" err="1" smtClean="0"/>
              <a:t>Qw-Dw</a:t>
            </a:r>
            <a:r>
              <a:rPr lang="en-US" altLang="zh-CN" dirty="0" smtClean="0"/>
              <a:t>,</a:t>
            </a:r>
            <a:r>
              <a:rPr lang="zh-CN" altLang="en-US" dirty="0" smtClean="0"/>
              <a:t> </a:t>
            </a:r>
            <a:r>
              <a:rPr lang="en-US" altLang="zh-CN" dirty="0" err="1" smtClean="0"/>
              <a:t>Qe-Dw</a:t>
            </a:r>
            <a:r>
              <a:rPr lang="en-US" altLang="zh-CN" dirty="0" smtClean="0"/>
              <a:t>,</a:t>
            </a:r>
            <a:r>
              <a:rPr lang="zh-CN" altLang="en-US" dirty="0" smtClean="0"/>
              <a:t> </a:t>
            </a:r>
            <a:r>
              <a:rPr lang="en-US" altLang="zh-CN" dirty="0" err="1" smtClean="0"/>
              <a:t>Qw</a:t>
            </a:r>
            <a:r>
              <a:rPr lang="en-US" altLang="zh-CN" dirty="0" smtClean="0"/>
              <a:t>-De</a:t>
            </a:r>
            <a:r>
              <a:rPr lang="zh-CN" altLang="en-US" dirty="0" smtClean="0"/>
              <a:t>以及</a:t>
            </a:r>
            <a:r>
              <a:rPr lang="en-US" altLang="zh-CN" dirty="0" err="1" smtClean="0"/>
              <a:t>Qe</a:t>
            </a:r>
            <a:r>
              <a:rPr lang="en-US" altLang="zh-CN" dirty="0" smtClean="0"/>
              <a:t>-De</a:t>
            </a:r>
            <a:r>
              <a:rPr lang="zh-CN" altLang="en-US" dirty="0" smtClean="0"/>
              <a:t>的关系</a:t>
            </a:r>
            <a:endParaRPr lang="zh-CN" altLang="en-US" dirty="0"/>
          </a:p>
        </p:txBody>
      </p:sp>
      <p:sp>
        <p:nvSpPr>
          <p:cNvPr id="37892"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latinLnBrk="1" hangingPunct="1">
              <a:spcBef>
                <a:spcPct val="0"/>
              </a:spcBef>
            </a:pPr>
            <a:fld id="{F072CDB6-E1FA-46ED-B4B9-DDF96359B0CB}" type="slidenum">
              <a:rPr lang="zh-CN" altLang="en-US"/>
              <a:pPr algn="r" eaLnBrk="1" latinLnBrk="1" hangingPunct="1">
                <a:spcBef>
                  <a:spcPct val="0"/>
                </a:spcBef>
              </a:pPr>
              <a:t>15</a:t>
            </a:fld>
            <a:endParaRPr lang="zh-CN" altLang="en-US"/>
          </a:p>
        </p:txBody>
      </p:sp>
    </p:spTree>
    <p:extLst>
      <p:ext uri="{BB962C8B-B14F-4D97-AF65-F5344CB8AC3E}">
        <p14:creationId xmlns:p14="http://schemas.microsoft.com/office/powerpoint/2010/main" val="1339151977"/>
      </p:ext>
    </p:extLst>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684213" y="1141413"/>
            <a:ext cx="5486400" cy="3086100"/>
          </a:xfrm>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noChangeArrowheads="1"/>
          </p:cNvSpPr>
          <p:nvPr>
            <p:ph type="body" idx="1"/>
          </p:nvPr>
        </p:nvSpPr>
        <p:spPr>
          <a:xfrm>
            <a:off x="684213" y="4398963"/>
            <a:ext cx="5486400" cy="3600450"/>
          </a:xfrm>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r>
              <a:rPr lang="zh-CN" altLang="en-US" dirty="0" smtClean="0"/>
              <a:t>首先，第一部分是关于</a:t>
            </a:r>
            <a:r>
              <a:rPr lang="en-US" altLang="zh-CN" dirty="0" err="1" smtClean="0"/>
              <a:t>Qw-Dw</a:t>
            </a:r>
            <a:r>
              <a:rPr lang="zh-CN" altLang="en-US" dirty="0" smtClean="0"/>
              <a:t>之间的关系，这里的主要就是用一些基于词的统计量在传统检索模型上求得相应的分数，这些分数都是</a:t>
            </a:r>
            <a:r>
              <a:rPr lang="en-US" altLang="zh-CN" dirty="0" err="1" smtClean="0"/>
              <a:t>Qw-Dw</a:t>
            </a:r>
            <a:r>
              <a:rPr lang="zh-CN" altLang="en-US" dirty="0" smtClean="0"/>
              <a:t>的排序特征，因为</a:t>
            </a:r>
            <a:r>
              <a:rPr lang="en-US" altLang="zh-CN" dirty="0" smtClean="0"/>
              <a:t>document</a:t>
            </a:r>
            <a:r>
              <a:rPr lang="zh-CN" altLang="en-US" dirty="0" smtClean="0"/>
              <a:t>分为</a:t>
            </a:r>
            <a:r>
              <a:rPr lang="en-US" altLang="zh-CN" dirty="0" smtClean="0"/>
              <a:t>title</a:t>
            </a:r>
            <a:r>
              <a:rPr lang="zh-CN" altLang="en-US" dirty="0" smtClean="0"/>
              <a:t>和</a:t>
            </a:r>
            <a:r>
              <a:rPr lang="en-US" altLang="zh-CN" dirty="0" smtClean="0"/>
              <a:t>body</a:t>
            </a:r>
            <a:r>
              <a:rPr lang="zh-CN" altLang="en-US" dirty="0" smtClean="0"/>
              <a:t>两个部分，所以每个模型都有两个分数，图中前面</a:t>
            </a:r>
            <a:r>
              <a:rPr lang="en-US" altLang="zh-CN" dirty="0" smtClean="0"/>
              <a:t>6</a:t>
            </a:r>
            <a:r>
              <a:rPr lang="zh-CN" altLang="en-US" dirty="0" smtClean="0"/>
              <a:t>个表示的都是不同的检索模型，后面是针对不同的平滑的语言模型。所以整个算下来就有</a:t>
            </a:r>
            <a:r>
              <a:rPr lang="en-US" altLang="zh-CN" dirty="0" smtClean="0"/>
              <a:t>18</a:t>
            </a:r>
            <a:r>
              <a:rPr lang="zh-CN" altLang="en-US" dirty="0" smtClean="0"/>
              <a:t>维</a:t>
            </a:r>
            <a:endParaRPr lang="zh-CN" altLang="en-US" dirty="0"/>
          </a:p>
        </p:txBody>
      </p:sp>
      <p:sp>
        <p:nvSpPr>
          <p:cNvPr id="37892"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latinLnBrk="1" hangingPunct="1">
              <a:spcBef>
                <a:spcPct val="0"/>
              </a:spcBef>
            </a:pPr>
            <a:fld id="{F072CDB6-E1FA-46ED-B4B9-DDF96359B0CB}" type="slidenum">
              <a:rPr lang="zh-CN" altLang="en-US"/>
              <a:pPr algn="r" eaLnBrk="1" latinLnBrk="1" hangingPunct="1">
                <a:spcBef>
                  <a:spcPct val="0"/>
                </a:spcBef>
              </a:pPr>
              <a:t>16</a:t>
            </a:fld>
            <a:endParaRPr lang="zh-CN" altLang="en-US"/>
          </a:p>
        </p:txBody>
      </p:sp>
    </p:spTree>
    <p:extLst>
      <p:ext uri="{BB962C8B-B14F-4D97-AF65-F5344CB8AC3E}">
        <p14:creationId xmlns:p14="http://schemas.microsoft.com/office/powerpoint/2010/main" val="338701665"/>
      </p:ext>
    </p:extLst>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684213" y="1141413"/>
            <a:ext cx="5486400" cy="3086100"/>
          </a:xfrm>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noChangeArrowheads="1"/>
          </p:cNvSpPr>
          <p:nvPr>
            <p:ph type="body" idx="1"/>
          </p:nvPr>
        </p:nvSpPr>
        <p:spPr>
          <a:xfrm>
            <a:off x="684213" y="4398963"/>
            <a:ext cx="5486400" cy="3600450"/>
          </a:xfrm>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r>
              <a:rPr lang="zh-CN" altLang="en-US" dirty="0" smtClean="0"/>
              <a:t>这一部分是关于</a:t>
            </a:r>
            <a:r>
              <a:rPr lang="en-US" altLang="zh-CN" dirty="0" err="1" smtClean="0"/>
              <a:t>Qe-Dw</a:t>
            </a:r>
            <a:r>
              <a:rPr lang="zh-CN" altLang="en-US" dirty="0" smtClean="0"/>
              <a:t>，因为知识库中包含</a:t>
            </a:r>
            <a:r>
              <a:rPr lang="en-US" altLang="zh-CN" dirty="0" smtClean="0"/>
              <a:t>entity</a:t>
            </a:r>
            <a:r>
              <a:rPr lang="zh-CN" altLang="en-US" dirty="0" smtClean="0"/>
              <a:t>的文本属性，如名称和描述，所以这就可以将</a:t>
            </a:r>
            <a:r>
              <a:rPr lang="en-US" altLang="zh-CN" dirty="0" smtClean="0"/>
              <a:t>query</a:t>
            </a:r>
            <a:r>
              <a:rPr lang="zh-CN" altLang="en-US" dirty="0" smtClean="0"/>
              <a:t>中的</a:t>
            </a:r>
            <a:r>
              <a:rPr lang="en-US" altLang="zh-CN" dirty="0" smtClean="0"/>
              <a:t>entity</a:t>
            </a:r>
            <a:r>
              <a:rPr lang="zh-CN" altLang="en-US" dirty="0" smtClean="0"/>
              <a:t>和</a:t>
            </a:r>
            <a:r>
              <a:rPr lang="en-US" altLang="zh-CN" dirty="0" smtClean="0"/>
              <a:t>document</a:t>
            </a:r>
            <a:r>
              <a:rPr lang="zh-CN" altLang="en-US" dirty="0" smtClean="0"/>
              <a:t>联系在一起，这里作者将</a:t>
            </a:r>
            <a:r>
              <a:rPr lang="en-US" altLang="zh-CN" dirty="0" smtClean="0"/>
              <a:t>entity</a:t>
            </a:r>
            <a:r>
              <a:rPr lang="zh-CN" altLang="en-US" dirty="0" smtClean="0"/>
              <a:t>的名称和描述作为</a:t>
            </a:r>
            <a:r>
              <a:rPr lang="en-US" altLang="zh-CN" dirty="0" smtClean="0"/>
              <a:t>query</a:t>
            </a:r>
            <a:r>
              <a:rPr lang="zh-CN" altLang="en-US" dirty="0" smtClean="0"/>
              <a:t>，然后进行检索，因为</a:t>
            </a:r>
            <a:r>
              <a:rPr lang="en-US" altLang="zh-CN" dirty="0" smtClean="0"/>
              <a:t>query</a:t>
            </a:r>
            <a:r>
              <a:rPr lang="zh-CN" altLang="en-US" dirty="0" smtClean="0"/>
              <a:t>中的</a:t>
            </a:r>
            <a:r>
              <a:rPr lang="en-US" altLang="zh-CN" dirty="0" smtClean="0"/>
              <a:t>entity</a:t>
            </a:r>
            <a:r>
              <a:rPr lang="zh-CN" altLang="en-US" dirty="0" smtClean="0"/>
              <a:t>分为</a:t>
            </a:r>
            <a:r>
              <a:rPr lang="en-US" altLang="zh-CN" dirty="0" smtClean="0"/>
              <a:t>name</a:t>
            </a:r>
            <a:r>
              <a:rPr lang="zh-CN" altLang="en-US" dirty="0" smtClean="0"/>
              <a:t>和</a:t>
            </a:r>
            <a:r>
              <a:rPr lang="en-US" altLang="zh-CN" dirty="0" smtClean="0"/>
              <a:t>description</a:t>
            </a:r>
            <a:r>
              <a:rPr lang="zh-CN" altLang="en-US" dirty="0" smtClean="0"/>
              <a:t>，</a:t>
            </a:r>
            <a:r>
              <a:rPr lang="en-US" altLang="zh-CN" dirty="0" smtClean="0"/>
              <a:t>document</a:t>
            </a:r>
            <a:r>
              <a:rPr lang="zh-CN" altLang="en-US" dirty="0" smtClean="0"/>
              <a:t>分为</a:t>
            </a:r>
            <a:r>
              <a:rPr lang="en-US" altLang="zh-CN" dirty="0" smtClean="0"/>
              <a:t>title</a:t>
            </a:r>
            <a:r>
              <a:rPr lang="zh-CN" altLang="en-US" dirty="0" smtClean="0"/>
              <a:t>和</a:t>
            </a:r>
            <a:r>
              <a:rPr lang="en-US" altLang="zh-CN" dirty="0" smtClean="0"/>
              <a:t>body</a:t>
            </a:r>
            <a:r>
              <a:rPr lang="zh-CN" altLang="en-US" dirty="0" smtClean="0"/>
              <a:t>，所以每一种检索模型都有</a:t>
            </a:r>
            <a:r>
              <a:rPr lang="en-US" altLang="zh-CN" dirty="0" smtClean="0"/>
              <a:t>4</a:t>
            </a:r>
            <a:r>
              <a:rPr lang="zh-CN" altLang="en-US" dirty="0" smtClean="0"/>
              <a:t>个值，所以一共就有</a:t>
            </a:r>
            <a:r>
              <a:rPr lang="en-US" altLang="zh-CN" dirty="0" smtClean="0"/>
              <a:t>24</a:t>
            </a:r>
            <a:r>
              <a:rPr lang="zh-CN" altLang="en-US" dirty="0" smtClean="0"/>
              <a:t>维</a:t>
            </a:r>
            <a:endParaRPr lang="zh-CN" altLang="en-US" dirty="0"/>
          </a:p>
        </p:txBody>
      </p:sp>
      <p:sp>
        <p:nvSpPr>
          <p:cNvPr id="37892"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latinLnBrk="1" hangingPunct="1">
              <a:spcBef>
                <a:spcPct val="0"/>
              </a:spcBef>
            </a:pPr>
            <a:fld id="{F072CDB6-E1FA-46ED-B4B9-DDF96359B0CB}" type="slidenum">
              <a:rPr lang="zh-CN" altLang="en-US"/>
              <a:pPr algn="r" eaLnBrk="1" latinLnBrk="1" hangingPunct="1">
                <a:spcBef>
                  <a:spcPct val="0"/>
                </a:spcBef>
              </a:pPr>
              <a:t>17</a:t>
            </a:fld>
            <a:endParaRPr lang="zh-CN" altLang="en-US"/>
          </a:p>
        </p:txBody>
      </p:sp>
    </p:spTree>
    <p:extLst>
      <p:ext uri="{BB962C8B-B14F-4D97-AF65-F5344CB8AC3E}">
        <p14:creationId xmlns:p14="http://schemas.microsoft.com/office/powerpoint/2010/main" val="271891052"/>
      </p:ext>
    </p:extLst>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684213" y="1141413"/>
            <a:ext cx="5486400" cy="3086100"/>
          </a:xfrm>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noChangeArrowheads="1"/>
          </p:cNvSpPr>
          <p:nvPr>
            <p:ph type="body" idx="1"/>
          </p:nvPr>
        </p:nvSpPr>
        <p:spPr>
          <a:xfrm>
            <a:off x="684213" y="4398963"/>
            <a:ext cx="5486400" cy="3600450"/>
          </a:xfrm>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r>
              <a:rPr lang="zh-CN" altLang="en-US" dirty="0" smtClean="0"/>
              <a:t>这一部分是关于</a:t>
            </a:r>
            <a:r>
              <a:rPr lang="en-US" altLang="zh-CN" dirty="0" smtClean="0"/>
              <a:t>query</a:t>
            </a:r>
            <a:r>
              <a:rPr lang="zh-CN" altLang="en-US" dirty="0" smtClean="0"/>
              <a:t> </a:t>
            </a:r>
            <a:r>
              <a:rPr lang="en-US" altLang="zh-CN" dirty="0" smtClean="0"/>
              <a:t>word</a:t>
            </a:r>
            <a:r>
              <a:rPr lang="zh-CN" altLang="en-US" dirty="0" smtClean="0"/>
              <a:t>和</a:t>
            </a:r>
            <a:r>
              <a:rPr lang="en-US" altLang="zh-CN" dirty="0" smtClean="0"/>
              <a:t>document</a:t>
            </a:r>
            <a:r>
              <a:rPr lang="zh-CN" altLang="en-US" dirty="0" smtClean="0"/>
              <a:t> </a:t>
            </a:r>
            <a:r>
              <a:rPr lang="en-US" altLang="zh-CN" dirty="0" smtClean="0"/>
              <a:t>entity</a:t>
            </a:r>
            <a:r>
              <a:rPr lang="zh-CN" altLang="en-US" dirty="0" smtClean="0"/>
              <a:t>的，因为</a:t>
            </a:r>
            <a:r>
              <a:rPr lang="en-US" altLang="zh-CN" dirty="0" smtClean="0"/>
              <a:t>document</a:t>
            </a:r>
            <a:r>
              <a:rPr lang="zh-CN" altLang="en-US" dirty="0" smtClean="0"/>
              <a:t>中的</a:t>
            </a:r>
            <a:r>
              <a:rPr lang="en-US" altLang="zh-CN" dirty="0" smtClean="0"/>
              <a:t>entity</a:t>
            </a:r>
            <a:r>
              <a:rPr lang="zh-CN" altLang="en-US" dirty="0" smtClean="0"/>
              <a:t>能帮助理解</a:t>
            </a:r>
            <a:r>
              <a:rPr lang="en-US" altLang="zh-CN" dirty="0" smtClean="0"/>
              <a:t>document</a:t>
            </a:r>
            <a:r>
              <a:rPr lang="zh-CN" altLang="en-US" dirty="0" smtClean="0"/>
              <a:t>，但是并不是所有的</a:t>
            </a:r>
            <a:r>
              <a:rPr lang="en-US" altLang="zh-CN" dirty="0" smtClean="0"/>
              <a:t>document</a:t>
            </a:r>
            <a:r>
              <a:rPr lang="zh-CN" altLang="en-US" dirty="0" smtClean="0"/>
              <a:t>中的</a:t>
            </a:r>
            <a:r>
              <a:rPr lang="en-US" altLang="zh-CN" dirty="0" smtClean="0"/>
              <a:t>entity</a:t>
            </a:r>
            <a:r>
              <a:rPr lang="zh-CN" altLang="en-US" dirty="0" smtClean="0"/>
              <a:t>都和</a:t>
            </a:r>
            <a:r>
              <a:rPr lang="en-US" altLang="zh-CN" dirty="0" smtClean="0"/>
              <a:t>query</a:t>
            </a:r>
            <a:r>
              <a:rPr lang="zh-CN" altLang="en-US" dirty="0" smtClean="0"/>
              <a:t>相关，所以作者就选取了检索分数最高的</a:t>
            </a:r>
            <a:r>
              <a:rPr lang="en-US" altLang="zh-CN" dirty="0" smtClean="0"/>
              <a:t>K</a:t>
            </a:r>
            <a:r>
              <a:rPr lang="zh-CN" altLang="en-US" dirty="0" smtClean="0"/>
              <a:t>个作为特征，在</a:t>
            </a:r>
            <a:r>
              <a:rPr lang="en-US" altLang="zh-CN" dirty="0" smtClean="0"/>
              <a:t>title</a:t>
            </a:r>
            <a:r>
              <a:rPr lang="zh-CN" altLang="en-US" dirty="0" smtClean="0"/>
              <a:t>中选取前三个，在</a:t>
            </a:r>
            <a:r>
              <a:rPr lang="en-US" altLang="zh-CN" dirty="0" smtClean="0"/>
              <a:t>body</a:t>
            </a:r>
            <a:r>
              <a:rPr lang="zh-CN" altLang="en-US" dirty="0" smtClean="0"/>
              <a:t>中选取前</a:t>
            </a:r>
            <a:r>
              <a:rPr lang="en-US" altLang="zh-CN" dirty="0" smtClean="0"/>
              <a:t>5</a:t>
            </a:r>
            <a:r>
              <a:rPr lang="zh-CN" altLang="en-US" dirty="0" smtClean="0"/>
              <a:t>个，公式如</a:t>
            </a:r>
            <a:r>
              <a:rPr lang="en-US" altLang="zh-CN" dirty="0" smtClean="0"/>
              <a:t>PPT</a:t>
            </a:r>
            <a:r>
              <a:rPr lang="zh-CN" altLang="en-US" dirty="0" smtClean="0"/>
              <a:t>上所示，</a:t>
            </a:r>
            <a:r>
              <a:rPr lang="en-US" altLang="zh-CN" dirty="0" smtClean="0"/>
              <a:t>score</a:t>
            </a:r>
            <a:r>
              <a:rPr lang="zh-CN" altLang="en-US" dirty="0" smtClean="0"/>
              <a:t>代表的就是</a:t>
            </a:r>
            <a:r>
              <a:rPr lang="en-US" altLang="zh-CN" dirty="0" smtClean="0"/>
              <a:t>query</a:t>
            </a:r>
            <a:r>
              <a:rPr lang="zh-CN" altLang="en-US" dirty="0" smtClean="0"/>
              <a:t> </a:t>
            </a:r>
            <a:r>
              <a:rPr lang="en-US" altLang="zh-CN" dirty="0" smtClean="0"/>
              <a:t>q</a:t>
            </a:r>
            <a:r>
              <a:rPr lang="zh-CN" altLang="en-US" dirty="0" smtClean="0"/>
              <a:t>和</a:t>
            </a:r>
            <a:r>
              <a:rPr lang="en-US" altLang="zh-CN" dirty="0" smtClean="0"/>
              <a:t>document</a:t>
            </a:r>
            <a:r>
              <a:rPr lang="zh-CN" altLang="en-US" dirty="0" smtClean="0"/>
              <a:t>中的</a:t>
            </a:r>
            <a:r>
              <a:rPr lang="en-US" altLang="zh-CN" dirty="0" smtClean="0"/>
              <a:t>entity</a:t>
            </a:r>
            <a:r>
              <a:rPr lang="zh-CN" altLang="en-US" dirty="0" smtClean="0"/>
              <a:t> </a:t>
            </a:r>
            <a:r>
              <a:rPr lang="en-US" altLang="zh-CN" dirty="0" smtClean="0"/>
              <a:t>e</a:t>
            </a:r>
            <a:r>
              <a:rPr lang="zh-CN" altLang="en-US" dirty="0" smtClean="0"/>
              <a:t>的分数，然后选取前</a:t>
            </a:r>
            <a:r>
              <a:rPr lang="en-US" altLang="zh-CN" dirty="0" smtClean="0"/>
              <a:t>K</a:t>
            </a:r>
            <a:r>
              <a:rPr lang="zh-CN" altLang="en-US" dirty="0" smtClean="0"/>
              <a:t>个，因为</a:t>
            </a:r>
            <a:r>
              <a:rPr lang="en-US" altLang="zh-CN" dirty="0" smtClean="0"/>
              <a:t>document</a:t>
            </a:r>
            <a:r>
              <a:rPr lang="zh-CN" altLang="en-US" dirty="0" smtClean="0"/>
              <a:t>中的</a:t>
            </a:r>
            <a:r>
              <a:rPr lang="en-US" altLang="zh-CN" dirty="0" smtClean="0"/>
              <a:t>entity</a:t>
            </a:r>
            <a:r>
              <a:rPr lang="zh-CN" altLang="en-US" dirty="0" smtClean="0"/>
              <a:t>也是有</a:t>
            </a:r>
            <a:r>
              <a:rPr lang="en-US" altLang="zh-CN" dirty="0" smtClean="0"/>
              <a:t>name</a:t>
            </a:r>
            <a:r>
              <a:rPr lang="zh-CN" altLang="en-US" dirty="0" smtClean="0"/>
              <a:t>和</a:t>
            </a:r>
            <a:r>
              <a:rPr lang="en-US" altLang="zh-CN" dirty="0" smtClean="0"/>
              <a:t>description</a:t>
            </a:r>
            <a:r>
              <a:rPr lang="zh-CN" altLang="en-US" dirty="0" smtClean="0"/>
              <a:t>，所以就有如上图所示的</a:t>
            </a:r>
            <a:r>
              <a:rPr lang="en-US" altLang="zh-CN" dirty="0" smtClean="0"/>
              <a:t>48</a:t>
            </a:r>
            <a:r>
              <a:rPr lang="zh-CN" altLang="en-US" dirty="0" smtClean="0"/>
              <a:t>维的特征。</a:t>
            </a:r>
            <a:endParaRPr lang="zh-CN" altLang="en-US" dirty="0"/>
          </a:p>
        </p:txBody>
      </p:sp>
      <p:sp>
        <p:nvSpPr>
          <p:cNvPr id="37892"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latinLnBrk="1" hangingPunct="1">
              <a:spcBef>
                <a:spcPct val="0"/>
              </a:spcBef>
            </a:pPr>
            <a:fld id="{F072CDB6-E1FA-46ED-B4B9-DDF96359B0CB}" type="slidenum">
              <a:rPr lang="zh-CN" altLang="en-US"/>
              <a:pPr algn="r" eaLnBrk="1" latinLnBrk="1" hangingPunct="1">
                <a:spcBef>
                  <a:spcPct val="0"/>
                </a:spcBef>
              </a:pPr>
              <a:t>18</a:t>
            </a:fld>
            <a:endParaRPr lang="zh-CN" altLang="en-US"/>
          </a:p>
        </p:txBody>
      </p:sp>
    </p:spTree>
    <p:extLst>
      <p:ext uri="{BB962C8B-B14F-4D97-AF65-F5344CB8AC3E}">
        <p14:creationId xmlns:p14="http://schemas.microsoft.com/office/powerpoint/2010/main" val="1610294353"/>
      </p:ext>
    </p:extLst>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684213" y="1141413"/>
            <a:ext cx="5486400" cy="3086100"/>
          </a:xfrm>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noChangeArrowheads="1"/>
          </p:cNvSpPr>
          <p:nvPr>
            <p:ph type="body" idx="1"/>
          </p:nvPr>
        </p:nvSpPr>
        <p:spPr>
          <a:xfrm>
            <a:off x="684213" y="4398963"/>
            <a:ext cx="5486400" cy="3600450"/>
          </a:xfrm>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r>
              <a:rPr lang="zh-CN" altLang="en-US" dirty="0" smtClean="0"/>
              <a:t>关于</a:t>
            </a:r>
            <a:r>
              <a:rPr lang="en-US" altLang="zh-CN" dirty="0" smtClean="0"/>
              <a:t>query</a:t>
            </a:r>
            <a:r>
              <a:rPr lang="zh-CN" altLang="en-US" dirty="0" smtClean="0"/>
              <a:t> </a:t>
            </a:r>
            <a:r>
              <a:rPr lang="en-US" altLang="zh-CN" dirty="0" smtClean="0"/>
              <a:t>entity</a:t>
            </a:r>
            <a:r>
              <a:rPr lang="zh-CN" altLang="en-US" dirty="0" smtClean="0"/>
              <a:t>和</a:t>
            </a:r>
            <a:r>
              <a:rPr lang="en-US" altLang="zh-CN" dirty="0" smtClean="0"/>
              <a:t>document</a:t>
            </a:r>
            <a:r>
              <a:rPr lang="zh-CN" altLang="en-US" dirty="0" smtClean="0"/>
              <a:t> </a:t>
            </a:r>
            <a:r>
              <a:rPr lang="en-US" altLang="zh-CN" dirty="0" smtClean="0"/>
              <a:t>entity</a:t>
            </a:r>
            <a:r>
              <a:rPr lang="zh-CN" altLang="en-US" dirty="0" smtClean="0"/>
              <a:t>的部分，就要考虑到两个方面，一个是</a:t>
            </a:r>
            <a:r>
              <a:rPr lang="en-US" altLang="zh-CN" dirty="0" smtClean="0"/>
              <a:t>exact</a:t>
            </a:r>
            <a:r>
              <a:rPr lang="zh-CN" altLang="en-US" dirty="0" smtClean="0"/>
              <a:t> </a:t>
            </a:r>
            <a:r>
              <a:rPr lang="en-US" altLang="zh-CN" dirty="0" smtClean="0"/>
              <a:t>match,</a:t>
            </a:r>
            <a:r>
              <a:rPr lang="zh-CN" altLang="en-US" dirty="0" smtClean="0"/>
              <a:t>解决的是实体表示不一致的问题</a:t>
            </a:r>
            <a:r>
              <a:rPr lang="en-US" altLang="zh-CN" dirty="0" smtClean="0"/>
              <a:t>,</a:t>
            </a:r>
            <a:r>
              <a:rPr lang="zh-CN" altLang="en-US" dirty="0" smtClean="0"/>
              <a:t>第二个就是关于</a:t>
            </a:r>
            <a:r>
              <a:rPr lang="en-US" altLang="zh-CN" dirty="0" smtClean="0"/>
              <a:t>soft</a:t>
            </a:r>
            <a:r>
              <a:rPr lang="zh-CN" altLang="en-US" dirty="0" smtClean="0"/>
              <a:t> </a:t>
            </a:r>
            <a:r>
              <a:rPr lang="en-US" altLang="zh-CN" dirty="0" smtClean="0"/>
              <a:t>match</a:t>
            </a:r>
            <a:r>
              <a:rPr lang="zh-CN" altLang="en-US" dirty="0" smtClean="0"/>
              <a:t>，主要考虑的就是</a:t>
            </a:r>
            <a:r>
              <a:rPr lang="en-US" altLang="zh-CN" dirty="0" smtClean="0"/>
              <a:t>query</a:t>
            </a:r>
            <a:r>
              <a:rPr lang="zh-CN" altLang="en-US" dirty="0" smtClean="0"/>
              <a:t>实体和</a:t>
            </a:r>
            <a:r>
              <a:rPr lang="en-US" altLang="zh-CN" dirty="0" smtClean="0"/>
              <a:t>document</a:t>
            </a:r>
            <a:r>
              <a:rPr lang="zh-CN" altLang="en-US" dirty="0" smtClean="0"/>
              <a:t>实体的联系。就想“</a:t>
            </a:r>
            <a:r>
              <a:rPr lang="en-US" altLang="zh-CN" dirty="0" smtClean="0"/>
              <a:t>the</a:t>
            </a:r>
            <a:r>
              <a:rPr lang="zh-CN" altLang="en-US" dirty="0" smtClean="0"/>
              <a:t> </a:t>
            </a:r>
            <a:r>
              <a:rPr lang="en-US" altLang="zh-CN" dirty="0" smtClean="0"/>
              <a:t>white</a:t>
            </a:r>
            <a:r>
              <a:rPr lang="zh-CN" altLang="en-US" dirty="0" smtClean="0"/>
              <a:t> </a:t>
            </a:r>
            <a:r>
              <a:rPr lang="en-US" altLang="zh-CN" dirty="0" smtClean="0"/>
              <a:t>house</a:t>
            </a:r>
            <a:r>
              <a:rPr lang="zh-CN" altLang="en-US" dirty="0" smtClean="0"/>
              <a:t>” 和“</a:t>
            </a:r>
            <a:r>
              <a:rPr lang="en-US" altLang="zh-CN" dirty="0" smtClean="0"/>
              <a:t>US</a:t>
            </a:r>
            <a:r>
              <a:rPr lang="zh-CN" altLang="en-US" dirty="0" smtClean="0"/>
              <a:t> </a:t>
            </a:r>
            <a:r>
              <a:rPr lang="en-US" altLang="zh-CN" dirty="0" smtClean="0"/>
              <a:t>president</a:t>
            </a:r>
            <a:r>
              <a:rPr lang="zh-CN" altLang="en-US" dirty="0" smtClean="0"/>
              <a:t>”。</a:t>
            </a:r>
            <a:endParaRPr lang="zh-CN" altLang="en-US" dirty="0"/>
          </a:p>
        </p:txBody>
      </p:sp>
      <p:sp>
        <p:nvSpPr>
          <p:cNvPr id="37892"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latinLnBrk="1" hangingPunct="1">
              <a:spcBef>
                <a:spcPct val="0"/>
              </a:spcBef>
            </a:pPr>
            <a:fld id="{F072CDB6-E1FA-46ED-B4B9-DDF96359B0CB}" type="slidenum">
              <a:rPr lang="zh-CN" altLang="en-US"/>
              <a:pPr algn="r" eaLnBrk="1" latinLnBrk="1" hangingPunct="1">
                <a:spcBef>
                  <a:spcPct val="0"/>
                </a:spcBef>
              </a:pPr>
              <a:t>19</a:t>
            </a:fld>
            <a:endParaRPr lang="zh-CN" altLang="en-US"/>
          </a:p>
        </p:txBody>
      </p:sp>
    </p:spTree>
    <p:extLst>
      <p:ext uri="{BB962C8B-B14F-4D97-AF65-F5344CB8AC3E}">
        <p14:creationId xmlns:p14="http://schemas.microsoft.com/office/powerpoint/2010/main" val="856386501"/>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684213" y="1141413"/>
            <a:ext cx="5486400" cy="3086100"/>
          </a:xfrm>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noChangeArrowheads="1"/>
          </p:cNvSpPr>
          <p:nvPr>
            <p:ph type="body" idx="1"/>
          </p:nvPr>
        </p:nvSpPr>
        <p:spPr>
          <a:xfrm>
            <a:off x="684213" y="4398963"/>
            <a:ext cx="5486400" cy="3600450"/>
          </a:xfrm>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zh-CN" altLang="en-US" dirty="0"/>
          </a:p>
        </p:txBody>
      </p:sp>
      <p:sp>
        <p:nvSpPr>
          <p:cNvPr id="37892"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latinLnBrk="1" hangingPunct="1">
              <a:spcBef>
                <a:spcPct val="0"/>
              </a:spcBef>
            </a:pPr>
            <a:fld id="{F072CDB6-E1FA-46ED-B4B9-DDF96359B0CB}" type="slidenum">
              <a:rPr lang="zh-CN" altLang="en-US"/>
              <a:pPr algn="r" eaLnBrk="1" latinLnBrk="1" hangingPunct="1">
                <a:spcBef>
                  <a:spcPct val="0"/>
                </a:spcBef>
              </a:pPr>
              <a:t>2</a:t>
            </a:fld>
            <a:endParaRPr lang="zh-CN" altLang="en-US"/>
          </a:p>
        </p:txBody>
      </p:sp>
    </p:spTree>
    <p:extLst>
      <p:ext uri="{BB962C8B-B14F-4D97-AF65-F5344CB8AC3E}">
        <p14:creationId xmlns:p14="http://schemas.microsoft.com/office/powerpoint/2010/main" val="1365750975"/>
      </p:ext>
    </p:extLst>
  </p:cSld>
  <p:clrMapOvr>
    <a:overrideClrMapping bg1="lt1" tx1="dk1" bg2="lt2" tx2="dk2" accent1="accent1" accent2="accent2" accent3="accent3" accent4="accent4" accent5="accent5" accent6="accent6" hlink="hlink" folHlink="folHlink"/>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684213" y="1141413"/>
            <a:ext cx="5486400" cy="3086100"/>
          </a:xfrm>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noChangeArrowheads="1"/>
          </p:cNvSpPr>
          <p:nvPr>
            <p:ph type="body" idx="1"/>
          </p:nvPr>
        </p:nvSpPr>
        <p:spPr>
          <a:xfrm>
            <a:off x="684213" y="4398963"/>
            <a:ext cx="5486400" cy="3600450"/>
          </a:xfrm>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r>
              <a:rPr lang="zh-CN" altLang="en-US" dirty="0" smtClean="0"/>
              <a:t>所以在本文作者先用了</a:t>
            </a:r>
            <a:r>
              <a:rPr lang="en-US" altLang="zh-CN" dirty="0" err="1" smtClean="0"/>
              <a:t>TransE</a:t>
            </a:r>
            <a:r>
              <a:rPr lang="zh-CN" altLang="en-US" dirty="0" smtClean="0"/>
              <a:t>从知识图谱中得到</a:t>
            </a:r>
            <a:r>
              <a:rPr lang="en-US" altLang="zh-CN" dirty="0" smtClean="0"/>
              <a:t>entity</a:t>
            </a:r>
            <a:r>
              <a:rPr lang="zh-CN" altLang="en-US" baseline="0" dirty="0" smtClean="0"/>
              <a:t> </a:t>
            </a:r>
            <a:r>
              <a:rPr lang="en-US" altLang="zh-CN" baseline="0" dirty="0" smtClean="0"/>
              <a:t>embedding,</a:t>
            </a:r>
            <a:r>
              <a:rPr lang="zh-CN" altLang="en-US" baseline="0" dirty="0" smtClean="0"/>
              <a:t> 然后用了一个叫</a:t>
            </a:r>
            <a:r>
              <a:rPr lang="en-US" altLang="zh-CN" baseline="0" dirty="0" smtClean="0"/>
              <a:t>ESR</a:t>
            </a:r>
            <a:r>
              <a:rPr lang="zh-CN" altLang="en-US" baseline="0" dirty="0" smtClean="0"/>
              <a:t>的方法来表示两个</a:t>
            </a:r>
            <a:r>
              <a:rPr lang="en-US" altLang="zh-CN" baseline="0" dirty="0" smtClean="0"/>
              <a:t>entity</a:t>
            </a:r>
            <a:r>
              <a:rPr lang="zh-CN" altLang="en-US" baseline="0" dirty="0" smtClean="0"/>
              <a:t>之间的联系</a:t>
            </a:r>
            <a:r>
              <a:rPr lang="en-US" altLang="zh-CN" baseline="0" dirty="0" smtClean="0"/>
              <a:t>,</a:t>
            </a:r>
            <a:r>
              <a:rPr lang="zh-CN" altLang="en-US" baseline="0" dirty="0" smtClean="0"/>
              <a:t>，这里的</a:t>
            </a:r>
            <a:r>
              <a:rPr lang="en-US" altLang="zh-CN" baseline="0" dirty="0" smtClean="0"/>
              <a:t>ESR</a:t>
            </a:r>
            <a:r>
              <a:rPr lang="zh-CN" altLang="en-US" baseline="0" dirty="0" smtClean="0"/>
              <a:t>方法综合考虑了</a:t>
            </a:r>
            <a:r>
              <a:rPr lang="en-US" altLang="zh-CN" baseline="0" dirty="0" smtClean="0"/>
              <a:t>exact</a:t>
            </a:r>
            <a:r>
              <a:rPr lang="zh-CN" altLang="en-US" baseline="0" dirty="0" smtClean="0"/>
              <a:t> </a:t>
            </a:r>
            <a:r>
              <a:rPr lang="en-US" altLang="zh-CN" baseline="0" dirty="0" smtClean="0"/>
              <a:t>match</a:t>
            </a:r>
            <a:r>
              <a:rPr lang="zh-CN" altLang="en-US" baseline="0" dirty="0" smtClean="0"/>
              <a:t>和</a:t>
            </a:r>
            <a:r>
              <a:rPr lang="en-US" altLang="zh-CN" baseline="0" dirty="0" smtClean="0"/>
              <a:t>soft</a:t>
            </a:r>
            <a:r>
              <a:rPr lang="zh-CN" altLang="en-US" baseline="0" dirty="0" smtClean="0"/>
              <a:t> </a:t>
            </a:r>
            <a:r>
              <a:rPr lang="en-US" altLang="zh-CN" baseline="0" dirty="0" smtClean="0"/>
              <a:t>match</a:t>
            </a:r>
            <a:r>
              <a:rPr lang="zh-CN" altLang="en-US" baseline="0" dirty="0" smtClean="0"/>
              <a:t>两种情况，首先上图是式子中的</a:t>
            </a:r>
            <a:r>
              <a:rPr lang="en-US" altLang="zh-CN" baseline="0" dirty="0" err="1" smtClean="0"/>
              <a:t>ei</a:t>
            </a:r>
            <a:r>
              <a:rPr lang="zh-CN" altLang="en-US" baseline="0" dirty="0" smtClean="0"/>
              <a:t> 和</a:t>
            </a:r>
            <a:r>
              <a:rPr lang="en-US" altLang="zh-CN" baseline="0" dirty="0" err="1" smtClean="0"/>
              <a:t>ej</a:t>
            </a:r>
            <a:r>
              <a:rPr lang="zh-CN" altLang="en-US" baseline="0" dirty="0" smtClean="0"/>
              <a:t>分别代表</a:t>
            </a:r>
            <a:r>
              <a:rPr lang="en-US" altLang="zh-CN" baseline="0" dirty="0" smtClean="0"/>
              <a:t>query</a:t>
            </a:r>
            <a:r>
              <a:rPr lang="zh-CN" altLang="en-US" baseline="0" dirty="0" smtClean="0"/>
              <a:t>中的</a:t>
            </a:r>
            <a:r>
              <a:rPr lang="en-US" altLang="zh-CN" baseline="0" dirty="0" smtClean="0"/>
              <a:t>entity</a:t>
            </a:r>
            <a:r>
              <a:rPr lang="zh-CN" altLang="en-US" baseline="0" dirty="0" smtClean="0"/>
              <a:t>和</a:t>
            </a:r>
            <a:r>
              <a:rPr lang="en-US" altLang="zh-CN" baseline="0" dirty="0" smtClean="0"/>
              <a:t>document</a:t>
            </a:r>
            <a:r>
              <a:rPr lang="zh-CN" altLang="en-US" baseline="0" dirty="0" smtClean="0"/>
              <a:t>中的</a:t>
            </a:r>
            <a:r>
              <a:rPr lang="en-US" altLang="zh-CN" baseline="0" dirty="0" smtClean="0"/>
              <a:t>entity</a:t>
            </a:r>
            <a:r>
              <a:rPr lang="zh-CN" altLang="en-US" baseline="0" dirty="0" smtClean="0"/>
              <a:t>，</a:t>
            </a:r>
            <a:r>
              <a:rPr lang="en-US" altLang="zh-CN" baseline="0" dirty="0" smtClean="0"/>
              <a:t>T</a:t>
            </a:r>
            <a:r>
              <a:rPr lang="zh-CN" altLang="en-US" baseline="0" dirty="0" smtClean="0"/>
              <a:t>是一个矩阵，矩阵里面的每一项代表的是两个</a:t>
            </a:r>
            <a:r>
              <a:rPr lang="en-US" altLang="zh-CN" baseline="0" dirty="0" smtClean="0"/>
              <a:t>entity</a:t>
            </a:r>
            <a:r>
              <a:rPr lang="zh-CN" altLang="en-US" baseline="0" dirty="0" smtClean="0"/>
              <a:t>之间的连接强度，也就是相似度，那下面的</a:t>
            </a:r>
            <a:r>
              <a:rPr lang="en-US" altLang="zh-CN" baseline="0" dirty="0" smtClean="0"/>
              <a:t>S</a:t>
            </a:r>
            <a:r>
              <a:rPr lang="zh-CN" altLang="en-US" baseline="0" dirty="0" smtClean="0"/>
              <a:t>是一个向量，其中的每一维代表的是</a:t>
            </a:r>
            <a:r>
              <a:rPr lang="en-US" altLang="zh-CN" baseline="0" dirty="0" smtClean="0"/>
              <a:t>document</a:t>
            </a:r>
            <a:r>
              <a:rPr lang="zh-CN" altLang="en-US" baseline="0" dirty="0" smtClean="0"/>
              <a:t>中的某一个</a:t>
            </a:r>
            <a:r>
              <a:rPr lang="en-US" altLang="zh-CN" baseline="0" dirty="0" smtClean="0"/>
              <a:t>entity</a:t>
            </a:r>
            <a:r>
              <a:rPr lang="zh-CN" altLang="en-US" baseline="0" dirty="0" smtClean="0"/>
              <a:t>到</a:t>
            </a:r>
            <a:r>
              <a:rPr lang="en-US" altLang="zh-CN" baseline="0" dirty="0" smtClean="0"/>
              <a:t>query</a:t>
            </a:r>
            <a:r>
              <a:rPr lang="zh-CN" altLang="en-US" baseline="0" dirty="0" smtClean="0"/>
              <a:t>中所有</a:t>
            </a:r>
            <a:r>
              <a:rPr lang="en-US" altLang="zh-CN" baseline="0" dirty="0" smtClean="0"/>
              <a:t>entity</a:t>
            </a:r>
            <a:r>
              <a:rPr lang="zh-CN" altLang="en-US" baseline="0" dirty="0" smtClean="0"/>
              <a:t>的相似度的最大的一个值，然后下面的</a:t>
            </a:r>
            <a:r>
              <a:rPr lang="en-US" altLang="zh-CN" baseline="0" dirty="0" smtClean="0"/>
              <a:t>BK</a:t>
            </a:r>
            <a:r>
              <a:rPr lang="zh-CN" altLang="en-US" baseline="0" dirty="0" smtClean="0"/>
              <a:t>代表的是分数在</a:t>
            </a:r>
            <a:r>
              <a:rPr lang="en-US" altLang="zh-CN" baseline="0" dirty="0" err="1" smtClean="0"/>
              <a:t>stk</a:t>
            </a:r>
            <a:r>
              <a:rPr lang="zh-CN" altLang="en-US" baseline="0" dirty="0" smtClean="0"/>
              <a:t>到</a:t>
            </a:r>
            <a:r>
              <a:rPr lang="en-US" altLang="zh-CN" baseline="0" dirty="0" err="1" smtClean="0"/>
              <a:t>edk</a:t>
            </a:r>
            <a:r>
              <a:rPr lang="zh-CN" altLang="en-US" baseline="0" dirty="0" smtClean="0"/>
              <a:t>之间的个数，这个的作用就是会找到</a:t>
            </a:r>
            <a:r>
              <a:rPr lang="en-US" altLang="zh-CN" baseline="0" dirty="0" smtClean="0"/>
              <a:t>query</a:t>
            </a:r>
            <a:r>
              <a:rPr lang="zh-CN" altLang="en-US" baseline="0" dirty="0" smtClean="0"/>
              <a:t>和</a:t>
            </a:r>
            <a:r>
              <a:rPr lang="en-US" altLang="zh-CN" baseline="0" dirty="0" smtClean="0"/>
              <a:t>document</a:t>
            </a:r>
            <a:r>
              <a:rPr lang="zh-CN" altLang="en-US" baseline="0" dirty="0" smtClean="0"/>
              <a:t>在不同层次上的匹配，这里用了</a:t>
            </a:r>
            <a:r>
              <a:rPr lang="en-US" altLang="zh-CN" baseline="0" dirty="0" smtClean="0"/>
              <a:t>6</a:t>
            </a:r>
            <a:r>
              <a:rPr lang="zh-CN" altLang="en-US" baseline="0" dirty="0" smtClean="0"/>
              <a:t>个范围，第一个就是绝对匹配的个数，后面就是相似度在不同层次上的个数。因为</a:t>
            </a:r>
            <a:r>
              <a:rPr lang="en-US" altLang="zh-CN" baseline="0" dirty="0" smtClean="0"/>
              <a:t>document</a:t>
            </a:r>
            <a:r>
              <a:rPr lang="zh-CN" altLang="en-US" baseline="0" dirty="0" smtClean="0"/>
              <a:t>分为</a:t>
            </a:r>
            <a:r>
              <a:rPr lang="en-US" altLang="zh-CN" baseline="0" dirty="0" smtClean="0"/>
              <a:t>title</a:t>
            </a:r>
            <a:r>
              <a:rPr lang="zh-CN" altLang="en-US" baseline="0" dirty="0" smtClean="0"/>
              <a:t>和</a:t>
            </a:r>
            <a:r>
              <a:rPr lang="en-US" altLang="zh-CN" baseline="0" dirty="0" smtClean="0"/>
              <a:t>body</a:t>
            </a:r>
            <a:r>
              <a:rPr lang="zh-CN" altLang="en-US" baseline="0" dirty="0" smtClean="0"/>
              <a:t>，所以一共就有</a:t>
            </a:r>
            <a:r>
              <a:rPr lang="en-US" altLang="zh-CN" baseline="0" dirty="0" smtClean="0"/>
              <a:t>12</a:t>
            </a:r>
            <a:r>
              <a:rPr lang="zh-CN" altLang="en-US" baseline="0" dirty="0" smtClean="0"/>
              <a:t>维的特征。</a:t>
            </a:r>
            <a:endParaRPr lang="zh-CN" altLang="en-US" dirty="0"/>
          </a:p>
        </p:txBody>
      </p:sp>
      <p:sp>
        <p:nvSpPr>
          <p:cNvPr id="37892"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latinLnBrk="1" hangingPunct="1">
              <a:spcBef>
                <a:spcPct val="0"/>
              </a:spcBef>
            </a:pPr>
            <a:fld id="{F072CDB6-E1FA-46ED-B4B9-DDF96359B0CB}" type="slidenum">
              <a:rPr lang="zh-CN" altLang="en-US"/>
              <a:pPr algn="r" eaLnBrk="1" latinLnBrk="1" hangingPunct="1">
                <a:spcBef>
                  <a:spcPct val="0"/>
                </a:spcBef>
              </a:pPr>
              <a:t>20</a:t>
            </a:fld>
            <a:endParaRPr lang="zh-CN" altLang="en-US"/>
          </a:p>
        </p:txBody>
      </p:sp>
    </p:spTree>
    <p:extLst>
      <p:ext uri="{BB962C8B-B14F-4D97-AF65-F5344CB8AC3E}">
        <p14:creationId xmlns:p14="http://schemas.microsoft.com/office/powerpoint/2010/main" val="1143841439"/>
      </p:ext>
    </p:extLst>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684213" y="1141413"/>
            <a:ext cx="5486400" cy="3086100"/>
          </a:xfrm>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noChangeArrowheads="1"/>
          </p:cNvSpPr>
          <p:nvPr>
            <p:ph type="body" idx="1"/>
          </p:nvPr>
        </p:nvSpPr>
        <p:spPr>
          <a:xfrm>
            <a:off x="684213" y="4398963"/>
            <a:ext cx="5486400" cy="3600450"/>
          </a:xfrm>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r>
              <a:rPr lang="zh-CN" altLang="en-US" dirty="0" smtClean="0"/>
              <a:t>到这里 </a:t>
            </a:r>
            <a:r>
              <a:rPr lang="en-US" altLang="zh-CN" dirty="0" smtClean="0"/>
              <a:t>word-entity</a:t>
            </a:r>
            <a:r>
              <a:rPr lang="zh-CN" altLang="en-US" dirty="0" smtClean="0"/>
              <a:t> </a:t>
            </a:r>
            <a:r>
              <a:rPr lang="en-US" altLang="zh-CN" dirty="0" smtClean="0"/>
              <a:t>duet</a:t>
            </a:r>
            <a:r>
              <a:rPr lang="zh-CN" altLang="en-US" dirty="0" smtClean="0"/>
              <a:t>的框架就介绍完毕了，在这个之后，作者觉得自动的表示实体会带来一定的风险，尤其在</a:t>
            </a:r>
            <a:r>
              <a:rPr lang="en-US" altLang="zh-CN" dirty="0" smtClean="0"/>
              <a:t>query</a:t>
            </a:r>
            <a:r>
              <a:rPr lang="zh-CN" altLang="en-US" dirty="0" smtClean="0"/>
              <a:t>中，因为</a:t>
            </a:r>
            <a:r>
              <a:rPr lang="en-US" altLang="zh-CN" dirty="0" smtClean="0"/>
              <a:t>query</a:t>
            </a:r>
            <a:r>
              <a:rPr lang="zh-CN" altLang="en-US" dirty="0" smtClean="0"/>
              <a:t>通常都比较短，所以</a:t>
            </a:r>
            <a:r>
              <a:rPr lang="en-US" altLang="zh-CN" dirty="0" smtClean="0"/>
              <a:t>query</a:t>
            </a:r>
            <a:r>
              <a:rPr lang="zh-CN" altLang="en-US" dirty="0" smtClean="0"/>
              <a:t>中的实体被链接错误，对检索的效果会有很大的影响，所以作者就提出了用</a:t>
            </a:r>
            <a:r>
              <a:rPr lang="en-US" altLang="zh-CN" dirty="0" smtClean="0"/>
              <a:t>attention-based</a:t>
            </a:r>
            <a:r>
              <a:rPr lang="zh-CN" altLang="en-US" dirty="0" smtClean="0"/>
              <a:t>的方法来降低</a:t>
            </a:r>
            <a:r>
              <a:rPr lang="en-US" altLang="zh-CN" dirty="0" smtClean="0"/>
              <a:t>query</a:t>
            </a:r>
            <a:r>
              <a:rPr lang="zh-CN" altLang="en-US" dirty="0" smtClean="0"/>
              <a:t> </a:t>
            </a:r>
            <a:r>
              <a:rPr lang="en-US" altLang="zh-CN" dirty="0" smtClean="0"/>
              <a:t>entity</a:t>
            </a:r>
            <a:r>
              <a:rPr lang="zh-CN" altLang="en-US" dirty="0" smtClean="0"/>
              <a:t>的噪音。首先基于</a:t>
            </a:r>
            <a:r>
              <a:rPr lang="en-US" altLang="zh-CN" dirty="0" smtClean="0"/>
              <a:t>attention</a:t>
            </a:r>
            <a:r>
              <a:rPr lang="zh-CN" altLang="en-US" dirty="0" smtClean="0"/>
              <a:t>方法的</a:t>
            </a:r>
            <a:r>
              <a:rPr lang="en-US" altLang="zh-CN" dirty="0" smtClean="0"/>
              <a:t>feature</a:t>
            </a:r>
            <a:r>
              <a:rPr lang="zh-CN" altLang="en-US" dirty="0" smtClean="0"/>
              <a:t>主要有以下四个，作者认为如果一个</a:t>
            </a:r>
            <a:r>
              <a:rPr lang="en-US" altLang="zh-CN" dirty="0" smtClean="0"/>
              <a:t>surface</a:t>
            </a:r>
            <a:r>
              <a:rPr lang="zh-CN" altLang="en-US" dirty="0" smtClean="0"/>
              <a:t> </a:t>
            </a:r>
            <a:r>
              <a:rPr lang="en-US" altLang="zh-CN" dirty="0" smtClean="0"/>
              <a:t>form</a:t>
            </a:r>
            <a:r>
              <a:rPr lang="zh-CN" altLang="en-US" dirty="0" smtClean="0"/>
              <a:t>太有争议性的时候，应该少点</a:t>
            </a:r>
            <a:r>
              <a:rPr lang="en-US" altLang="zh-CN" dirty="0" smtClean="0"/>
              <a:t>attention</a:t>
            </a:r>
            <a:r>
              <a:rPr lang="zh-CN" altLang="en-US" dirty="0" smtClean="0"/>
              <a:t>给他，比如说是</a:t>
            </a:r>
            <a:r>
              <a:rPr lang="en-US" altLang="zh-CN" dirty="0" smtClean="0"/>
              <a:t>apple</a:t>
            </a:r>
            <a:r>
              <a:rPr lang="zh-CN" altLang="en-US" dirty="0" smtClean="0"/>
              <a:t>这样的，所以作者用了熵来代表</a:t>
            </a:r>
            <a:r>
              <a:rPr lang="en-US" altLang="zh-CN" dirty="0" smtClean="0"/>
              <a:t>surface</a:t>
            </a:r>
            <a:r>
              <a:rPr lang="zh-CN" altLang="en-US" dirty="0" smtClean="0"/>
              <a:t> </a:t>
            </a:r>
            <a:r>
              <a:rPr lang="en-US" altLang="zh-CN" dirty="0" smtClean="0"/>
              <a:t>form</a:t>
            </a:r>
            <a:r>
              <a:rPr lang="zh-CN" altLang="en-US" dirty="0" smtClean="0"/>
              <a:t>的不稳定性，熵越大说明越不稳定，也说明应该给少点</a:t>
            </a:r>
            <a:r>
              <a:rPr lang="en-US" altLang="zh-CN" dirty="0" smtClean="0"/>
              <a:t>attention</a:t>
            </a:r>
            <a:r>
              <a:rPr lang="zh-CN" altLang="en-US" dirty="0" smtClean="0"/>
              <a:t>。还有第二个是看链接是实体是不是经常被链接的实体，第三个是链接到的实体的概率和连接到下一个实体的概率差，第四个是考虑</a:t>
            </a:r>
            <a:r>
              <a:rPr lang="en-US" altLang="zh-CN" dirty="0" smtClean="0"/>
              <a:t>entity</a:t>
            </a:r>
            <a:r>
              <a:rPr lang="zh-CN" altLang="en-US" dirty="0" smtClean="0"/>
              <a:t> </a:t>
            </a:r>
            <a:r>
              <a:rPr lang="en-US" altLang="zh-CN" dirty="0" smtClean="0"/>
              <a:t>embedding</a:t>
            </a:r>
            <a:r>
              <a:rPr lang="zh-CN" altLang="en-US" dirty="0" smtClean="0"/>
              <a:t>和</a:t>
            </a:r>
            <a:r>
              <a:rPr lang="en-US" altLang="zh-CN" dirty="0" smtClean="0"/>
              <a:t>Word</a:t>
            </a:r>
            <a:r>
              <a:rPr lang="zh-CN" altLang="en-US" dirty="0" smtClean="0"/>
              <a:t> </a:t>
            </a:r>
            <a:r>
              <a:rPr lang="en-US" altLang="zh-CN" dirty="0" smtClean="0"/>
              <a:t>embedding</a:t>
            </a:r>
            <a:r>
              <a:rPr lang="zh-CN" altLang="en-US" dirty="0" smtClean="0"/>
              <a:t>的相似度，由此来判断</a:t>
            </a:r>
            <a:r>
              <a:rPr lang="en-US" altLang="zh-CN" dirty="0" smtClean="0"/>
              <a:t>query</a:t>
            </a:r>
            <a:r>
              <a:rPr lang="zh-CN" altLang="en-US" dirty="0" smtClean="0"/>
              <a:t>中</a:t>
            </a:r>
            <a:r>
              <a:rPr lang="en-US" altLang="zh-CN" dirty="0" smtClean="0"/>
              <a:t>entity</a:t>
            </a:r>
            <a:r>
              <a:rPr lang="zh-CN" altLang="en-US" dirty="0" smtClean="0"/>
              <a:t>和</a:t>
            </a:r>
            <a:r>
              <a:rPr lang="en-US" altLang="zh-CN" dirty="0" smtClean="0"/>
              <a:t>query</a:t>
            </a:r>
            <a:r>
              <a:rPr lang="zh-CN" altLang="en-US" dirty="0" smtClean="0"/>
              <a:t>的联系。所以可以得到上面的这个表</a:t>
            </a:r>
            <a:endParaRPr lang="zh-CN" altLang="en-US" dirty="0"/>
          </a:p>
        </p:txBody>
      </p:sp>
      <p:sp>
        <p:nvSpPr>
          <p:cNvPr id="37892"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latinLnBrk="1" hangingPunct="1">
              <a:spcBef>
                <a:spcPct val="0"/>
              </a:spcBef>
            </a:pPr>
            <a:fld id="{F072CDB6-E1FA-46ED-B4B9-DDF96359B0CB}" type="slidenum">
              <a:rPr lang="zh-CN" altLang="en-US"/>
              <a:pPr algn="r" eaLnBrk="1" latinLnBrk="1" hangingPunct="1">
                <a:spcBef>
                  <a:spcPct val="0"/>
                </a:spcBef>
              </a:pPr>
              <a:t>21</a:t>
            </a:fld>
            <a:endParaRPr lang="zh-CN" altLang="en-US"/>
          </a:p>
        </p:txBody>
      </p:sp>
    </p:spTree>
    <p:extLst>
      <p:ext uri="{BB962C8B-B14F-4D97-AF65-F5344CB8AC3E}">
        <p14:creationId xmlns:p14="http://schemas.microsoft.com/office/powerpoint/2010/main" val="1133958833"/>
      </p:ext>
    </p:extLst>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684213" y="1141413"/>
            <a:ext cx="5486400" cy="3086100"/>
          </a:xfrm>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noChangeArrowheads="1"/>
          </p:cNvSpPr>
          <p:nvPr>
            <p:ph type="body" idx="1"/>
          </p:nvPr>
        </p:nvSpPr>
        <p:spPr>
          <a:xfrm>
            <a:off x="684213" y="4398963"/>
            <a:ext cx="5486400" cy="3600450"/>
          </a:xfrm>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r>
              <a:rPr lang="zh-CN" altLang="en-US" dirty="0" smtClean="0"/>
              <a:t>所有的特征都准备好了，下面就是要用一个</a:t>
            </a:r>
            <a:r>
              <a:rPr lang="en-US" altLang="zh-CN" dirty="0" smtClean="0"/>
              <a:t>function</a:t>
            </a:r>
            <a:r>
              <a:rPr lang="zh-CN" altLang="en-US" dirty="0" smtClean="0"/>
              <a:t>来重排文档顺序。</a:t>
            </a:r>
            <a:r>
              <a:rPr lang="en-US" altLang="zh-CN" dirty="0" err="1" smtClean="0"/>
              <a:t>Rw</a:t>
            </a:r>
            <a:r>
              <a:rPr lang="zh-CN" altLang="en-US" dirty="0" smtClean="0"/>
              <a:t>，</a:t>
            </a:r>
            <a:r>
              <a:rPr lang="en-US" altLang="zh-CN" dirty="0" smtClean="0"/>
              <a:t>Re</a:t>
            </a:r>
            <a:r>
              <a:rPr lang="zh-CN" altLang="en-US" dirty="0" smtClean="0"/>
              <a:t>代表的时候</a:t>
            </a:r>
            <a:r>
              <a:rPr lang="en-US" altLang="zh-CN" dirty="0" smtClean="0"/>
              <a:t>query</a:t>
            </a:r>
            <a:r>
              <a:rPr lang="zh-CN" altLang="en-US" dirty="0" smtClean="0"/>
              <a:t>中的</a:t>
            </a:r>
            <a:r>
              <a:rPr lang="en-US" altLang="zh-CN" dirty="0" smtClean="0"/>
              <a:t>Word</a:t>
            </a:r>
            <a:r>
              <a:rPr lang="zh-CN" altLang="en-US" dirty="0" smtClean="0"/>
              <a:t>和</a:t>
            </a:r>
            <a:r>
              <a:rPr lang="en-US" altLang="zh-CN" dirty="0" smtClean="0"/>
              <a:t>entity</a:t>
            </a:r>
            <a:r>
              <a:rPr lang="zh-CN" altLang="en-US" dirty="0" smtClean="0"/>
              <a:t>在文档中的</a:t>
            </a:r>
            <a:r>
              <a:rPr lang="en-US" altLang="zh-CN" dirty="0" smtClean="0"/>
              <a:t>ranking</a:t>
            </a:r>
            <a:r>
              <a:rPr lang="zh-CN" altLang="en-US" dirty="0" smtClean="0"/>
              <a:t> </a:t>
            </a:r>
            <a:r>
              <a:rPr lang="en-US" altLang="zh-CN" dirty="0" smtClean="0"/>
              <a:t>feature</a:t>
            </a:r>
            <a:r>
              <a:rPr lang="zh-CN" altLang="en-US" dirty="0" smtClean="0"/>
              <a:t>，</a:t>
            </a:r>
            <a:r>
              <a:rPr lang="en-US" altLang="zh-CN" dirty="0" smtClean="0"/>
              <a:t>Aw,</a:t>
            </a:r>
            <a:r>
              <a:rPr lang="zh-CN" altLang="en-US" dirty="0" smtClean="0"/>
              <a:t> </a:t>
            </a:r>
            <a:r>
              <a:rPr lang="en-US" altLang="zh-CN" dirty="0" smtClean="0"/>
              <a:t>Ae</a:t>
            </a:r>
            <a:r>
              <a:rPr lang="zh-CN" altLang="en-US" dirty="0" smtClean="0"/>
              <a:t>代表的时候</a:t>
            </a:r>
            <a:r>
              <a:rPr lang="en-US" altLang="zh-CN" dirty="0" smtClean="0"/>
              <a:t>query</a:t>
            </a:r>
            <a:r>
              <a:rPr lang="zh-CN" altLang="en-US" dirty="0" smtClean="0"/>
              <a:t>中的</a:t>
            </a:r>
            <a:r>
              <a:rPr lang="en-US" altLang="zh-CN" dirty="0" smtClean="0"/>
              <a:t>Word</a:t>
            </a:r>
            <a:r>
              <a:rPr lang="zh-CN" altLang="en-US" dirty="0" smtClean="0"/>
              <a:t>和</a:t>
            </a:r>
            <a:r>
              <a:rPr lang="en-US" altLang="zh-CN" dirty="0" smtClean="0"/>
              <a:t>entity</a:t>
            </a:r>
            <a:r>
              <a:rPr lang="zh-CN" altLang="en-US" dirty="0" smtClean="0"/>
              <a:t>在</a:t>
            </a:r>
            <a:r>
              <a:rPr lang="en-US" altLang="zh-CN" dirty="0" smtClean="0"/>
              <a:t>document</a:t>
            </a:r>
            <a:r>
              <a:rPr lang="zh-CN" altLang="en-US" dirty="0" smtClean="0"/>
              <a:t>中的</a:t>
            </a:r>
            <a:r>
              <a:rPr lang="en-US" altLang="zh-CN" dirty="0" smtClean="0"/>
              <a:t>attention</a:t>
            </a:r>
            <a:r>
              <a:rPr lang="zh-CN" altLang="en-US" dirty="0" smtClean="0"/>
              <a:t> </a:t>
            </a:r>
            <a:r>
              <a:rPr lang="en-US" altLang="zh-CN" dirty="0" smtClean="0"/>
              <a:t>feature</a:t>
            </a:r>
            <a:r>
              <a:rPr lang="zh-CN" altLang="en-US" dirty="0" smtClean="0"/>
              <a:t>，因为文中主要考虑的是消除</a:t>
            </a:r>
            <a:r>
              <a:rPr lang="en-US" altLang="zh-CN" dirty="0" smtClean="0"/>
              <a:t>entity</a:t>
            </a:r>
            <a:r>
              <a:rPr lang="zh-CN" altLang="en-US" dirty="0" smtClean="0"/>
              <a:t>的噪音，所有所有的词的</a:t>
            </a:r>
            <a:r>
              <a:rPr lang="en-US" altLang="zh-CN" dirty="0" smtClean="0"/>
              <a:t>attention</a:t>
            </a:r>
            <a:r>
              <a:rPr lang="zh-CN" altLang="en-US" dirty="0" smtClean="0"/>
              <a:t>都是</a:t>
            </a:r>
            <a:r>
              <a:rPr lang="en-US" altLang="zh-CN" dirty="0" smtClean="0"/>
              <a:t>1</a:t>
            </a:r>
            <a:r>
              <a:rPr lang="zh-CN" altLang="en-US" dirty="0" smtClean="0"/>
              <a:t>。</a:t>
            </a:r>
            <a:endParaRPr lang="zh-CN" altLang="en-US" dirty="0"/>
          </a:p>
        </p:txBody>
      </p:sp>
      <p:sp>
        <p:nvSpPr>
          <p:cNvPr id="37892"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latinLnBrk="1" hangingPunct="1">
              <a:spcBef>
                <a:spcPct val="0"/>
              </a:spcBef>
            </a:pPr>
            <a:fld id="{F072CDB6-E1FA-46ED-B4B9-DDF96359B0CB}" type="slidenum">
              <a:rPr lang="zh-CN" altLang="en-US"/>
              <a:pPr algn="r" eaLnBrk="1" latinLnBrk="1" hangingPunct="1">
                <a:spcBef>
                  <a:spcPct val="0"/>
                </a:spcBef>
              </a:pPr>
              <a:t>22</a:t>
            </a:fld>
            <a:endParaRPr lang="zh-CN" altLang="en-US"/>
          </a:p>
        </p:txBody>
      </p:sp>
    </p:spTree>
    <p:extLst>
      <p:ext uri="{BB962C8B-B14F-4D97-AF65-F5344CB8AC3E}">
        <p14:creationId xmlns:p14="http://schemas.microsoft.com/office/powerpoint/2010/main" val="2091642078"/>
      </p:ext>
    </p:extLst>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684213" y="1141413"/>
            <a:ext cx="5486400" cy="3086100"/>
          </a:xfrm>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noChangeArrowheads="1"/>
          </p:cNvSpPr>
          <p:nvPr>
            <p:ph type="body" idx="1"/>
          </p:nvPr>
        </p:nvSpPr>
        <p:spPr>
          <a:xfrm>
            <a:off x="684213" y="4398963"/>
            <a:ext cx="5486400" cy="3600450"/>
          </a:xfrm>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r>
              <a:rPr lang="zh-CN" altLang="en-US" dirty="0" smtClean="0"/>
              <a:t>输入之后，作者用了</a:t>
            </a:r>
            <a:r>
              <a:rPr lang="en-US" altLang="zh-CN" dirty="0" smtClean="0"/>
              <a:t>CNN</a:t>
            </a:r>
            <a:r>
              <a:rPr lang="zh-CN" altLang="en-US" dirty="0" smtClean="0"/>
              <a:t>的方式训练得到</a:t>
            </a:r>
            <a:r>
              <a:rPr lang="en-US" altLang="zh-CN" dirty="0" smtClean="0"/>
              <a:t>WW,</a:t>
            </a:r>
            <a:r>
              <a:rPr lang="zh-CN" altLang="en-US" baseline="0" dirty="0" smtClean="0"/>
              <a:t> </a:t>
            </a:r>
            <a:r>
              <a:rPr lang="en-US" altLang="zh-CN" baseline="0" dirty="0" smtClean="0"/>
              <a:t>BW,</a:t>
            </a:r>
            <a:r>
              <a:rPr lang="zh-CN" altLang="en-US" baseline="0" dirty="0" smtClean="0"/>
              <a:t> </a:t>
            </a:r>
            <a:r>
              <a:rPr lang="en-US" altLang="zh-CN" baseline="0" dirty="0" smtClean="0"/>
              <a:t>WE,</a:t>
            </a:r>
            <a:r>
              <a:rPr lang="zh-CN" altLang="en-US" baseline="0" dirty="0" smtClean="0"/>
              <a:t> </a:t>
            </a:r>
            <a:r>
              <a:rPr lang="en-US" altLang="zh-CN" baseline="0" dirty="0" smtClean="0"/>
              <a:t>BE</a:t>
            </a:r>
            <a:r>
              <a:rPr lang="zh-CN" altLang="en-US" baseline="0" dirty="0" smtClean="0"/>
              <a:t>这四个参数，</a:t>
            </a:r>
            <a:r>
              <a:rPr lang="en-US" altLang="zh-CN" baseline="0" dirty="0" err="1" smtClean="0"/>
              <a:t>Fw</a:t>
            </a:r>
            <a:r>
              <a:rPr lang="zh-CN" altLang="en-US" baseline="0" dirty="0" smtClean="0"/>
              <a:t>代表的是</a:t>
            </a:r>
            <a:r>
              <a:rPr lang="en-US" altLang="zh-CN" baseline="0" dirty="0" smtClean="0"/>
              <a:t>query</a:t>
            </a:r>
            <a:r>
              <a:rPr lang="zh-CN" altLang="en-US" baseline="0" dirty="0" smtClean="0"/>
              <a:t> </a:t>
            </a:r>
            <a:r>
              <a:rPr lang="en-US" altLang="zh-CN" baseline="0" dirty="0" smtClean="0"/>
              <a:t>Word</a:t>
            </a:r>
            <a:r>
              <a:rPr lang="zh-CN" altLang="en-US" baseline="0" dirty="0" smtClean="0"/>
              <a:t>到</a:t>
            </a:r>
            <a:r>
              <a:rPr lang="en-US" altLang="zh-CN" baseline="0" dirty="0" smtClean="0"/>
              <a:t>document</a:t>
            </a:r>
            <a:r>
              <a:rPr lang="zh-CN" altLang="en-US" baseline="0" dirty="0" smtClean="0"/>
              <a:t>的分数，</a:t>
            </a:r>
            <a:r>
              <a:rPr lang="en-US" altLang="zh-CN" baseline="0" dirty="0" smtClean="0"/>
              <a:t>Fe</a:t>
            </a:r>
            <a:r>
              <a:rPr lang="zh-CN" altLang="en-US" baseline="0" dirty="0" smtClean="0"/>
              <a:t>代表的是</a:t>
            </a:r>
            <a:r>
              <a:rPr lang="en-US" altLang="zh-CN" baseline="0" dirty="0" err="1" smtClean="0"/>
              <a:t>queryentity</a:t>
            </a:r>
            <a:r>
              <a:rPr lang="zh-CN" altLang="en-US" baseline="0" dirty="0" smtClean="0"/>
              <a:t>到</a:t>
            </a:r>
            <a:r>
              <a:rPr lang="en-US" altLang="zh-CN" baseline="0" dirty="0" smtClean="0"/>
              <a:t>document</a:t>
            </a:r>
            <a:r>
              <a:rPr lang="zh-CN" altLang="en-US" baseline="0" dirty="0" smtClean="0"/>
              <a:t>的分数。同样的方法可以训练得到</a:t>
            </a:r>
            <a:r>
              <a:rPr lang="en-US" altLang="zh-CN" baseline="0" dirty="0" smtClean="0"/>
              <a:t>WW,</a:t>
            </a:r>
            <a:r>
              <a:rPr lang="zh-CN" altLang="en-US" baseline="0" dirty="0" smtClean="0"/>
              <a:t> </a:t>
            </a:r>
            <a:r>
              <a:rPr lang="en-US" altLang="zh-CN" baseline="0" dirty="0" smtClean="0"/>
              <a:t>BW,</a:t>
            </a:r>
            <a:r>
              <a:rPr lang="zh-CN" altLang="en-US" baseline="0" dirty="0" smtClean="0"/>
              <a:t> </a:t>
            </a:r>
            <a:r>
              <a:rPr lang="en-US" altLang="zh-CN" baseline="0" dirty="0" smtClean="0"/>
              <a:t>WE,</a:t>
            </a:r>
            <a:r>
              <a:rPr lang="zh-CN" altLang="en-US" baseline="0" dirty="0" smtClean="0"/>
              <a:t> </a:t>
            </a:r>
            <a:r>
              <a:rPr lang="en-US" altLang="zh-CN" baseline="0" dirty="0" smtClean="0"/>
              <a:t>BE</a:t>
            </a:r>
            <a:r>
              <a:rPr lang="zh-CN" altLang="en-US" baseline="0" dirty="0" smtClean="0"/>
              <a:t>这四个参数，阿尔法</a:t>
            </a:r>
            <a:r>
              <a:rPr lang="en-US" altLang="zh-CN" baseline="0" dirty="0" smtClean="0"/>
              <a:t>w</a:t>
            </a:r>
            <a:r>
              <a:rPr lang="zh-CN" altLang="en-US" baseline="0" dirty="0" smtClean="0"/>
              <a:t>代表</a:t>
            </a:r>
            <a:r>
              <a:rPr lang="en-US" altLang="zh-CN" baseline="0" dirty="0" smtClean="0"/>
              <a:t>query</a:t>
            </a:r>
            <a:r>
              <a:rPr lang="zh-CN" altLang="en-US" baseline="0" dirty="0" smtClean="0"/>
              <a:t> </a:t>
            </a:r>
            <a:r>
              <a:rPr lang="en-US" altLang="zh-CN" baseline="0" dirty="0" smtClean="0"/>
              <a:t>Word</a:t>
            </a:r>
            <a:r>
              <a:rPr lang="zh-CN" altLang="en-US" baseline="0" dirty="0" smtClean="0"/>
              <a:t> </a:t>
            </a:r>
            <a:r>
              <a:rPr lang="en-US" altLang="zh-CN" baseline="0" dirty="0" smtClean="0"/>
              <a:t>attention</a:t>
            </a:r>
            <a:r>
              <a:rPr lang="zh-CN" altLang="en-US" baseline="0" dirty="0" smtClean="0"/>
              <a:t>的分数，阿尔法</a:t>
            </a:r>
            <a:r>
              <a:rPr lang="en-US" altLang="zh-CN" baseline="0" dirty="0" smtClean="0"/>
              <a:t>e</a:t>
            </a:r>
            <a:r>
              <a:rPr lang="zh-CN" altLang="en-US" baseline="0" dirty="0" smtClean="0"/>
              <a:t>代表</a:t>
            </a:r>
            <a:r>
              <a:rPr lang="en-US" altLang="zh-CN" baseline="0" dirty="0" smtClean="0"/>
              <a:t>query</a:t>
            </a:r>
            <a:r>
              <a:rPr lang="zh-CN" altLang="en-US" baseline="0" dirty="0" smtClean="0"/>
              <a:t> </a:t>
            </a:r>
            <a:r>
              <a:rPr lang="en-US" altLang="zh-CN" baseline="0" dirty="0" smtClean="0"/>
              <a:t>entity</a:t>
            </a:r>
            <a:r>
              <a:rPr lang="zh-CN" altLang="en-US" baseline="0" dirty="0" smtClean="0"/>
              <a:t> </a:t>
            </a:r>
            <a:r>
              <a:rPr lang="en-US" altLang="zh-CN" baseline="0" dirty="0" smtClean="0"/>
              <a:t>attention</a:t>
            </a:r>
            <a:r>
              <a:rPr lang="zh-CN" altLang="en-US" baseline="0" dirty="0" smtClean="0"/>
              <a:t>的分数，最后点成就得到最后的分数，从而进行排序，</a:t>
            </a:r>
            <a:r>
              <a:rPr lang="en-US" altLang="zh-CN" baseline="0" dirty="0" err="1" smtClean="0"/>
              <a:t>ReLU</a:t>
            </a:r>
            <a:r>
              <a:rPr lang="zh-CN" altLang="en-US" baseline="0" dirty="0" smtClean="0"/>
              <a:t>是为了保证非负数。</a:t>
            </a:r>
            <a:endParaRPr lang="zh-CN" altLang="en-US" dirty="0"/>
          </a:p>
        </p:txBody>
      </p:sp>
      <p:sp>
        <p:nvSpPr>
          <p:cNvPr id="37892"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latinLnBrk="1" hangingPunct="1">
              <a:spcBef>
                <a:spcPct val="0"/>
              </a:spcBef>
            </a:pPr>
            <a:fld id="{F072CDB6-E1FA-46ED-B4B9-DDF96359B0CB}" type="slidenum">
              <a:rPr lang="zh-CN" altLang="en-US"/>
              <a:pPr algn="r" eaLnBrk="1" latinLnBrk="1" hangingPunct="1">
                <a:spcBef>
                  <a:spcPct val="0"/>
                </a:spcBef>
              </a:pPr>
              <a:t>23</a:t>
            </a:fld>
            <a:endParaRPr lang="zh-CN" altLang="en-US"/>
          </a:p>
        </p:txBody>
      </p:sp>
    </p:spTree>
    <p:extLst>
      <p:ext uri="{BB962C8B-B14F-4D97-AF65-F5344CB8AC3E}">
        <p14:creationId xmlns:p14="http://schemas.microsoft.com/office/powerpoint/2010/main" val="203211492"/>
      </p:ext>
    </p:extLst>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684213" y="1141413"/>
            <a:ext cx="5486400" cy="3086100"/>
          </a:xfrm>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noChangeArrowheads="1"/>
          </p:cNvSpPr>
          <p:nvPr>
            <p:ph type="body" idx="1"/>
          </p:nvPr>
        </p:nvSpPr>
        <p:spPr>
          <a:xfrm>
            <a:off x="684213" y="4398963"/>
            <a:ext cx="5486400" cy="3600450"/>
          </a:xfrm>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zh-CN" altLang="en-US" dirty="0"/>
          </a:p>
        </p:txBody>
      </p:sp>
      <p:sp>
        <p:nvSpPr>
          <p:cNvPr id="37892"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latinLnBrk="1" hangingPunct="1">
              <a:spcBef>
                <a:spcPct val="0"/>
              </a:spcBef>
            </a:pPr>
            <a:fld id="{F072CDB6-E1FA-46ED-B4B9-DDF96359B0CB}" type="slidenum">
              <a:rPr lang="zh-CN" altLang="en-US"/>
              <a:pPr algn="r" eaLnBrk="1" latinLnBrk="1" hangingPunct="1">
                <a:spcBef>
                  <a:spcPct val="0"/>
                </a:spcBef>
              </a:pPr>
              <a:t>24</a:t>
            </a:fld>
            <a:endParaRPr lang="zh-CN" altLang="en-US"/>
          </a:p>
        </p:txBody>
      </p:sp>
    </p:spTree>
    <p:extLst>
      <p:ext uri="{BB962C8B-B14F-4D97-AF65-F5344CB8AC3E}">
        <p14:creationId xmlns:p14="http://schemas.microsoft.com/office/powerpoint/2010/main" val="1917622149"/>
      </p:ext>
    </p:extLst>
  </p:cSld>
  <p:clrMapOvr>
    <a:overrideClrMapping bg1="lt1" tx1="dk1" bg2="lt2" tx2="dk2" accent1="accent1" accent2="accent2" accent3="accent3" accent4="accent4" accent5="accent5" accent6="accent6" hlink="hlink" folHlink="folHlink"/>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684213" y="1141413"/>
            <a:ext cx="5486400" cy="3086100"/>
          </a:xfrm>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noChangeArrowheads="1"/>
          </p:cNvSpPr>
          <p:nvPr>
            <p:ph type="body" idx="1"/>
          </p:nvPr>
        </p:nvSpPr>
        <p:spPr>
          <a:xfrm>
            <a:off x="684213" y="4398963"/>
            <a:ext cx="5486400" cy="3600450"/>
          </a:xfrm>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r>
              <a:rPr lang="zh-CN" altLang="en-US" dirty="0" smtClean="0"/>
              <a:t>下面就开始讲到实验部分</a:t>
            </a:r>
            <a:endParaRPr lang="zh-CN" altLang="en-US" dirty="0"/>
          </a:p>
        </p:txBody>
      </p:sp>
      <p:sp>
        <p:nvSpPr>
          <p:cNvPr id="37892"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latinLnBrk="1" hangingPunct="1">
              <a:spcBef>
                <a:spcPct val="0"/>
              </a:spcBef>
            </a:pPr>
            <a:fld id="{F072CDB6-E1FA-46ED-B4B9-DDF96359B0CB}" type="slidenum">
              <a:rPr lang="zh-CN" altLang="en-US"/>
              <a:pPr algn="r" eaLnBrk="1" latinLnBrk="1" hangingPunct="1">
                <a:spcBef>
                  <a:spcPct val="0"/>
                </a:spcBef>
              </a:pPr>
              <a:t>25</a:t>
            </a:fld>
            <a:endParaRPr lang="zh-CN" altLang="en-US"/>
          </a:p>
        </p:txBody>
      </p:sp>
    </p:spTree>
    <p:extLst>
      <p:ext uri="{BB962C8B-B14F-4D97-AF65-F5344CB8AC3E}">
        <p14:creationId xmlns:p14="http://schemas.microsoft.com/office/powerpoint/2010/main" val="331381903"/>
      </p:ext>
    </p:extLst>
  </p:cSld>
  <p:clrMapOvr>
    <a:overrideClrMapping bg1="lt1" tx1="dk1" bg2="lt2" tx2="dk2" accent1="accent1" accent2="accent2" accent3="accent3" accent4="accent4" accent5="accent5" accent6="accent6" hlink="hlink" folHlink="folHlink"/>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684213" y="1141413"/>
            <a:ext cx="5486400" cy="3086100"/>
          </a:xfrm>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noChangeArrowheads="1"/>
          </p:cNvSpPr>
          <p:nvPr>
            <p:ph type="body" idx="1"/>
          </p:nvPr>
        </p:nvSpPr>
        <p:spPr>
          <a:xfrm>
            <a:off x="684213" y="4398963"/>
            <a:ext cx="5486400" cy="3600450"/>
          </a:xfrm>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zh-CN" altLang="en-US" dirty="0"/>
          </a:p>
        </p:txBody>
      </p:sp>
      <p:sp>
        <p:nvSpPr>
          <p:cNvPr id="37892"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latinLnBrk="1" hangingPunct="1">
              <a:spcBef>
                <a:spcPct val="0"/>
              </a:spcBef>
            </a:pPr>
            <a:fld id="{F072CDB6-E1FA-46ED-B4B9-DDF96359B0CB}" type="slidenum">
              <a:rPr lang="zh-CN" altLang="en-US"/>
              <a:pPr algn="r" eaLnBrk="1" latinLnBrk="1" hangingPunct="1">
                <a:spcBef>
                  <a:spcPct val="0"/>
                </a:spcBef>
              </a:pPr>
              <a:t>26</a:t>
            </a:fld>
            <a:endParaRPr lang="zh-CN" altLang="en-US"/>
          </a:p>
        </p:txBody>
      </p:sp>
    </p:spTree>
    <p:extLst>
      <p:ext uri="{BB962C8B-B14F-4D97-AF65-F5344CB8AC3E}">
        <p14:creationId xmlns:p14="http://schemas.microsoft.com/office/powerpoint/2010/main" val="2119867991"/>
      </p:ext>
    </p:extLst>
  </p:cSld>
  <p:clrMapOvr>
    <a:overrideClrMapping bg1="lt1" tx1="dk1" bg2="lt2" tx2="dk2" accent1="accent1" accent2="accent2" accent3="accent3" accent4="accent4" accent5="accent5" accent6="accent6" hlink="hlink" folHlink="folHlink"/>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684213" y="1141413"/>
            <a:ext cx="5486400" cy="3086100"/>
          </a:xfrm>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noChangeArrowheads="1"/>
          </p:cNvSpPr>
          <p:nvPr>
            <p:ph type="body" idx="1"/>
          </p:nvPr>
        </p:nvSpPr>
        <p:spPr>
          <a:xfrm>
            <a:off x="684213" y="4398963"/>
            <a:ext cx="5486400" cy="3600450"/>
          </a:xfrm>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r>
              <a:rPr lang="zh-CN" altLang="en-US" dirty="0" smtClean="0"/>
              <a:t>首先，先整体的看一下效果，通过上面的图可以看出，文中提出的方法和所有的</a:t>
            </a:r>
            <a:r>
              <a:rPr lang="en-US" altLang="zh-CN" dirty="0" smtClean="0"/>
              <a:t>baseline</a:t>
            </a:r>
            <a:r>
              <a:rPr lang="zh-CN" altLang="en-US" dirty="0" smtClean="0"/>
              <a:t>比都有显著的提升，在</a:t>
            </a:r>
            <a:r>
              <a:rPr lang="en-US" altLang="zh-CN" dirty="0" smtClean="0"/>
              <a:t> ClueWeb09-B</a:t>
            </a:r>
            <a:r>
              <a:rPr lang="zh-CN" altLang="en-US" dirty="0" smtClean="0"/>
              <a:t>中</a:t>
            </a:r>
            <a:r>
              <a:rPr lang="en-US" altLang="zh-CN" dirty="0" smtClean="0"/>
              <a:t>, </a:t>
            </a:r>
            <a:r>
              <a:rPr lang="zh-CN" altLang="en-US" dirty="0" smtClean="0"/>
              <a:t>文中的方法比</a:t>
            </a:r>
            <a:r>
              <a:rPr lang="en-US" altLang="zh-CN" dirty="0" err="1" smtClean="0"/>
              <a:t>RankSVM</a:t>
            </a:r>
            <a:r>
              <a:rPr lang="zh-CN" altLang="en-US" dirty="0" smtClean="0"/>
              <a:t>的效果好很多，</a:t>
            </a:r>
            <a:r>
              <a:rPr lang="en-US" altLang="zh-CN" dirty="0" smtClean="0"/>
              <a:t>NDCG</a:t>
            </a:r>
            <a:r>
              <a:rPr lang="zh-CN" altLang="en-US" dirty="0" smtClean="0"/>
              <a:t>上高出</a:t>
            </a:r>
            <a:r>
              <a:rPr lang="en-US" altLang="zh-CN" dirty="0" smtClean="0"/>
              <a:t>20</a:t>
            </a:r>
            <a:r>
              <a:rPr lang="zh-CN" altLang="en-US" dirty="0" smtClean="0"/>
              <a:t>个百分点，</a:t>
            </a:r>
            <a:r>
              <a:rPr lang="en-US" altLang="zh-CN" dirty="0" smtClean="0"/>
              <a:t>ERR</a:t>
            </a:r>
            <a:r>
              <a:rPr lang="zh-CN" altLang="en-US" dirty="0" smtClean="0"/>
              <a:t>上高出</a:t>
            </a:r>
            <a:r>
              <a:rPr lang="en-US" altLang="zh-CN" dirty="0" smtClean="0"/>
              <a:t>30</a:t>
            </a:r>
            <a:r>
              <a:rPr lang="zh-CN" altLang="en-US" dirty="0" smtClean="0"/>
              <a:t>个百分点，这也说明了</a:t>
            </a:r>
            <a:r>
              <a:rPr lang="en-US" altLang="zh-CN" dirty="0" smtClean="0"/>
              <a:t>word-entity</a:t>
            </a:r>
            <a:r>
              <a:rPr lang="zh-CN" altLang="en-US" dirty="0" smtClean="0"/>
              <a:t>结合的方法比</a:t>
            </a:r>
            <a:r>
              <a:rPr lang="en-US" altLang="zh-CN" dirty="0" smtClean="0"/>
              <a:t>word-based</a:t>
            </a:r>
            <a:r>
              <a:rPr lang="zh-CN" altLang="en-US" dirty="0" smtClean="0"/>
              <a:t>的方法要好，同理也发现文中的方法也比只基于</a:t>
            </a:r>
            <a:r>
              <a:rPr lang="en-US" altLang="zh-CN" dirty="0" smtClean="0"/>
              <a:t>entity</a:t>
            </a:r>
            <a:r>
              <a:rPr lang="zh-CN" altLang="en-US" dirty="0" smtClean="0"/>
              <a:t>的方法要好，在</a:t>
            </a:r>
            <a:r>
              <a:rPr lang="en-US" altLang="zh-CN" dirty="0" smtClean="0"/>
              <a:t>ClueWeb12-B13 </a:t>
            </a:r>
            <a:r>
              <a:rPr lang="zh-CN" altLang="en-US" dirty="0" smtClean="0"/>
              <a:t>中，因为数据集小，所以限制了神经网络的优势，所以提升的效果没有那么高，但是总体来说还是有</a:t>
            </a:r>
            <a:r>
              <a:rPr lang="en-US" altLang="zh-CN" dirty="0" smtClean="0"/>
              <a:t>14%</a:t>
            </a:r>
            <a:r>
              <a:rPr lang="zh-CN" altLang="en-US" dirty="0" smtClean="0"/>
              <a:t>的提升。</a:t>
            </a:r>
            <a:endParaRPr lang="zh-CN" altLang="en-US" dirty="0"/>
          </a:p>
        </p:txBody>
      </p:sp>
      <p:sp>
        <p:nvSpPr>
          <p:cNvPr id="37892"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latinLnBrk="1" hangingPunct="1">
              <a:spcBef>
                <a:spcPct val="0"/>
              </a:spcBef>
            </a:pPr>
            <a:fld id="{F072CDB6-E1FA-46ED-B4B9-DDF96359B0CB}" type="slidenum">
              <a:rPr lang="zh-CN" altLang="en-US"/>
              <a:pPr algn="r" eaLnBrk="1" latinLnBrk="1" hangingPunct="1">
                <a:spcBef>
                  <a:spcPct val="0"/>
                </a:spcBef>
              </a:pPr>
              <a:t>27</a:t>
            </a:fld>
            <a:endParaRPr lang="zh-CN" altLang="en-US"/>
          </a:p>
        </p:txBody>
      </p:sp>
    </p:spTree>
    <p:extLst>
      <p:ext uri="{BB962C8B-B14F-4D97-AF65-F5344CB8AC3E}">
        <p14:creationId xmlns:p14="http://schemas.microsoft.com/office/powerpoint/2010/main" val="483650149"/>
      </p:ext>
    </p:extLst>
  </p:cSld>
  <p:clrMapOvr>
    <a:overrideClrMapping bg1="lt1" tx1="dk1" bg2="lt2" tx2="dk2" accent1="accent1" accent2="accent2" accent3="accent3" accent4="accent4" accent5="accent5" accent6="accent6" hlink="hlink" folHlink="folHlink"/>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684213" y="1141413"/>
            <a:ext cx="5486400" cy="3086100"/>
          </a:xfrm>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noChangeArrowheads="1"/>
          </p:cNvSpPr>
          <p:nvPr>
            <p:ph type="body" idx="1"/>
          </p:nvPr>
        </p:nvSpPr>
        <p:spPr>
          <a:xfrm>
            <a:off x="684213" y="4398963"/>
            <a:ext cx="5486400" cy="3600450"/>
          </a:xfrm>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r>
              <a:rPr lang="zh-CN" altLang="en-US" dirty="0" smtClean="0"/>
              <a:t>这张表呢，作者是比较了</a:t>
            </a:r>
            <a:r>
              <a:rPr lang="en-US" altLang="zh-CN" dirty="0" smtClean="0"/>
              <a:t>word-entity</a:t>
            </a:r>
            <a:r>
              <a:rPr lang="zh-CN" altLang="en-US" dirty="0" smtClean="0"/>
              <a:t> </a:t>
            </a:r>
            <a:r>
              <a:rPr lang="en-US" altLang="zh-CN" dirty="0" smtClean="0"/>
              <a:t>duet</a:t>
            </a:r>
            <a:r>
              <a:rPr lang="zh-CN" altLang="en-US" dirty="0" smtClean="0"/>
              <a:t>中不同组成部分的作用，</a:t>
            </a:r>
            <a:r>
              <a:rPr lang="en-US" altLang="zh-CN" dirty="0" smtClean="0"/>
              <a:t>ClueWeb09-B</a:t>
            </a:r>
            <a:r>
              <a:rPr lang="zh-CN" altLang="en-US" dirty="0" smtClean="0"/>
              <a:t>中的</a:t>
            </a:r>
            <a:r>
              <a:rPr lang="en-US" altLang="zh-CN" dirty="0" smtClean="0"/>
              <a:t>base</a:t>
            </a:r>
            <a:r>
              <a:rPr lang="zh-CN" altLang="en-US" dirty="0" smtClean="0"/>
              <a:t> </a:t>
            </a:r>
            <a:r>
              <a:rPr lang="en-US" altLang="zh-CN" dirty="0" smtClean="0"/>
              <a:t>retrieval</a:t>
            </a:r>
            <a:r>
              <a:rPr lang="zh-CN" altLang="en-US" dirty="0" smtClean="0"/>
              <a:t>是</a:t>
            </a:r>
            <a:r>
              <a:rPr lang="en-US" altLang="zh-CN" dirty="0" smtClean="0"/>
              <a:t>SDM</a:t>
            </a:r>
            <a:r>
              <a:rPr lang="zh-CN" altLang="en-US" dirty="0" smtClean="0"/>
              <a:t> ， </a:t>
            </a:r>
            <a:r>
              <a:rPr lang="en-US" altLang="zh-CN" dirty="0" smtClean="0"/>
              <a:t>ClueWeb12-B13</a:t>
            </a:r>
            <a:r>
              <a:rPr lang="zh-CN" altLang="en-US" dirty="0" smtClean="0"/>
              <a:t>中是</a:t>
            </a:r>
            <a:r>
              <a:rPr lang="en-US" altLang="zh-CN" dirty="0" smtClean="0"/>
              <a:t>lm</a:t>
            </a:r>
            <a:r>
              <a:rPr lang="zh-CN" altLang="en-US" dirty="0" smtClean="0"/>
              <a:t>，用的是</a:t>
            </a:r>
            <a:r>
              <a:rPr lang="en-US" altLang="zh-CN" dirty="0" err="1" smtClean="0"/>
              <a:t>ranksvm</a:t>
            </a:r>
            <a:r>
              <a:rPr lang="zh-CN" altLang="en-US" dirty="0" smtClean="0"/>
              <a:t>分别跑了这</a:t>
            </a:r>
            <a:r>
              <a:rPr lang="en-US" altLang="zh-CN" dirty="0" smtClean="0"/>
              <a:t>5</a:t>
            </a:r>
            <a:r>
              <a:rPr lang="zh-CN" altLang="en-US" dirty="0" smtClean="0"/>
              <a:t>个情况，这里的</a:t>
            </a:r>
            <a:r>
              <a:rPr lang="en-US" altLang="zh-CN" dirty="0" smtClean="0"/>
              <a:t>W/T/L</a:t>
            </a:r>
            <a:r>
              <a:rPr lang="zh-CN" altLang="en-US" dirty="0" smtClean="0"/>
              <a:t>代表的是和</a:t>
            </a:r>
            <a:r>
              <a:rPr lang="en-US" altLang="zh-CN" dirty="0" smtClean="0"/>
              <a:t>base</a:t>
            </a:r>
            <a:r>
              <a:rPr lang="zh-CN" altLang="en-US" dirty="0" smtClean="0"/>
              <a:t> </a:t>
            </a:r>
            <a:r>
              <a:rPr lang="en-US" altLang="zh-CN" dirty="0" smtClean="0"/>
              <a:t>retrieval</a:t>
            </a:r>
            <a:r>
              <a:rPr lang="zh-CN" altLang="en-US" dirty="0" smtClean="0"/>
              <a:t>的</a:t>
            </a:r>
            <a:r>
              <a:rPr lang="en-US" altLang="zh-CN" dirty="0" smtClean="0"/>
              <a:t>NDCG</a:t>
            </a:r>
            <a:r>
              <a:rPr lang="zh-CN" altLang="en-US" dirty="0" smtClean="0"/>
              <a:t>相比较，有多少</a:t>
            </a:r>
            <a:r>
              <a:rPr lang="en-US" altLang="zh-CN" dirty="0" smtClean="0"/>
              <a:t>query</a:t>
            </a:r>
            <a:r>
              <a:rPr lang="zh-CN" altLang="en-US" dirty="0" smtClean="0"/>
              <a:t>是得到提升的，有多少是没有改变，有多少是下降的。从表中可以看出这四种</a:t>
            </a:r>
            <a:r>
              <a:rPr lang="en-US" altLang="zh-CN" dirty="0" smtClean="0"/>
              <a:t>matching</a:t>
            </a:r>
            <a:r>
              <a:rPr lang="zh-CN" altLang="en-US" dirty="0" smtClean="0"/>
              <a:t> </a:t>
            </a:r>
            <a:r>
              <a:rPr lang="en-US" altLang="zh-CN" dirty="0" smtClean="0"/>
              <a:t>feature</a:t>
            </a:r>
            <a:r>
              <a:rPr lang="zh-CN" altLang="en-US" dirty="0" smtClean="0"/>
              <a:t>都可以提升排序的准确率，将四种方式的效果是可以互相加强的，在</a:t>
            </a:r>
            <a:r>
              <a:rPr lang="en-US" altLang="zh-CN" dirty="0" smtClean="0"/>
              <a:t>ClueWeb12-B13</a:t>
            </a:r>
            <a:r>
              <a:rPr lang="zh-CN" altLang="en-US" dirty="0" smtClean="0"/>
              <a:t>数据集中，</a:t>
            </a:r>
            <a:r>
              <a:rPr lang="en-US" altLang="zh-CN" dirty="0" smtClean="0"/>
              <a:t>entity-based</a:t>
            </a:r>
            <a:r>
              <a:rPr lang="zh-CN" altLang="en-US" dirty="0" smtClean="0"/>
              <a:t>的效果没有很好，主要是因为识别出来的实体的质量比较差，实体带来的噪音影响了排序。</a:t>
            </a:r>
            <a:endParaRPr lang="zh-CN" altLang="en-US" dirty="0"/>
          </a:p>
        </p:txBody>
      </p:sp>
      <p:sp>
        <p:nvSpPr>
          <p:cNvPr id="37892"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latinLnBrk="1" hangingPunct="1">
              <a:spcBef>
                <a:spcPct val="0"/>
              </a:spcBef>
            </a:pPr>
            <a:fld id="{F072CDB6-E1FA-46ED-B4B9-DDF96359B0CB}" type="slidenum">
              <a:rPr lang="zh-CN" altLang="en-US"/>
              <a:pPr algn="r" eaLnBrk="1" latinLnBrk="1" hangingPunct="1">
                <a:spcBef>
                  <a:spcPct val="0"/>
                </a:spcBef>
              </a:pPr>
              <a:t>28</a:t>
            </a:fld>
            <a:endParaRPr lang="zh-CN" altLang="en-US"/>
          </a:p>
        </p:txBody>
      </p:sp>
    </p:spTree>
    <p:extLst>
      <p:ext uri="{BB962C8B-B14F-4D97-AF65-F5344CB8AC3E}">
        <p14:creationId xmlns:p14="http://schemas.microsoft.com/office/powerpoint/2010/main" val="1844002604"/>
      </p:ext>
    </p:extLst>
  </p:cSld>
  <p:clrMapOvr>
    <a:overrideClrMapping bg1="lt1" tx1="dk1" bg2="lt2" tx2="dk2" accent1="accent1" accent2="accent2" accent3="accent3" accent4="accent4" accent5="accent5" accent6="accent6" hlink="hlink" folHlink="folHlink"/>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684213" y="1141413"/>
            <a:ext cx="5486400" cy="3086100"/>
          </a:xfrm>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noChangeArrowheads="1"/>
          </p:cNvSpPr>
          <p:nvPr>
            <p:ph type="body" idx="1"/>
          </p:nvPr>
        </p:nvSpPr>
        <p:spPr>
          <a:xfrm>
            <a:off x="684213" y="4398963"/>
            <a:ext cx="5486400" cy="3600450"/>
          </a:xfrm>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r>
              <a:rPr lang="zh-CN" altLang="en-US" dirty="0" smtClean="0"/>
              <a:t>这张图考虑的是在</a:t>
            </a:r>
            <a:r>
              <a:rPr lang="en-US" altLang="zh-CN" dirty="0" err="1" smtClean="0"/>
              <a:t>qw</a:t>
            </a:r>
            <a:r>
              <a:rPr lang="en-US" altLang="zh-CN" dirty="0" smtClean="0"/>
              <a:t>-De</a:t>
            </a:r>
            <a:r>
              <a:rPr lang="zh-CN" altLang="en-US" dirty="0" smtClean="0"/>
              <a:t>中，</a:t>
            </a:r>
            <a:r>
              <a:rPr lang="en-US" altLang="zh-CN" dirty="0" smtClean="0"/>
              <a:t>document</a:t>
            </a:r>
            <a:r>
              <a:rPr lang="zh-CN" altLang="en-US" dirty="0" smtClean="0"/>
              <a:t> </a:t>
            </a:r>
            <a:r>
              <a:rPr lang="en-US" altLang="zh-CN" dirty="0" smtClean="0"/>
              <a:t>entity</a:t>
            </a:r>
            <a:r>
              <a:rPr lang="zh-CN" altLang="en-US" dirty="0" smtClean="0"/>
              <a:t>选择个数的比较，</a:t>
            </a:r>
            <a:r>
              <a:rPr lang="en-US" altLang="zh-CN" dirty="0" smtClean="0"/>
              <a:t>y</a:t>
            </a:r>
            <a:r>
              <a:rPr lang="zh-CN" altLang="en-US" dirty="0" smtClean="0"/>
              <a:t>轴表示和</a:t>
            </a:r>
            <a:r>
              <a:rPr lang="en-US" altLang="zh-CN" dirty="0" smtClean="0"/>
              <a:t>base</a:t>
            </a:r>
            <a:r>
              <a:rPr lang="zh-CN" altLang="en-US" dirty="0" smtClean="0"/>
              <a:t> </a:t>
            </a:r>
            <a:r>
              <a:rPr lang="en-US" altLang="zh-CN" dirty="0" smtClean="0"/>
              <a:t>retrieval</a:t>
            </a:r>
            <a:r>
              <a:rPr lang="zh-CN" altLang="en-US" dirty="0" smtClean="0"/>
              <a:t>相比，</a:t>
            </a:r>
            <a:r>
              <a:rPr lang="en-US" altLang="zh-CN" dirty="0" smtClean="0"/>
              <a:t>NDCG</a:t>
            </a:r>
            <a:r>
              <a:rPr lang="zh-CN" altLang="en-US" dirty="0" smtClean="0"/>
              <a:t>提升的百分点，</a:t>
            </a:r>
            <a:r>
              <a:rPr lang="en-US" altLang="zh-CN" dirty="0" smtClean="0"/>
              <a:t>x</a:t>
            </a:r>
            <a:r>
              <a:rPr lang="zh-CN" altLang="en-US" dirty="0" smtClean="0"/>
              <a:t>轴代表的是使用的</a:t>
            </a:r>
            <a:r>
              <a:rPr lang="en-US" altLang="zh-CN" dirty="0" smtClean="0"/>
              <a:t>document</a:t>
            </a:r>
            <a:r>
              <a:rPr lang="zh-CN" altLang="en-US" dirty="0" smtClean="0"/>
              <a:t> </a:t>
            </a:r>
            <a:r>
              <a:rPr lang="en-US" altLang="zh-CN" dirty="0" smtClean="0"/>
              <a:t>entity</a:t>
            </a:r>
            <a:r>
              <a:rPr lang="zh-CN" altLang="en-US" dirty="0" smtClean="0"/>
              <a:t>的个数。从图中可以看出的是，</a:t>
            </a:r>
            <a:r>
              <a:rPr lang="en-US" altLang="zh-CN" dirty="0" smtClean="0"/>
              <a:t>document</a:t>
            </a:r>
            <a:r>
              <a:rPr lang="zh-CN" altLang="en-US" dirty="0" smtClean="0"/>
              <a:t> </a:t>
            </a:r>
            <a:r>
              <a:rPr lang="en-US" altLang="zh-CN" dirty="0" smtClean="0"/>
              <a:t>entity</a:t>
            </a:r>
            <a:r>
              <a:rPr lang="zh-CN" altLang="en-US" dirty="0" smtClean="0"/>
              <a:t>中的最高的分数是有用的，但是之后增加的分数带来的效果不是很稳定，可能是因为实体带来了太多的噪音，但是总的来说，前五个的分数能有效的提高排序准确率。</a:t>
            </a:r>
            <a:endParaRPr lang="zh-CN" altLang="en-US" dirty="0"/>
          </a:p>
        </p:txBody>
      </p:sp>
      <p:sp>
        <p:nvSpPr>
          <p:cNvPr id="37892"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latinLnBrk="1" hangingPunct="1">
              <a:spcBef>
                <a:spcPct val="0"/>
              </a:spcBef>
            </a:pPr>
            <a:fld id="{F072CDB6-E1FA-46ED-B4B9-DDF96359B0CB}" type="slidenum">
              <a:rPr lang="zh-CN" altLang="en-US"/>
              <a:pPr algn="r" eaLnBrk="1" latinLnBrk="1" hangingPunct="1">
                <a:spcBef>
                  <a:spcPct val="0"/>
                </a:spcBef>
              </a:pPr>
              <a:t>29</a:t>
            </a:fld>
            <a:endParaRPr lang="zh-CN" altLang="en-US"/>
          </a:p>
        </p:txBody>
      </p:sp>
    </p:spTree>
    <p:extLst>
      <p:ext uri="{BB962C8B-B14F-4D97-AF65-F5344CB8AC3E}">
        <p14:creationId xmlns:p14="http://schemas.microsoft.com/office/powerpoint/2010/main" val="1888664783"/>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684213" y="1141413"/>
            <a:ext cx="5486400" cy="3086100"/>
          </a:xfrm>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noChangeArrowheads="1"/>
          </p:cNvSpPr>
          <p:nvPr>
            <p:ph type="body" idx="1"/>
          </p:nvPr>
        </p:nvSpPr>
        <p:spPr>
          <a:xfrm>
            <a:off x="684213" y="4398963"/>
            <a:ext cx="5486400" cy="3600450"/>
          </a:xfrm>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zh-CN" altLang="en-US" dirty="0"/>
          </a:p>
        </p:txBody>
      </p:sp>
      <p:sp>
        <p:nvSpPr>
          <p:cNvPr id="37892"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latinLnBrk="1" hangingPunct="1">
              <a:spcBef>
                <a:spcPct val="0"/>
              </a:spcBef>
            </a:pPr>
            <a:fld id="{F072CDB6-E1FA-46ED-B4B9-DDF96359B0CB}" type="slidenum">
              <a:rPr lang="zh-CN" altLang="en-US"/>
              <a:pPr algn="r" eaLnBrk="1" latinLnBrk="1" hangingPunct="1">
                <a:spcBef>
                  <a:spcPct val="0"/>
                </a:spcBef>
              </a:pPr>
              <a:t>3</a:t>
            </a:fld>
            <a:endParaRPr lang="zh-CN" altLang="en-US"/>
          </a:p>
        </p:txBody>
      </p:sp>
    </p:spTree>
    <p:extLst>
      <p:ext uri="{BB962C8B-B14F-4D97-AF65-F5344CB8AC3E}">
        <p14:creationId xmlns:p14="http://schemas.microsoft.com/office/powerpoint/2010/main" val="1328211009"/>
      </p:ext>
    </p:extLst>
  </p:cSld>
  <p:clrMapOvr>
    <a:overrideClrMapping bg1="lt1" tx1="dk1" bg2="lt2" tx2="dk2" accent1="accent1" accent2="accent2" accent3="accent3" accent4="accent4" accent5="accent5" accent6="accent6" hlink="hlink" folHlink="folHlink"/>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684213" y="1141413"/>
            <a:ext cx="5486400" cy="3086100"/>
          </a:xfrm>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noChangeArrowheads="1"/>
          </p:cNvSpPr>
          <p:nvPr>
            <p:ph type="body" idx="1"/>
          </p:nvPr>
        </p:nvSpPr>
        <p:spPr>
          <a:xfrm>
            <a:off x="684213" y="4398963"/>
            <a:ext cx="5486400" cy="3600450"/>
          </a:xfrm>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r>
              <a:rPr lang="zh-CN" altLang="en-US" dirty="0" smtClean="0"/>
              <a:t>这张图考虑的是在</a:t>
            </a:r>
            <a:r>
              <a:rPr lang="en-US" altLang="zh-CN" dirty="0" err="1" smtClean="0"/>
              <a:t>qe</a:t>
            </a:r>
            <a:r>
              <a:rPr lang="en-US" altLang="zh-CN" dirty="0" smtClean="0"/>
              <a:t>-de</a:t>
            </a:r>
            <a:r>
              <a:rPr lang="zh-CN" altLang="en-US" dirty="0" smtClean="0"/>
              <a:t>中，使用</a:t>
            </a:r>
            <a:r>
              <a:rPr lang="en-US" altLang="zh-CN" dirty="0" smtClean="0"/>
              <a:t>ESR</a:t>
            </a:r>
            <a:r>
              <a:rPr lang="zh-CN" altLang="en-US" dirty="0" smtClean="0"/>
              <a:t>方法是关于不同范围的效果，采用的是逐渐增加的方式，第一个是</a:t>
            </a:r>
            <a:r>
              <a:rPr lang="en-US" altLang="zh-CN" dirty="0" smtClean="0"/>
              <a:t>exact</a:t>
            </a:r>
            <a:r>
              <a:rPr lang="zh-CN" altLang="en-US" dirty="0" smtClean="0"/>
              <a:t> </a:t>
            </a:r>
            <a:r>
              <a:rPr lang="en-US" altLang="zh-CN" dirty="0" smtClean="0"/>
              <a:t>match</a:t>
            </a:r>
            <a:r>
              <a:rPr lang="zh-CN" altLang="en-US" dirty="0" smtClean="0"/>
              <a:t>，第二个是</a:t>
            </a:r>
            <a:r>
              <a:rPr lang="en-US" altLang="zh-CN" dirty="0" smtClean="0"/>
              <a:t>【1</a:t>
            </a:r>
            <a:r>
              <a:rPr lang="zh-CN" altLang="en-US" dirty="0" smtClean="0"/>
              <a:t>，</a:t>
            </a:r>
            <a:r>
              <a:rPr lang="en-US" altLang="zh-CN" dirty="0" smtClean="0"/>
              <a:t>1】</a:t>
            </a:r>
            <a:r>
              <a:rPr lang="zh-CN" altLang="en-US" dirty="0" smtClean="0"/>
              <a:t>， </a:t>
            </a:r>
            <a:r>
              <a:rPr lang="en-US" altLang="zh-CN" dirty="0" smtClean="0"/>
              <a:t>【0.8</a:t>
            </a:r>
            <a:r>
              <a:rPr lang="zh-CN" altLang="en-US" dirty="0" smtClean="0"/>
              <a:t>，</a:t>
            </a:r>
            <a:r>
              <a:rPr lang="en-US" altLang="zh-CN" dirty="0" smtClean="0"/>
              <a:t>1】</a:t>
            </a:r>
            <a:r>
              <a:rPr lang="zh-CN" altLang="en-US" dirty="0" smtClean="0"/>
              <a:t>，下面的以此类推，通过上图可以发现</a:t>
            </a:r>
            <a:r>
              <a:rPr lang="en-US" altLang="zh-CN" dirty="0" smtClean="0"/>
              <a:t>exact</a:t>
            </a:r>
            <a:r>
              <a:rPr lang="zh-CN" altLang="en-US" dirty="0" smtClean="0"/>
              <a:t> </a:t>
            </a:r>
            <a:r>
              <a:rPr lang="en-US" altLang="zh-CN" dirty="0" smtClean="0"/>
              <a:t>match</a:t>
            </a:r>
            <a:r>
              <a:rPr lang="zh-CN" altLang="en-US" dirty="0" smtClean="0"/>
              <a:t>和</a:t>
            </a:r>
            <a:r>
              <a:rPr lang="en-US" altLang="zh-CN" dirty="0" smtClean="0"/>
              <a:t>soft</a:t>
            </a:r>
            <a:r>
              <a:rPr lang="zh-CN" altLang="en-US" dirty="0" smtClean="0"/>
              <a:t> </a:t>
            </a:r>
            <a:r>
              <a:rPr lang="en-US" altLang="zh-CN" dirty="0" smtClean="0"/>
              <a:t>match</a:t>
            </a:r>
            <a:r>
              <a:rPr lang="zh-CN" altLang="en-US" dirty="0" smtClean="0"/>
              <a:t>都升排序效果有提升作用，但是</a:t>
            </a:r>
            <a:r>
              <a:rPr lang="en-US" altLang="zh-CN" dirty="0" smtClean="0"/>
              <a:t>exact</a:t>
            </a:r>
            <a:r>
              <a:rPr lang="zh-CN" altLang="en-US" dirty="0" smtClean="0"/>
              <a:t> </a:t>
            </a:r>
            <a:r>
              <a:rPr lang="en-US" altLang="zh-CN" dirty="0" smtClean="0"/>
              <a:t>match</a:t>
            </a:r>
            <a:r>
              <a:rPr lang="zh-CN" altLang="en-US" dirty="0" smtClean="0"/>
              <a:t>在</a:t>
            </a:r>
            <a:r>
              <a:rPr lang="en-US" altLang="zh-CN" dirty="0" smtClean="0"/>
              <a:t>clueWeb12</a:t>
            </a:r>
            <a:r>
              <a:rPr lang="zh-CN" altLang="en-US" dirty="0" smtClean="0"/>
              <a:t>上的提升只有</a:t>
            </a:r>
            <a:r>
              <a:rPr lang="en-US" altLang="zh-CN" dirty="0" smtClean="0"/>
              <a:t>2%</a:t>
            </a:r>
            <a:r>
              <a:rPr lang="zh-CN" altLang="en-US" dirty="0" smtClean="0"/>
              <a:t>，但是使用所有的</a:t>
            </a:r>
            <a:r>
              <a:rPr lang="en-US" altLang="zh-CN" dirty="0" smtClean="0"/>
              <a:t>Bin</a:t>
            </a:r>
            <a:r>
              <a:rPr lang="zh-CN" altLang="en-US" dirty="0" smtClean="0"/>
              <a:t>是可以有很大的提升的</a:t>
            </a:r>
            <a:endParaRPr lang="zh-CN" altLang="en-US" dirty="0"/>
          </a:p>
        </p:txBody>
      </p:sp>
      <p:sp>
        <p:nvSpPr>
          <p:cNvPr id="37892"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latinLnBrk="1" hangingPunct="1">
              <a:spcBef>
                <a:spcPct val="0"/>
              </a:spcBef>
            </a:pPr>
            <a:fld id="{F072CDB6-E1FA-46ED-B4B9-DDF96359B0CB}" type="slidenum">
              <a:rPr lang="zh-CN" altLang="en-US"/>
              <a:pPr algn="r" eaLnBrk="1" latinLnBrk="1" hangingPunct="1">
                <a:spcBef>
                  <a:spcPct val="0"/>
                </a:spcBef>
              </a:pPr>
              <a:t>30</a:t>
            </a:fld>
            <a:endParaRPr lang="zh-CN" altLang="en-US"/>
          </a:p>
        </p:txBody>
      </p:sp>
    </p:spTree>
    <p:extLst>
      <p:ext uri="{BB962C8B-B14F-4D97-AF65-F5344CB8AC3E}">
        <p14:creationId xmlns:p14="http://schemas.microsoft.com/office/powerpoint/2010/main" val="58750483"/>
      </p:ext>
    </p:extLst>
  </p:cSld>
  <p:clrMapOvr>
    <a:overrideClrMapping bg1="lt1" tx1="dk1" bg2="lt2" tx2="dk2" accent1="accent1" accent2="accent2" accent3="accent3" accent4="accent4" accent5="accent5" accent6="accent6" hlink="hlink" folHlink="folHlink"/>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684213" y="1141413"/>
            <a:ext cx="5486400" cy="3086100"/>
          </a:xfrm>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noChangeArrowheads="1"/>
          </p:cNvSpPr>
          <p:nvPr>
            <p:ph type="body" idx="1"/>
          </p:nvPr>
        </p:nvSpPr>
        <p:spPr>
          <a:xfrm>
            <a:off x="684213" y="4398963"/>
            <a:ext cx="5486400" cy="3600450"/>
          </a:xfrm>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r>
              <a:rPr lang="zh-CN" altLang="en-US" dirty="0" smtClean="0"/>
              <a:t>下面呢是对</a:t>
            </a:r>
            <a:r>
              <a:rPr lang="en-US" altLang="zh-CN" dirty="0" smtClean="0"/>
              <a:t>attention</a:t>
            </a:r>
            <a:r>
              <a:rPr lang="zh-CN" altLang="en-US" dirty="0" smtClean="0"/>
              <a:t> 的分析，作者通过比较使用</a:t>
            </a:r>
            <a:r>
              <a:rPr lang="en-US" altLang="zh-CN" dirty="0" smtClean="0"/>
              <a:t>attention</a:t>
            </a:r>
            <a:r>
              <a:rPr lang="zh-CN" altLang="en-US" dirty="0" smtClean="0"/>
              <a:t>的特征和不使用</a:t>
            </a:r>
            <a:r>
              <a:rPr lang="en-US" altLang="zh-CN" dirty="0" smtClean="0"/>
              <a:t>attention</a:t>
            </a:r>
            <a:r>
              <a:rPr lang="zh-CN" altLang="en-US" dirty="0" smtClean="0"/>
              <a:t>的特征的效果作比较，这里的</a:t>
            </a:r>
            <a:r>
              <a:rPr lang="en-US" altLang="zh-CN" dirty="0" err="1" smtClean="0"/>
              <a:t>tagME</a:t>
            </a:r>
            <a:r>
              <a:rPr lang="zh-CN" altLang="en-US" dirty="0" smtClean="0"/>
              <a:t>表示的是实体识别的准确率和找回去，</a:t>
            </a:r>
            <a:r>
              <a:rPr lang="en-US" altLang="zh-CN" dirty="0" err="1" smtClean="0"/>
              <a:t>Attentation</a:t>
            </a:r>
            <a:r>
              <a:rPr lang="zh-CN" altLang="en-US" dirty="0" smtClean="0"/>
              <a:t> </a:t>
            </a:r>
            <a:r>
              <a:rPr lang="en-US" altLang="zh-CN" dirty="0" smtClean="0"/>
              <a:t>Gain</a:t>
            </a:r>
            <a:r>
              <a:rPr lang="zh-CN" altLang="en-US" dirty="0" smtClean="0"/>
              <a:t>表示的是使用</a:t>
            </a:r>
            <a:r>
              <a:rPr lang="en-US" altLang="zh-CN" dirty="0" smtClean="0"/>
              <a:t>attention</a:t>
            </a:r>
            <a:r>
              <a:rPr lang="zh-CN" altLang="en-US" dirty="0" smtClean="0"/>
              <a:t>比不使用</a:t>
            </a:r>
            <a:r>
              <a:rPr lang="en-US" altLang="zh-CN" dirty="0" smtClean="0"/>
              <a:t>attention</a:t>
            </a:r>
            <a:r>
              <a:rPr lang="zh-CN" altLang="en-US" dirty="0" smtClean="0"/>
              <a:t>提升的百分点，然后作者将</a:t>
            </a:r>
            <a:r>
              <a:rPr lang="en-US" altLang="zh-CN" dirty="0" smtClean="0"/>
              <a:t>attention</a:t>
            </a:r>
            <a:r>
              <a:rPr lang="zh-CN" altLang="en-US" dirty="0" smtClean="0"/>
              <a:t> </a:t>
            </a:r>
            <a:r>
              <a:rPr lang="en-US" altLang="zh-CN" dirty="0" smtClean="0"/>
              <a:t>gain</a:t>
            </a:r>
            <a:r>
              <a:rPr lang="zh-CN" altLang="en-US" dirty="0" smtClean="0"/>
              <a:t>分成了三类，分别是</a:t>
            </a:r>
            <a:r>
              <a:rPr lang="en-US" altLang="zh-CN" dirty="0" smtClean="0"/>
              <a:t>query</a:t>
            </a:r>
            <a:r>
              <a:rPr lang="zh-CN" altLang="en-US" dirty="0" smtClean="0"/>
              <a:t>中含有</a:t>
            </a:r>
            <a:r>
              <a:rPr lang="en-US" altLang="zh-CN" dirty="0" smtClean="0"/>
              <a:t>1</a:t>
            </a:r>
            <a:r>
              <a:rPr lang="zh-CN" altLang="en-US" dirty="0" smtClean="0"/>
              <a:t>个</a:t>
            </a:r>
            <a:r>
              <a:rPr lang="en-US" altLang="zh-CN" dirty="0" smtClean="0"/>
              <a:t>entity</a:t>
            </a:r>
            <a:r>
              <a:rPr lang="zh-CN" altLang="en-US" dirty="0" smtClean="0"/>
              <a:t>，</a:t>
            </a:r>
            <a:r>
              <a:rPr lang="en-US" altLang="zh-CN" dirty="0" smtClean="0"/>
              <a:t>2</a:t>
            </a:r>
            <a:r>
              <a:rPr lang="zh-CN" altLang="en-US" dirty="0" smtClean="0"/>
              <a:t>个</a:t>
            </a:r>
            <a:r>
              <a:rPr lang="en-US" altLang="zh-CN" dirty="0" smtClean="0"/>
              <a:t>entity</a:t>
            </a:r>
            <a:r>
              <a:rPr lang="zh-CN" altLang="en-US" dirty="0" smtClean="0"/>
              <a:t>，</a:t>
            </a:r>
            <a:r>
              <a:rPr lang="en-US" altLang="zh-CN" dirty="0" smtClean="0"/>
              <a:t>3</a:t>
            </a:r>
            <a:r>
              <a:rPr lang="zh-CN" altLang="en-US" dirty="0" smtClean="0"/>
              <a:t>个</a:t>
            </a:r>
            <a:r>
              <a:rPr lang="en-US" altLang="zh-CN" dirty="0" smtClean="0"/>
              <a:t>entity</a:t>
            </a:r>
            <a:r>
              <a:rPr lang="zh-CN" altLang="en-US" dirty="0" smtClean="0"/>
              <a:t>，</a:t>
            </a:r>
            <a:r>
              <a:rPr lang="en-US" altLang="zh-CN" dirty="0" smtClean="0"/>
              <a:t>y</a:t>
            </a:r>
            <a:r>
              <a:rPr lang="zh-CN" altLang="en-US" dirty="0" smtClean="0"/>
              <a:t>轴左边的表示个数，即</a:t>
            </a:r>
            <a:r>
              <a:rPr lang="en-US" altLang="zh-CN" dirty="0" smtClean="0"/>
              <a:t>query</a:t>
            </a:r>
            <a:r>
              <a:rPr lang="zh-CN" altLang="en-US" dirty="0" smtClean="0"/>
              <a:t>中含有</a:t>
            </a:r>
            <a:r>
              <a:rPr lang="en-US" altLang="zh-CN" dirty="0" smtClean="0"/>
              <a:t>1</a:t>
            </a:r>
            <a:r>
              <a:rPr lang="zh-CN" altLang="en-US" dirty="0" smtClean="0"/>
              <a:t>个</a:t>
            </a:r>
            <a:r>
              <a:rPr lang="en-US" altLang="zh-CN" dirty="0" smtClean="0"/>
              <a:t>entity</a:t>
            </a:r>
            <a:r>
              <a:rPr lang="zh-CN" altLang="en-US" dirty="0" smtClean="0"/>
              <a:t>的</a:t>
            </a:r>
            <a:r>
              <a:rPr lang="en-US" altLang="zh-CN" dirty="0" smtClean="0"/>
              <a:t>query</a:t>
            </a:r>
            <a:r>
              <a:rPr lang="zh-CN" altLang="en-US" dirty="0" smtClean="0"/>
              <a:t>个数，</a:t>
            </a:r>
            <a:r>
              <a:rPr lang="en-US" altLang="zh-CN" dirty="0" smtClean="0"/>
              <a:t>y</a:t>
            </a:r>
            <a:r>
              <a:rPr lang="zh-CN" altLang="en-US" dirty="0" smtClean="0"/>
              <a:t>轴右边的表示提升的百分点，图中可以发现的是对于</a:t>
            </a:r>
            <a:r>
              <a:rPr lang="en-US" altLang="zh-CN" dirty="0" smtClean="0"/>
              <a:t>ClueWeb12,</a:t>
            </a:r>
            <a:r>
              <a:rPr lang="zh-CN" altLang="en-US" dirty="0" smtClean="0"/>
              <a:t>因为里面有很多的噪音，所以使用</a:t>
            </a:r>
            <a:r>
              <a:rPr lang="en-US" altLang="zh-CN" dirty="0" smtClean="0"/>
              <a:t>attention</a:t>
            </a:r>
            <a:r>
              <a:rPr lang="zh-CN" altLang="en-US" dirty="0" smtClean="0"/>
              <a:t>的方法可以很好的提升排序效果，而对于</a:t>
            </a:r>
            <a:r>
              <a:rPr lang="en-US" altLang="zh-CN" dirty="0" smtClean="0"/>
              <a:t>ClueWeb09</a:t>
            </a:r>
            <a:r>
              <a:rPr lang="zh-CN" altLang="en-US" dirty="0" smtClean="0"/>
              <a:t>，因为</a:t>
            </a:r>
            <a:r>
              <a:rPr lang="en-US" altLang="zh-CN" dirty="0" err="1" smtClean="0"/>
              <a:t>tagMe</a:t>
            </a:r>
            <a:r>
              <a:rPr lang="zh-CN" altLang="en-US" dirty="0" smtClean="0"/>
              <a:t>识别的准确率也比较高，噪音也比较小，所以</a:t>
            </a:r>
            <a:r>
              <a:rPr lang="en-US" altLang="zh-CN" dirty="0" smtClean="0"/>
              <a:t>attention</a:t>
            </a:r>
            <a:r>
              <a:rPr lang="zh-CN" altLang="en-US" dirty="0" smtClean="0"/>
              <a:t>的方法就没有很大的帮助，但是效果总还是提升的。</a:t>
            </a:r>
            <a:endParaRPr lang="zh-CN" altLang="en-US" dirty="0"/>
          </a:p>
        </p:txBody>
      </p:sp>
      <p:sp>
        <p:nvSpPr>
          <p:cNvPr id="37892"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latinLnBrk="1" hangingPunct="1">
              <a:spcBef>
                <a:spcPct val="0"/>
              </a:spcBef>
            </a:pPr>
            <a:fld id="{F072CDB6-E1FA-46ED-B4B9-DDF96359B0CB}" type="slidenum">
              <a:rPr lang="zh-CN" altLang="en-US"/>
              <a:pPr algn="r" eaLnBrk="1" latinLnBrk="1" hangingPunct="1">
                <a:spcBef>
                  <a:spcPct val="0"/>
                </a:spcBef>
              </a:pPr>
              <a:t>31</a:t>
            </a:fld>
            <a:endParaRPr lang="zh-CN" altLang="en-US"/>
          </a:p>
        </p:txBody>
      </p:sp>
    </p:spTree>
    <p:extLst>
      <p:ext uri="{BB962C8B-B14F-4D97-AF65-F5344CB8AC3E}">
        <p14:creationId xmlns:p14="http://schemas.microsoft.com/office/powerpoint/2010/main" val="1093653114"/>
      </p:ext>
    </p:extLst>
  </p:cSld>
  <p:clrMapOvr>
    <a:overrideClrMapping bg1="lt1" tx1="dk1" bg2="lt2" tx2="dk2" accent1="accent1" accent2="accent2" accent3="accent3" accent4="accent4" accent5="accent5" accent6="accent6" hlink="hlink" folHlink="folHlink"/>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684213" y="1141413"/>
            <a:ext cx="5486400" cy="3086100"/>
          </a:xfrm>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noChangeArrowheads="1"/>
          </p:cNvSpPr>
          <p:nvPr>
            <p:ph type="body" idx="1"/>
          </p:nvPr>
        </p:nvSpPr>
        <p:spPr>
          <a:xfrm>
            <a:off x="684213" y="4398963"/>
            <a:ext cx="5486400" cy="3600450"/>
          </a:xfrm>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r>
              <a:rPr lang="zh-CN" altLang="en-US" smtClean="0"/>
              <a:t>所以实验部分也都</a:t>
            </a:r>
            <a:endParaRPr lang="zh-CN" altLang="en-US" dirty="0"/>
          </a:p>
        </p:txBody>
      </p:sp>
      <p:sp>
        <p:nvSpPr>
          <p:cNvPr id="37892"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latinLnBrk="1" hangingPunct="1">
              <a:spcBef>
                <a:spcPct val="0"/>
              </a:spcBef>
            </a:pPr>
            <a:fld id="{F072CDB6-E1FA-46ED-B4B9-DDF96359B0CB}" type="slidenum">
              <a:rPr lang="zh-CN" altLang="en-US"/>
              <a:pPr algn="r" eaLnBrk="1" latinLnBrk="1" hangingPunct="1">
                <a:spcBef>
                  <a:spcPct val="0"/>
                </a:spcBef>
              </a:pPr>
              <a:t>32</a:t>
            </a:fld>
            <a:endParaRPr lang="zh-CN" altLang="en-US"/>
          </a:p>
        </p:txBody>
      </p:sp>
    </p:spTree>
    <p:extLst>
      <p:ext uri="{BB962C8B-B14F-4D97-AF65-F5344CB8AC3E}">
        <p14:creationId xmlns:p14="http://schemas.microsoft.com/office/powerpoint/2010/main" val="427895140"/>
      </p:ext>
    </p:extLst>
  </p:cSld>
  <p:clrMapOvr>
    <a:overrideClrMapping bg1="lt1" tx1="dk1" bg2="lt2" tx2="dk2" accent1="accent1" accent2="accent2" accent3="accent3" accent4="accent4" accent5="accent5" accent6="accent6" hlink="hlink" folHlink="folHlink"/>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684213" y="1141413"/>
            <a:ext cx="5486400" cy="3086100"/>
          </a:xfrm>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noChangeArrowheads="1"/>
          </p:cNvSpPr>
          <p:nvPr>
            <p:ph type="body" idx="1"/>
          </p:nvPr>
        </p:nvSpPr>
        <p:spPr>
          <a:xfrm>
            <a:off x="684213" y="4398963"/>
            <a:ext cx="5486400" cy="3600450"/>
          </a:xfrm>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zh-CN" altLang="en-US" dirty="0"/>
          </a:p>
        </p:txBody>
      </p:sp>
      <p:sp>
        <p:nvSpPr>
          <p:cNvPr id="37892"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latinLnBrk="1" hangingPunct="1">
              <a:spcBef>
                <a:spcPct val="0"/>
              </a:spcBef>
            </a:pPr>
            <a:fld id="{F072CDB6-E1FA-46ED-B4B9-DDF96359B0CB}" type="slidenum">
              <a:rPr lang="zh-CN" altLang="en-US"/>
              <a:pPr algn="r" eaLnBrk="1" latinLnBrk="1" hangingPunct="1">
                <a:spcBef>
                  <a:spcPct val="0"/>
                </a:spcBef>
              </a:pPr>
              <a:t>33</a:t>
            </a:fld>
            <a:endParaRPr lang="zh-CN" altLang="en-US"/>
          </a:p>
        </p:txBody>
      </p:sp>
    </p:spTree>
    <p:extLst>
      <p:ext uri="{BB962C8B-B14F-4D97-AF65-F5344CB8AC3E}">
        <p14:creationId xmlns:p14="http://schemas.microsoft.com/office/powerpoint/2010/main" val="118676459"/>
      </p:ext>
    </p:extLst>
  </p:cSld>
  <p:clrMapOvr>
    <a:overrideClrMapping bg1="lt1" tx1="dk1" bg2="lt2" tx2="dk2" accent1="accent1" accent2="accent2" accent3="accent3" accent4="accent4" accent5="accent5" accent6="accent6" hlink="hlink" folHlink="folHlink"/>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34</a:t>
            </a:fld>
            <a:endParaRPr lang="zh-CN" altLang="en-US"/>
          </a:p>
        </p:txBody>
      </p:sp>
    </p:spTree>
    <p:extLst>
      <p:ext uri="{BB962C8B-B14F-4D97-AF65-F5344CB8AC3E}">
        <p14:creationId xmlns:p14="http://schemas.microsoft.com/office/powerpoint/2010/main" val="2080861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684213" y="1141413"/>
            <a:ext cx="5486400" cy="3086100"/>
          </a:xfrm>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noChangeArrowheads="1"/>
          </p:cNvSpPr>
          <p:nvPr>
            <p:ph type="body" idx="1"/>
          </p:nvPr>
        </p:nvSpPr>
        <p:spPr>
          <a:xfrm>
            <a:off x="684213" y="4398963"/>
            <a:ext cx="5486400" cy="3600450"/>
          </a:xfrm>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r>
              <a:rPr lang="zh-CN" altLang="en-US" dirty="0" smtClean="0"/>
              <a:t>在信息检索的过程中，有几种不同的方式去使用知识库，为什么要使用知识库呢，主要的原因是使用知识库是以半结构化的方式去储存语义信息，这个对文本理解和搜索准确率的提升有很大的帮助，那常用的方法有哪些呢，第一种是使用在</a:t>
            </a:r>
            <a:r>
              <a:rPr lang="en-US" altLang="zh-CN" dirty="0" smtClean="0"/>
              <a:t>query</a:t>
            </a:r>
            <a:r>
              <a:rPr lang="zh-CN" altLang="en-US" dirty="0" smtClean="0"/>
              <a:t> 表示中</a:t>
            </a:r>
            <a:r>
              <a:rPr lang="en-US" altLang="zh-CN" dirty="0" smtClean="0"/>
              <a:t>,</a:t>
            </a:r>
            <a:r>
              <a:rPr lang="zh-CN" altLang="en-US" dirty="0" smtClean="0"/>
              <a:t>这种方法主要是通过引入相关实体及其文本来扩展查询。第二种是文档表示，这种方法是将注释实体添加到文档的向量空间模型中。第三种方法是是使用在</a:t>
            </a:r>
            <a:r>
              <a:rPr lang="en-US" altLang="zh-CN" dirty="0" smtClean="0"/>
              <a:t>ranking</a:t>
            </a:r>
            <a:r>
              <a:rPr lang="zh-CN" altLang="en-US" baseline="0" dirty="0" smtClean="0"/>
              <a:t> </a:t>
            </a:r>
            <a:r>
              <a:rPr lang="en-US" altLang="zh-CN" baseline="0" dirty="0" smtClean="0"/>
              <a:t>model</a:t>
            </a:r>
            <a:r>
              <a:rPr lang="zh-CN" altLang="en-US" baseline="0" dirty="0" smtClean="0"/>
              <a:t>中，这种方法是通过利用实体及其属性来构建</a:t>
            </a:r>
            <a:r>
              <a:rPr lang="en-US" altLang="zh-CN" baseline="0" dirty="0" smtClean="0"/>
              <a:t>query</a:t>
            </a:r>
            <a:r>
              <a:rPr lang="zh-CN" altLang="en-US" baseline="0" dirty="0" smtClean="0"/>
              <a:t>和</a:t>
            </a:r>
            <a:r>
              <a:rPr lang="en-US" altLang="zh-CN" baseline="0" dirty="0" smtClean="0"/>
              <a:t>document</a:t>
            </a:r>
            <a:r>
              <a:rPr lang="zh-CN" altLang="en-US" baseline="0" dirty="0" smtClean="0"/>
              <a:t>之间的附加连接来改进。既然这三个方面都对检索有帮助，作者就想着说有什么办法能把这些方法都用上，最大程度的利用知识库的信息。所以作者就提出了一种</a:t>
            </a:r>
            <a:r>
              <a:rPr lang="en-US" altLang="zh-CN" baseline="0" dirty="0" smtClean="0"/>
              <a:t>word-entity</a:t>
            </a:r>
            <a:r>
              <a:rPr lang="zh-CN" altLang="en-US" baseline="0" dirty="0" smtClean="0"/>
              <a:t>的二重表示方法，</a:t>
            </a:r>
            <a:endParaRPr lang="zh-CN" altLang="en-US" dirty="0"/>
          </a:p>
        </p:txBody>
      </p:sp>
      <p:sp>
        <p:nvSpPr>
          <p:cNvPr id="37892"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latinLnBrk="1" hangingPunct="1">
              <a:spcBef>
                <a:spcPct val="0"/>
              </a:spcBef>
            </a:pPr>
            <a:fld id="{F072CDB6-E1FA-46ED-B4B9-DDF96359B0CB}" type="slidenum">
              <a:rPr lang="zh-CN" altLang="en-US"/>
              <a:pPr algn="r" eaLnBrk="1" latinLnBrk="1" hangingPunct="1">
                <a:spcBef>
                  <a:spcPct val="0"/>
                </a:spcBef>
              </a:pPr>
              <a:t>4</a:t>
            </a:fld>
            <a:endParaRPr lang="zh-CN" altLang="en-US"/>
          </a:p>
        </p:txBody>
      </p:sp>
    </p:spTree>
    <p:extLst>
      <p:ext uri="{BB962C8B-B14F-4D97-AF65-F5344CB8AC3E}">
        <p14:creationId xmlns:p14="http://schemas.microsoft.com/office/powerpoint/2010/main" val="1756992231"/>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684213" y="1141413"/>
            <a:ext cx="5486400" cy="3086100"/>
          </a:xfrm>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noChangeArrowheads="1"/>
          </p:cNvSpPr>
          <p:nvPr>
            <p:ph type="body" idx="1"/>
          </p:nvPr>
        </p:nvSpPr>
        <p:spPr>
          <a:xfrm>
            <a:off x="684213" y="4398963"/>
            <a:ext cx="5486400" cy="3600450"/>
          </a:xfrm>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r>
              <a:rPr lang="zh-CN" altLang="en-US" dirty="0" smtClean="0"/>
              <a:t>那什么叫做</a:t>
            </a:r>
            <a:r>
              <a:rPr lang="en-US" altLang="zh-CN" dirty="0" smtClean="0"/>
              <a:t>word-entity</a:t>
            </a:r>
            <a:r>
              <a:rPr lang="zh-CN" altLang="en-US" dirty="0" smtClean="0"/>
              <a:t> </a:t>
            </a:r>
            <a:r>
              <a:rPr lang="en-US" altLang="zh-CN" dirty="0" smtClean="0"/>
              <a:t>duet</a:t>
            </a:r>
            <a:r>
              <a:rPr lang="zh-CN" altLang="en-US" dirty="0" smtClean="0"/>
              <a:t>是个什么情况呢，作者在这篇文章中不仅仅考虑</a:t>
            </a:r>
            <a:r>
              <a:rPr lang="en-US" altLang="zh-CN" dirty="0" smtClean="0"/>
              <a:t>Word</a:t>
            </a:r>
            <a:r>
              <a:rPr lang="zh-CN" altLang="en-US" dirty="0" smtClean="0"/>
              <a:t>及其从知识库得到的额外信息，并且平等的考虑了</a:t>
            </a:r>
            <a:r>
              <a:rPr lang="en-US" altLang="zh-CN" dirty="0" smtClean="0"/>
              <a:t>entity</a:t>
            </a:r>
            <a:r>
              <a:rPr lang="zh-CN" altLang="en-US" dirty="0" smtClean="0"/>
              <a:t>带来的信息，所以作者同时用了基于</a:t>
            </a:r>
            <a:r>
              <a:rPr lang="en-US" altLang="zh-CN" dirty="0" smtClean="0"/>
              <a:t>Word</a:t>
            </a:r>
            <a:r>
              <a:rPr lang="zh-CN" altLang="en-US" dirty="0" smtClean="0"/>
              <a:t>的表示和基于</a:t>
            </a:r>
            <a:r>
              <a:rPr lang="en-US" altLang="zh-CN" dirty="0" smtClean="0"/>
              <a:t>entity</a:t>
            </a:r>
            <a:r>
              <a:rPr lang="zh-CN" altLang="en-US" dirty="0" smtClean="0"/>
              <a:t>的表示来表示</a:t>
            </a:r>
            <a:r>
              <a:rPr lang="en-US" altLang="zh-CN" dirty="0" smtClean="0"/>
              <a:t>query</a:t>
            </a:r>
            <a:r>
              <a:rPr lang="zh-CN" altLang="en-US" dirty="0" smtClean="0"/>
              <a:t>和</a:t>
            </a:r>
            <a:r>
              <a:rPr lang="en-US" altLang="zh-CN" dirty="0" smtClean="0"/>
              <a:t>document</a:t>
            </a:r>
            <a:endParaRPr lang="zh-CN" altLang="en-US" dirty="0"/>
          </a:p>
        </p:txBody>
      </p:sp>
      <p:sp>
        <p:nvSpPr>
          <p:cNvPr id="37892"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latinLnBrk="1" hangingPunct="1">
              <a:spcBef>
                <a:spcPct val="0"/>
              </a:spcBef>
            </a:pPr>
            <a:fld id="{F072CDB6-E1FA-46ED-B4B9-DDF96359B0CB}" type="slidenum">
              <a:rPr lang="zh-CN" altLang="en-US"/>
              <a:pPr algn="r" eaLnBrk="1" latinLnBrk="1" hangingPunct="1">
                <a:spcBef>
                  <a:spcPct val="0"/>
                </a:spcBef>
              </a:pPr>
              <a:t>5</a:t>
            </a:fld>
            <a:endParaRPr lang="zh-CN" altLang="en-US"/>
          </a:p>
        </p:txBody>
      </p:sp>
    </p:spTree>
    <p:extLst>
      <p:ext uri="{BB962C8B-B14F-4D97-AF65-F5344CB8AC3E}">
        <p14:creationId xmlns:p14="http://schemas.microsoft.com/office/powerpoint/2010/main" val="1546182573"/>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684213" y="1141413"/>
            <a:ext cx="5486400" cy="3086100"/>
          </a:xfrm>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noChangeArrowheads="1"/>
          </p:cNvSpPr>
          <p:nvPr>
            <p:ph type="body" idx="1"/>
          </p:nvPr>
        </p:nvSpPr>
        <p:spPr>
          <a:xfrm>
            <a:off x="684213" y="4398963"/>
            <a:ext cx="5486400" cy="3600450"/>
          </a:xfrm>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r>
              <a:rPr lang="zh-CN" altLang="en-US" dirty="0" smtClean="0"/>
              <a:t>在得到</a:t>
            </a:r>
            <a:r>
              <a:rPr lang="en-US" altLang="zh-CN" dirty="0" smtClean="0"/>
              <a:t>query</a:t>
            </a:r>
            <a:r>
              <a:rPr lang="zh-CN" altLang="en-US" dirty="0" smtClean="0"/>
              <a:t>和</a:t>
            </a:r>
            <a:r>
              <a:rPr lang="en-US" altLang="zh-CN" dirty="0" smtClean="0"/>
              <a:t>document</a:t>
            </a:r>
            <a:r>
              <a:rPr lang="zh-CN" altLang="en-US" dirty="0" smtClean="0"/>
              <a:t>的表示之后，作者计算</a:t>
            </a:r>
            <a:r>
              <a:rPr lang="en-US" altLang="zh-CN" dirty="0" smtClean="0"/>
              <a:t>query</a:t>
            </a:r>
            <a:r>
              <a:rPr lang="zh-CN" altLang="en-US" dirty="0" smtClean="0"/>
              <a:t>和</a:t>
            </a:r>
            <a:r>
              <a:rPr lang="en-US" altLang="zh-CN" dirty="0" smtClean="0"/>
              <a:t>document</a:t>
            </a:r>
            <a:r>
              <a:rPr lang="zh-CN" altLang="en-US" dirty="0" smtClean="0"/>
              <a:t>的关系，就不仅仅考虑他们词之间的联系，而是考虑一个基于单词和实体的表示的四方交互，就如</a:t>
            </a:r>
            <a:r>
              <a:rPr lang="en-US" altLang="zh-CN" dirty="0" smtClean="0"/>
              <a:t>PPT</a:t>
            </a:r>
            <a:r>
              <a:rPr lang="zh-CN" altLang="en-US" dirty="0" smtClean="0"/>
              <a:t>中所示。</a:t>
            </a:r>
          </a:p>
          <a:p>
            <a:pPr eaLnBrk="1" hangingPunct="1">
              <a:spcBef>
                <a:spcPct val="0"/>
              </a:spcBef>
            </a:pPr>
            <a:r>
              <a:rPr lang="zh-CN" altLang="en-US" dirty="0" smtClean="0"/>
              <a:t>第一个</a:t>
            </a:r>
            <a:r>
              <a:rPr lang="en-US" altLang="zh-CN" dirty="0" err="1" smtClean="0"/>
              <a:t>Qw-Dw</a:t>
            </a:r>
            <a:r>
              <a:rPr lang="zh-CN" altLang="en-US" dirty="0" smtClean="0"/>
              <a:t>就是</a:t>
            </a:r>
            <a:r>
              <a:rPr lang="en-US" altLang="zh-CN" dirty="0" smtClean="0"/>
              <a:t>query</a:t>
            </a:r>
            <a:r>
              <a:rPr lang="zh-CN" altLang="en-US" dirty="0" smtClean="0"/>
              <a:t>中的词和</a:t>
            </a:r>
            <a:r>
              <a:rPr lang="en-US" altLang="zh-CN" dirty="0" smtClean="0"/>
              <a:t>document</a:t>
            </a:r>
            <a:r>
              <a:rPr lang="zh-CN" altLang="en-US" dirty="0" smtClean="0"/>
              <a:t>中词的关系，</a:t>
            </a:r>
            <a:r>
              <a:rPr lang="en-US" altLang="zh-CN" dirty="0" err="1" smtClean="0"/>
              <a:t>Qe-Dw</a:t>
            </a:r>
            <a:r>
              <a:rPr lang="zh-CN" altLang="en-US" dirty="0" smtClean="0"/>
              <a:t>考虑的是</a:t>
            </a:r>
            <a:r>
              <a:rPr lang="en-US" altLang="zh-CN" dirty="0" smtClean="0"/>
              <a:t>query</a:t>
            </a:r>
            <a:r>
              <a:rPr lang="zh-CN" altLang="en-US" dirty="0" smtClean="0"/>
              <a:t>中</a:t>
            </a:r>
            <a:r>
              <a:rPr lang="en-US" altLang="zh-CN" dirty="0" smtClean="0"/>
              <a:t>entity</a:t>
            </a:r>
            <a:r>
              <a:rPr lang="zh-CN" altLang="en-US" dirty="0" smtClean="0"/>
              <a:t>和</a:t>
            </a:r>
            <a:r>
              <a:rPr lang="en-US" altLang="zh-CN" dirty="0" smtClean="0"/>
              <a:t>document</a:t>
            </a:r>
            <a:r>
              <a:rPr lang="zh-CN" altLang="en-US" dirty="0" smtClean="0"/>
              <a:t>中词之间的关系，</a:t>
            </a:r>
            <a:r>
              <a:rPr lang="en-US" altLang="zh-CN" dirty="0" err="1" smtClean="0"/>
              <a:t>Qw</a:t>
            </a:r>
            <a:r>
              <a:rPr lang="en-US" altLang="zh-CN" dirty="0" smtClean="0"/>
              <a:t>-De</a:t>
            </a:r>
            <a:r>
              <a:rPr lang="zh-CN" altLang="en-US" dirty="0" smtClean="0"/>
              <a:t>考虑的是</a:t>
            </a:r>
            <a:r>
              <a:rPr lang="en-US" altLang="zh-CN" dirty="0" smtClean="0"/>
              <a:t>query</a:t>
            </a:r>
            <a:r>
              <a:rPr lang="zh-CN" altLang="en-US" dirty="0" smtClean="0"/>
              <a:t>中的词和</a:t>
            </a:r>
            <a:r>
              <a:rPr lang="en-US" altLang="zh-CN" dirty="0" smtClean="0"/>
              <a:t>document</a:t>
            </a:r>
            <a:r>
              <a:rPr lang="zh-CN" altLang="en-US" dirty="0" smtClean="0"/>
              <a:t>中的</a:t>
            </a:r>
            <a:r>
              <a:rPr lang="en-US" altLang="zh-CN" dirty="0" smtClean="0"/>
              <a:t>entity</a:t>
            </a:r>
            <a:r>
              <a:rPr lang="zh-CN" altLang="en-US" dirty="0" smtClean="0"/>
              <a:t>之间的关系，</a:t>
            </a:r>
            <a:r>
              <a:rPr lang="en-US" altLang="zh-CN" dirty="0" err="1" smtClean="0"/>
              <a:t>Qe</a:t>
            </a:r>
            <a:r>
              <a:rPr lang="en-US" altLang="zh-CN" dirty="0" smtClean="0"/>
              <a:t>-De</a:t>
            </a:r>
            <a:r>
              <a:rPr lang="zh-CN" altLang="en-US" dirty="0" smtClean="0"/>
              <a:t>考虑到的是</a:t>
            </a:r>
            <a:r>
              <a:rPr lang="en-US" altLang="zh-CN" dirty="0" smtClean="0"/>
              <a:t>query</a:t>
            </a:r>
            <a:r>
              <a:rPr lang="zh-CN" altLang="en-US" dirty="0" smtClean="0"/>
              <a:t>中的实体和</a:t>
            </a:r>
            <a:r>
              <a:rPr lang="en-US" altLang="zh-CN" dirty="0" smtClean="0"/>
              <a:t>document</a:t>
            </a:r>
            <a:r>
              <a:rPr lang="zh-CN" altLang="en-US" dirty="0" smtClean="0"/>
              <a:t>中的实体的关系。具体怎么计算和使用后面会具体讲。</a:t>
            </a:r>
            <a:endParaRPr lang="zh-CN" altLang="en-US" dirty="0"/>
          </a:p>
        </p:txBody>
      </p:sp>
      <p:sp>
        <p:nvSpPr>
          <p:cNvPr id="37892"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latinLnBrk="1" hangingPunct="1">
              <a:spcBef>
                <a:spcPct val="0"/>
              </a:spcBef>
            </a:pPr>
            <a:fld id="{F072CDB6-E1FA-46ED-B4B9-DDF96359B0CB}" type="slidenum">
              <a:rPr lang="zh-CN" altLang="en-US"/>
              <a:pPr algn="r" eaLnBrk="1" latinLnBrk="1" hangingPunct="1">
                <a:spcBef>
                  <a:spcPct val="0"/>
                </a:spcBef>
              </a:pPr>
              <a:t>6</a:t>
            </a:fld>
            <a:endParaRPr lang="zh-CN" altLang="en-US"/>
          </a:p>
        </p:txBody>
      </p:sp>
    </p:spTree>
    <p:extLst>
      <p:ext uri="{BB962C8B-B14F-4D97-AF65-F5344CB8AC3E}">
        <p14:creationId xmlns:p14="http://schemas.microsoft.com/office/powerpoint/2010/main" val="1144108930"/>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684213" y="1141413"/>
            <a:ext cx="5486400" cy="3086100"/>
          </a:xfrm>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noChangeArrowheads="1"/>
          </p:cNvSpPr>
          <p:nvPr>
            <p:ph type="body" idx="1"/>
          </p:nvPr>
        </p:nvSpPr>
        <p:spPr>
          <a:xfrm>
            <a:off x="684213" y="4398963"/>
            <a:ext cx="5486400" cy="3600450"/>
          </a:xfrm>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r>
              <a:rPr lang="zh-CN" altLang="en-US" dirty="0" smtClean="0"/>
              <a:t>但是在使用了</a:t>
            </a:r>
            <a:r>
              <a:rPr lang="en-US" altLang="zh-CN" dirty="0" smtClean="0"/>
              <a:t>word-entity</a:t>
            </a:r>
            <a:r>
              <a:rPr lang="zh-CN" altLang="en-US" dirty="0" smtClean="0"/>
              <a:t>的方法，也会有不好的影响，因为在</a:t>
            </a:r>
            <a:r>
              <a:rPr lang="en-US" altLang="zh-CN" dirty="0" smtClean="0"/>
              <a:t>entity-based</a:t>
            </a:r>
            <a:r>
              <a:rPr lang="zh-CN" altLang="en-US" dirty="0" smtClean="0"/>
              <a:t>的表示中会引入不确定性，也就是说</a:t>
            </a:r>
            <a:r>
              <a:rPr lang="en-US" altLang="zh-CN" dirty="0" smtClean="0"/>
              <a:t>entity</a:t>
            </a:r>
            <a:r>
              <a:rPr lang="zh-CN" altLang="en-US" dirty="0" smtClean="0"/>
              <a:t>被错误的注释了，这样检索的结果会收到很大的影响，所以作者用了一个简单的</a:t>
            </a:r>
            <a:r>
              <a:rPr lang="en-US" altLang="zh-CN" dirty="0" smtClean="0"/>
              <a:t>attention-based</a:t>
            </a:r>
            <a:r>
              <a:rPr lang="zh-CN" altLang="en-US" dirty="0" smtClean="0"/>
              <a:t>的机制来处理</a:t>
            </a:r>
            <a:r>
              <a:rPr lang="en-US" altLang="zh-CN" dirty="0" smtClean="0"/>
              <a:t>entity</a:t>
            </a:r>
            <a:r>
              <a:rPr lang="zh-CN" altLang="en-US" dirty="0" smtClean="0"/>
              <a:t>表示中的噪音。具体如何运用的后面会具体讲。下面我们就看看这些具体都是怎么实现的。</a:t>
            </a:r>
            <a:endParaRPr lang="zh-CN" altLang="en-US" dirty="0"/>
          </a:p>
        </p:txBody>
      </p:sp>
      <p:sp>
        <p:nvSpPr>
          <p:cNvPr id="37892"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latinLnBrk="1" hangingPunct="1">
              <a:spcBef>
                <a:spcPct val="0"/>
              </a:spcBef>
            </a:pPr>
            <a:fld id="{F072CDB6-E1FA-46ED-B4B9-DDF96359B0CB}" type="slidenum">
              <a:rPr lang="zh-CN" altLang="en-US"/>
              <a:pPr algn="r" eaLnBrk="1" latinLnBrk="1" hangingPunct="1">
                <a:spcBef>
                  <a:spcPct val="0"/>
                </a:spcBef>
              </a:pPr>
              <a:t>7</a:t>
            </a:fld>
            <a:endParaRPr lang="zh-CN" altLang="en-US"/>
          </a:p>
        </p:txBody>
      </p:sp>
    </p:spTree>
    <p:extLst>
      <p:ext uri="{BB962C8B-B14F-4D97-AF65-F5344CB8AC3E}">
        <p14:creationId xmlns:p14="http://schemas.microsoft.com/office/powerpoint/2010/main" val="2010936347"/>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684213" y="1141413"/>
            <a:ext cx="5486400" cy="3086100"/>
          </a:xfrm>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noChangeArrowheads="1"/>
          </p:cNvSpPr>
          <p:nvPr>
            <p:ph type="body" idx="1"/>
          </p:nvPr>
        </p:nvSpPr>
        <p:spPr>
          <a:xfrm>
            <a:off x="684213" y="4398963"/>
            <a:ext cx="5486400" cy="3600450"/>
          </a:xfrm>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r>
              <a:rPr lang="zh-CN" altLang="en-US" dirty="0" smtClean="0"/>
              <a:t>这就到了我们的</a:t>
            </a:r>
            <a:r>
              <a:rPr lang="en-US" altLang="zh-CN" dirty="0" smtClean="0"/>
              <a:t>method</a:t>
            </a:r>
            <a:r>
              <a:rPr lang="zh-CN" altLang="en-US" dirty="0" smtClean="0"/>
              <a:t>部分。</a:t>
            </a:r>
            <a:endParaRPr lang="zh-CN" altLang="en-US" dirty="0"/>
          </a:p>
        </p:txBody>
      </p:sp>
      <p:sp>
        <p:nvSpPr>
          <p:cNvPr id="37892"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latinLnBrk="1" hangingPunct="1">
              <a:spcBef>
                <a:spcPct val="0"/>
              </a:spcBef>
            </a:pPr>
            <a:fld id="{F072CDB6-E1FA-46ED-B4B9-DDF96359B0CB}" type="slidenum">
              <a:rPr lang="zh-CN" altLang="en-US"/>
              <a:pPr algn="r" eaLnBrk="1" latinLnBrk="1" hangingPunct="1">
                <a:spcBef>
                  <a:spcPct val="0"/>
                </a:spcBef>
              </a:pPr>
              <a:t>8</a:t>
            </a:fld>
            <a:endParaRPr lang="zh-CN" altLang="en-US"/>
          </a:p>
        </p:txBody>
      </p:sp>
    </p:spTree>
    <p:extLst>
      <p:ext uri="{BB962C8B-B14F-4D97-AF65-F5344CB8AC3E}">
        <p14:creationId xmlns:p14="http://schemas.microsoft.com/office/powerpoint/2010/main" val="636519353"/>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684213" y="1141413"/>
            <a:ext cx="5486400" cy="3086100"/>
          </a:xfrm>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noChangeArrowheads="1"/>
          </p:cNvSpPr>
          <p:nvPr>
            <p:ph type="body" idx="1"/>
          </p:nvPr>
        </p:nvSpPr>
        <p:spPr>
          <a:xfrm>
            <a:off x="684213" y="4398963"/>
            <a:ext cx="5486400" cy="3600450"/>
          </a:xfrm>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r>
              <a:rPr lang="zh-CN" altLang="en-US" dirty="0" smtClean="0"/>
              <a:t>在具体介绍之前，我们先看看之后遇到的字母表示，</a:t>
            </a:r>
            <a:r>
              <a:rPr lang="en-US" altLang="zh-CN" dirty="0" smtClean="0"/>
              <a:t>q</a:t>
            </a:r>
            <a:r>
              <a:rPr lang="zh-CN" altLang="en-US" dirty="0" smtClean="0"/>
              <a:t>代表就就是一个</a:t>
            </a:r>
            <a:r>
              <a:rPr lang="en-US" altLang="zh-CN" dirty="0" smtClean="0"/>
              <a:t>query</a:t>
            </a:r>
            <a:r>
              <a:rPr lang="zh-CN" altLang="en-US" dirty="0" smtClean="0"/>
              <a:t>，</a:t>
            </a:r>
            <a:r>
              <a:rPr lang="en-US" altLang="zh-CN" dirty="0" smtClean="0"/>
              <a:t>D</a:t>
            </a:r>
            <a:r>
              <a:rPr lang="zh-CN" altLang="en-US" dirty="0" smtClean="0"/>
              <a:t>代表的是对于</a:t>
            </a:r>
            <a:r>
              <a:rPr lang="en-US" altLang="zh-CN" dirty="0" smtClean="0"/>
              <a:t>query</a:t>
            </a:r>
            <a:r>
              <a:rPr lang="zh-CN" altLang="en-US" dirty="0" smtClean="0"/>
              <a:t> </a:t>
            </a:r>
            <a:r>
              <a:rPr lang="en-US" altLang="zh-CN" dirty="0" smtClean="0"/>
              <a:t>q</a:t>
            </a:r>
            <a:r>
              <a:rPr lang="zh-CN" altLang="en-US" dirty="0" smtClean="0"/>
              <a:t>的文档集合，</a:t>
            </a:r>
            <a:r>
              <a:rPr lang="en-US" altLang="zh-CN" dirty="0" smtClean="0"/>
              <a:t>G</a:t>
            </a:r>
            <a:r>
              <a:rPr lang="zh-CN" altLang="en-US" dirty="0" smtClean="0"/>
              <a:t>代表的是知识库，文中的方法是提供一个方法能得到一个更好的</a:t>
            </a:r>
            <a:r>
              <a:rPr lang="en-US" altLang="zh-CN" dirty="0" smtClean="0"/>
              <a:t>rank</a:t>
            </a:r>
            <a:r>
              <a:rPr lang="zh-CN" altLang="en-US" baseline="0" dirty="0" smtClean="0"/>
              <a:t> </a:t>
            </a:r>
            <a:r>
              <a:rPr lang="en-US" altLang="zh-CN" baseline="0" dirty="0" smtClean="0"/>
              <a:t>D</a:t>
            </a:r>
            <a:endParaRPr lang="zh-CN" altLang="en-US" dirty="0"/>
          </a:p>
        </p:txBody>
      </p:sp>
      <p:sp>
        <p:nvSpPr>
          <p:cNvPr id="37892" name="灯片编号占位符 3"/>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latinLnBrk="1" hangingPunct="1">
              <a:spcBef>
                <a:spcPct val="0"/>
              </a:spcBef>
            </a:pPr>
            <a:fld id="{F072CDB6-E1FA-46ED-B4B9-DDF96359B0CB}" type="slidenum">
              <a:rPr lang="zh-CN" altLang="en-US"/>
              <a:pPr algn="r" eaLnBrk="1" latinLnBrk="1" hangingPunct="1">
                <a:spcBef>
                  <a:spcPct val="0"/>
                </a:spcBef>
              </a:pPr>
              <a:t>9</a:t>
            </a:fld>
            <a:endParaRPr lang="zh-CN" altLang="en-US"/>
          </a:p>
        </p:txBody>
      </p:sp>
    </p:spTree>
    <p:extLst>
      <p:ext uri="{BB962C8B-B14F-4D97-AF65-F5344CB8AC3E}">
        <p14:creationId xmlns:p14="http://schemas.microsoft.com/office/powerpoint/2010/main" val="1287367771"/>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3A93E93-166D-47F5-9EF1-ACEABE24AEEA}" type="datetimeFigureOut">
              <a:rPr lang="zh-CN" altLang="en-US" smtClean="0"/>
              <a:t>17/11/1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18D5ACA-62CA-46DB-AD6B-12EDD6D51A23}" type="slidenum">
              <a:rPr lang="zh-CN" altLang="en-US" smtClean="0"/>
              <a:t>‹#›</a:t>
            </a:fld>
            <a:endParaRPr lang="zh-CN" altLang="en-US"/>
          </a:p>
        </p:txBody>
      </p:sp>
    </p:spTree>
    <p:extLst>
      <p:ext uri="{BB962C8B-B14F-4D97-AF65-F5344CB8AC3E}">
        <p14:creationId xmlns:p14="http://schemas.microsoft.com/office/powerpoint/2010/main" val="2677918925"/>
      </p:ext>
    </p:extLst>
  </p:cSld>
  <p:clrMapOvr>
    <a:masterClrMapping/>
  </p:clrMapOvr>
  <mc:AlternateContent xmlns:mc="http://schemas.openxmlformats.org/markup-compatibility/2006" xmlns:p14="http://schemas.microsoft.com/office/powerpoint/2010/main">
    <mc:Choice Requires="p14">
      <p:transition spd="slow" p14:dur="1500" advTm="9601">
        <p14:window dir="vert"/>
      </p:transition>
    </mc:Choice>
    <mc:Fallback xmlns="">
      <p:transition spd="slow" advTm="9601">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t>17/11/1</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47" r:id="rId1"/>
  </p:sldLayoutIdLst>
  <mc:AlternateContent xmlns:mc="http://schemas.openxmlformats.org/markup-compatibility/2006" xmlns:p14="http://schemas.microsoft.com/office/powerpoint/2010/main">
    <mc:Choice Requires="p14">
      <p:transition spd="slow" p14:dur="1500" advTm="9601">
        <p14:window dir="vert"/>
      </p:transition>
    </mc:Choice>
    <mc:Fallback xmlns="">
      <p:transition spd="slow" advTm="9601">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2.png"/><Relationship Id="rId1" Type="http://schemas.openxmlformats.org/officeDocument/2006/relationships/tags" Target="../tags/tag2.xml"/><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2.png"/><Relationship Id="rId1" Type="http://schemas.openxmlformats.org/officeDocument/2006/relationships/tags" Target="../tags/tag11.xml"/><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2.png"/><Relationship Id="rId1" Type="http://schemas.openxmlformats.org/officeDocument/2006/relationships/tags" Target="../tags/tag12.xml"/><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2.png"/><Relationship Id="rId1" Type="http://schemas.openxmlformats.org/officeDocument/2006/relationships/tags" Target="../tags/tag13.xml"/><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2.png"/><Relationship Id="rId1" Type="http://schemas.openxmlformats.org/officeDocument/2006/relationships/tags" Target="../tags/tag14.xml"/><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image" Target="../media/image2.png"/><Relationship Id="rId1" Type="http://schemas.openxmlformats.org/officeDocument/2006/relationships/tags" Target="../tags/tag15.xml"/><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image" Target="../media/image2.png"/><Relationship Id="rId1" Type="http://schemas.openxmlformats.org/officeDocument/2006/relationships/tags" Target="../tags/tag16.xml"/><Relationship Id="rId2"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2.png"/><Relationship Id="rId5" Type="http://schemas.openxmlformats.org/officeDocument/2006/relationships/image" Target="../media/image4.png"/><Relationship Id="rId1" Type="http://schemas.openxmlformats.org/officeDocument/2006/relationships/tags" Target="../tags/tag17.xml"/><Relationship Id="rId2"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image" Target="../media/image2.png"/><Relationship Id="rId5" Type="http://schemas.openxmlformats.org/officeDocument/2006/relationships/image" Target="../media/image5.png"/><Relationship Id="rId1" Type="http://schemas.openxmlformats.org/officeDocument/2006/relationships/tags" Target="../tags/tag18.xml"/><Relationship Id="rId2"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tags" Target="../tags/tag19.xml"/><Relationship Id="rId2"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image" Target="../media/image2.png"/><Relationship Id="rId1" Type="http://schemas.openxmlformats.org/officeDocument/2006/relationships/tags" Target="../tags/tag20.xml"/><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2.png"/><Relationship Id="rId1" Type="http://schemas.openxmlformats.org/officeDocument/2006/relationships/tags" Target="../tags/tag3.xml"/><Relationship Id="rId2"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1" Type="http://schemas.openxmlformats.org/officeDocument/2006/relationships/tags" Target="../tags/tag21.xml"/><Relationship Id="rId2"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image" Target="../media/image2.png"/><Relationship Id="rId5" Type="http://schemas.openxmlformats.org/officeDocument/2006/relationships/image" Target="../media/image11.png"/><Relationship Id="rId1" Type="http://schemas.openxmlformats.org/officeDocument/2006/relationships/tags" Target="../tags/tag22.xml"/><Relationship Id="rId2"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image" Target="../media/image2.png"/><Relationship Id="rId5" Type="http://schemas.openxmlformats.org/officeDocument/2006/relationships/image" Target="../media/image12.png"/><Relationship Id="rId1" Type="http://schemas.openxmlformats.org/officeDocument/2006/relationships/tags" Target="../tags/tag23.xml"/><Relationship Id="rId2"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image" Target="../media/image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1" Type="http://schemas.openxmlformats.org/officeDocument/2006/relationships/tags" Target="../tags/tag24.xml"/><Relationship Id="rId2"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image" Target="../media/image2.png"/><Relationship Id="rId5" Type="http://schemas.openxmlformats.org/officeDocument/2006/relationships/image" Target="../media/image16.png"/><Relationship Id="rId1" Type="http://schemas.openxmlformats.org/officeDocument/2006/relationships/tags" Target="../tags/tag25.xml"/><Relationship Id="rId2"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image" Target="../media/image2.png"/><Relationship Id="rId1" Type="http://schemas.openxmlformats.org/officeDocument/2006/relationships/tags" Target="../tags/tag26.xml"/><Relationship Id="rId2"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image" Target="../media/image2.png"/><Relationship Id="rId1" Type="http://schemas.openxmlformats.org/officeDocument/2006/relationships/tags" Target="../tags/tag27.xml"/><Relationship Id="rId2"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image" Target="../media/image2.png"/><Relationship Id="rId5" Type="http://schemas.openxmlformats.org/officeDocument/2006/relationships/image" Target="../media/image17.png"/><Relationship Id="rId1" Type="http://schemas.openxmlformats.org/officeDocument/2006/relationships/tags" Target="../tags/tag28.xml"/><Relationship Id="rId2"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image" Target="../media/image2.png"/><Relationship Id="rId5" Type="http://schemas.openxmlformats.org/officeDocument/2006/relationships/image" Target="../media/image18.png"/><Relationship Id="rId1" Type="http://schemas.openxmlformats.org/officeDocument/2006/relationships/tags" Target="../tags/tag29.xml"/><Relationship Id="rId2"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2.png"/><Relationship Id="rId5" Type="http://schemas.openxmlformats.org/officeDocument/2006/relationships/image" Target="../media/image19.png"/><Relationship Id="rId1" Type="http://schemas.openxmlformats.org/officeDocument/2006/relationships/tags" Target="../tags/tag30.xml"/><Relationship Id="rId2"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2.png"/><Relationship Id="rId1" Type="http://schemas.openxmlformats.org/officeDocument/2006/relationships/tags" Target="../tags/tag4.xml"/><Relationship Id="rId2"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image" Target="../media/image2.png"/><Relationship Id="rId5" Type="http://schemas.openxmlformats.org/officeDocument/2006/relationships/image" Target="../media/image20.png"/><Relationship Id="rId1" Type="http://schemas.openxmlformats.org/officeDocument/2006/relationships/tags" Target="../tags/tag31.xml"/><Relationship Id="rId2"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image" Target="../media/image2.png"/><Relationship Id="rId5" Type="http://schemas.openxmlformats.org/officeDocument/2006/relationships/image" Target="../media/image21.png"/><Relationship Id="rId6" Type="http://schemas.openxmlformats.org/officeDocument/2006/relationships/image" Target="../media/image22.png"/><Relationship Id="rId1" Type="http://schemas.openxmlformats.org/officeDocument/2006/relationships/tags" Target="../tags/tag32.xml"/><Relationship Id="rId2"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image" Target="../media/image2.png"/><Relationship Id="rId1" Type="http://schemas.openxmlformats.org/officeDocument/2006/relationships/tags" Target="../tags/tag33.xml"/><Relationship Id="rId2"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image" Target="../media/image2.png"/><Relationship Id="rId1" Type="http://schemas.openxmlformats.org/officeDocument/2006/relationships/tags" Target="../tags/tag34.xml"/><Relationship Id="rId2"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image" Target="../media/image2.png"/><Relationship Id="rId1" Type="http://schemas.openxmlformats.org/officeDocument/2006/relationships/tags" Target="../tags/tag35.xml"/><Relationship Id="rId2"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2.png"/><Relationship Id="rId1" Type="http://schemas.openxmlformats.org/officeDocument/2006/relationships/tags" Target="../tags/tag5.xml"/><Relationship Id="rId2"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2.png"/><Relationship Id="rId1" Type="http://schemas.openxmlformats.org/officeDocument/2006/relationships/tags" Target="../tags/tag6.xml"/><Relationship Id="rId2"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2.png"/><Relationship Id="rId1" Type="http://schemas.openxmlformats.org/officeDocument/2006/relationships/tags" Target="../tags/tag7.xml"/><Relationship Id="rId2"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2.png"/><Relationship Id="rId1" Type="http://schemas.openxmlformats.org/officeDocument/2006/relationships/tags" Target="../tags/tag8.xml"/><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2.png"/><Relationship Id="rId1" Type="http://schemas.openxmlformats.org/officeDocument/2006/relationships/tags" Target="../tags/tag9.xml"/><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0.xml"/><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4678" y="3171950"/>
            <a:ext cx="6769434" cy="3807806"/>
          </a:xfrm>
          <a:prstGeom prst="rect">
            <a:avLst/>
          </a:prstGeom>
        </p:spPr>
      </p:pic>
      <p:sp>
        <p:nvSpPr>
          <p:cNvPr id="49" name="任意多边形: 形状 48"/>
          <p:cNvSpPr/>
          <p:nvPr/>
        </p:nvSpPr>
        <p:spPr>
          <a:xfrm>
            <a:off x="-9331" y="3610947"/>
            <a:ext cx="1063690" cy="3116424"/>
          </a:xfrm>
          <a:custGeom>
            <a:avLst/>
            <a:gdLst>
              <a:gd name="connsiteX0" fmla="*/ 0 w 1063690"/>
              <a:gd name="connsiteY0" fmla="*/ 550506 h 3116424"/>
              <a:gd name="connsiteX1" fmla="*/ 1063690 w 1063690"/>
              <a:gd name="connsiteY1" fmla="*/ 0 h 3116424"/>
              <a:gd name="connsiteX2" fmla="*/ 821094 w 1063690"/>
              <a:gd name="connsiteY2" fmla="*/ 3116424 h 3116424"/>
              <a:gd name="connsiteX3" fmla="*/ 0 w 1063690"/>
              <a:gd name="connsiteY3" fmla="*/ 3116424 h 3116424"/>
              <a:gd name="connsiteX4" fmla="*/ 0 w 1063690"/>
              <a:gd name="connsiteY4" fmla="*/ 550506 h 3116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3690" h="3116424">
                <a:moveTo>
                  <a:pt x="0" y="550506"/>
                </a:moveTo>
                <a:lnTo>
                  <a:pt x="1063690" y="0"/>
                </a:lnTo>
                <a:lnTo>
                  <a:pt x="821094" y="3116424"/>
                </a:lnTo>
                <a:lnTo>
                  <a:pt x="0" y="3116424"/>
                </a:lnTo>
                <a:lnTo>
                  <a:pt x="0" y="550506"/>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形状 49"/>
          <p:cNvSpPr/>
          <p:nvPr/>
        </p:nvSpPr>
        <p:spPr>
          <a:xfrm>
            <a:off x="466531" y="1632857"/>
            <a:ext cx="3592285" cy="3442996"/>
          </a:xfrm>
          <a:custGeom>
            <a:avLst/>
            <a:gdLst>
              <a:gd name="connsiteX0" fmla="*/ 0 w 3592285"/>
              <a:gd name="connsiteY0" fmla="*/ 699796 h 3442996"/>
              <a:gd name="connsiteX1" fmla="*/ 3592285 w 3592285"/>
              <a:gd name="connsiteY1" fmla="*/ 0 h 3442996"/>
              <a:gd name="connsiteX2" fmla="*/ 2425959 w 3592285"/>
              <a:gd name="connsiteY2" fmla="*/ 3442996 h 3442996"/>
              <a:gd name="connsiteX3" fmla="*/ 0 w 3592285"/>
              <a:gd name="connsiteY3" fmla="*/ 699796 h 3442996"/>
            </a:gdLst>
            <a:ahLst/>
            <a:cxnLst>
              <a:cxn ang="0">
                <a:pos x="connsiteX0" y="connsiteY0"/>
              </a:cxn>
              <a:cxn ang="0">
                <a:pos x="connsiteX1" y="connsiteY1"/>
              </a:cxn>
              <a:cxn ang="0">
                <a:pos x="connsiteX2" y="connsiteY2"/>
              </a:cxn>
              <a:cxn ang="0">
                <a:pos x="connsiteX3" y="connsiteY3"/>
              </a:cxn>
            </a:cxnLst>
            <a:rect l="l" t="t" r="r" b="b"/>
            <a:pathLst>
              <a:path w="3592285" h="3442996">
                <a:moveTo>
                  <a:pt x="0" y="699796"/>
                </a:moveTo>
                <a:lnTo>
                  <a:pt x="3592285" y="0"/>
                </a:lnTo>
                <a:lnTo>
                  <a:pt x="2425959" y="3442996"/>
                </a:lnTo>
                <a:lnTo>
                  <a:pt x="0" y="699796"/>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a:off x="1968500" y="1276350"/>
            <a:ext cx="1270000" cy="965200"/>
          </a:xfrm>
          <a:custGeom>
            <a:avLst/>
            <a:gdLst>
              <a:gd name="connsiteX0" fmla="*/ 0 w 1270000"/>
              <a:gd name="connsiteY0" fmla="*/ 965200 h 965200"/>
              <a:gd name="connsiteX1" fmla="*/ 1035050 w 1270000"/>
              <a:gd name="connsiteY1" fmla="*/ 0 h 965200"/>
              <a:gd name="connsiteX2" fmla="*/ 1270000 w 1270000"/>
              <a:gd name="connsiteY2" fmla="*/ 933450 h 965200"/>
            </a:gdLst>
            <a:ahLst/>
            <a:cxnLst>
              <a:cxn ang="0">
                <a:pos x="connsiteX0" y="connsiteY0"/>
              </a:cxn>
              <a:cxn ang="0">
                <a:pos x="connsiteX1" y="connsiteY1"/>
              </a:cxn>
              <a:cxn ang="0">
                <a:pos x="connsiteX2" y="connsiteY2"/>
              </a:cxn>
            </a:cxnLst>
            <a:rect l="l" t="t" r="r" b="b"/>
            <a:pathLst>
              <a:path w="1270000" h="965200">
                <a:moveTo>
                  <a:pt x="0" y="965200"/>
                </a:moveTo>
                <a:lnTo>
                  <a:pt x="1035050" y="0"/>
                </a:lnTo>
                <a:lnTo>
                  <a:pt x="1270000" y="93345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p:nvPr/>
        </p:nvCxnSpPr>
        <p:spPr>
          <a:xfrm flipH="1">
            <a:off x="3238500" y="0"/>
            <a:ext cx="2470795" cy="239218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任意多边形: 形状 40"/>
          <p:cNvSpPr/>
          <p:nvPr/>
        </p:nvSpPr>
        <p:spPr>
          <a:xfrm>
            <a:off x="400050" y="3019425"/>
            <a:ext cx="3457575" cy="1752600"/>
          </a:xfrm>
          <a:custGeom>
            <a:avLst/>
            <a:gdLst>
              <a:gd name="connsiteX0" fmla="*/ 733425 w 3457575"/>
              <a:gd name="connsiteY0" fmla="*/ 0 h 1752600"/>
              <a:gd name="connsiteX1" fmla="*/ 0 w 3457575"/>
              <a:gd name="connsiteY1" fmla="*/ 733425 h 1752600"/>
              <a:gd name="connsiteX2" fmla="*/ 3457575 w 3457575"/>
              <a:gd name="connsiteY2" fmla="*/ 1752600 h 1752600"/>
              <a:gd name="connsiteX3" fmla="*/ 3305175 w 3457575"/>
              <a:gd name="connsiteY3" fmla="*/ 1114425 h 1752600"/>
            </a:gdLst>
            <a:ahLst/>
            <a:cxnLst>
              <a:cxn ang="0">
                <a:pos x="connsiteX0" y="connsiteY0"/>
              </a:cxn>
              <a:cxn ang="0">
                <a:pos x="connsiteX1" y="connsiteY1"/>
              </a:cxn>
              <a:cxn ang="0">
                <a:pos x="connsiteX2" y="connsiteY2"/>
              </a:cxn>
              <a:cxn ang="0">
                <a:pos x="connsiteX3" y="connsiteY3"/>
              </a:cxn>
            </a:cxnLst>
            <a:rect l="l" t="t" r="r" b="b"/>
            <a:pathLst>
              <a:path w="3457575" h="1752600">
                <a:moveTo>
                  <a:pt x="733425" y="0"/>
                </a:moveTo>
                <a:lnTo>
                  <a:pt x="0" y="733425"/>
                </a:lnTo>
                <a:lnTo>
                  <a:pt x="3457575" y="1752600"/>
                </a:lnTo>
                <a:lnTo>
                  <a:pt x="3305175" y="1114425"/>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p:nvPr/>
        </p:nvCxnSpPr>
        <p:spPr>
          <a:xfrm flipH="1">
            <a:off x="3333031" y="3760341"/>
            <a:ext cx="720080" cy="72008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8831" y="3256285"/>
            <a:ext cx="1668016" cy="158417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任意多边形: 形状 47"/>
          <p:cNvSpPr/>
          <p:nvPr/>
        </p:nvSpPr>
        <p:spPr>
          <a:xfrm>
            <a:off x="2686050" y="1428750"/>
            <a:ext cx="374650" cy="368300"/>
          </a:xfrm>
          <a:custGeom>
            <a:avLst/>
            <a:gdLst>
              <a:gd name="connsiteX0" fmla="*/ 0 w 374650"/>
              <a:gd name="connsiteY0" fmla="*/ 260350 h 368300"/>
              <a:gd name="connsiteX1" fmla="*/ 279400 w 374650"/>
              <a:gd name="connsiteY1" fmla="*/ 0 h 368300"/>
              <a:gd name="connsiteX2" fmla="*/ 374650 w 374650"/>
              <a:gd name="connsiteY2" fmla="*/ 368300 h 368300"/>
              <a:gd name="connsiteX3" fmla="*/ 0 w 374650"/>
              <a:gd name="connsiteY3" fmla="*/ 260350 h 368300"/>
            </a:gdLst>
            <a:ahLst/>
            <a:cxnLst>
              <a:cxn ang="0">
                <a:pos x="connsiteX0" y="connsiteY0"/>
              </a:cxn>
              <a:cxn ang="0">
                <a:pos x="connsiteX1" y="connsiteY1"/>
              </a:cxn>
              <a:cxn ang="0">
                <a:pos x="connsiteX2" y="connsiteY2"/>
              </a:cxn>
              <a:cxn ang="0">
                <a:pos x="connsiteX3" y="connsiteY3"/>
              </a:cxn>
            </a:cxnLst>
            <a:rect l="l" t="t" r="r" b="b"/>
            <a:pathLst>
              <a:path w="374650" h="368300">
                <a:moveTo>
                  <a:pt x="0" y="260350"/>
                </a:moveTo>
                <a:lnTo>
                  <a:pt x="279400" y="0"/>
                </a:lnTo>
                <a:lnTo>
                  <a:pt x="374650" y="368300"/>
                </a:lnTo>
                <a:lnTo>
                  <a:pt x="0" y="2603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4845199" y="2082010"/>
            <a:ext cx="7149650" cy="1200329"/>
          </a:xfrm>
          <a:prstGeom prst="rect">
            <a:avLst/>
          </a:prstGeom>
          <a:noFill/>
        </p:spPr>
        <p:txBody>
          <a:bodyPr wrap="none" rtlCol="0">
            <a:spAutoFit/>
          </a:bodyPr>
          <a:lstStyle/>
          <a:p>
            <a:r>
              <a:rPr lang="en-US" altLang="zh-CN" sz="3600" dirty="0" smtClean="0">
                <a:solidFill>
                  <a:schemeClr val="bg1"/>
                </a:solidFill>
                <a:latin typeface="Times New Roman" charset="0"/>
                <a:ea typeface="Times New Roman" charset="0"/>
                <a:cs typeface="Times New Roman" charset="0"/>
              </a:rPr>
              <a:t>Word-Entity</a:t>
            </a:r>
            <a:r>
              <a:rPr lang="zh-CN" altLang="en-US" sz="3600" dirty="0" smtClean="0">
                <a:solidFill>
                  <a:schemeClr val="bg1"/>
                </a:solidFill>
                <a:latin typeface="Times New Roman" charset="0"/>
                <a:ea typeface="Times New Roman" charset="0"/>
                <a:cs typeface="Times New Roman" charset="0"/>
              </a:rPr>
              <a:t> </a:t>
            </a:r>
            <a:r>
              <a:rPr lang="en-US" altLang="zh-CN" sz="3600" dirty="0" smtClean="0">
                <a:solidFill>
                  <a:schemeClr val="bg1"/>
                </a:solidFill>
                <a:latin typeface="Times New Roman" charset="0"/>
                <a:ea typeface="Times New Roman" charset="0"/>
                <a:cs typeface="Times New Roman" charset="0"/>
              </a:rPr>
              <a:t>Duet</a:t>
            </a:r>
            <a:r>
              <a:rPr lang="zh-CN" altLang="en-US" sz="3600" dirty="0" smtClean="0">
                <a:solidFill>
                  <a:schemeClr val="bg1"/>
                </a:solidFill>
                <a:latin typeface="Times New Roman" charset="0"/>
                <a:ea typeface="Times New Roman" charset="0"/>
                <a:cs typeface="Times New Roman" charset="0"/>
              </a:rPr>
              <a:t> </a:t>
            </a:r>
            <a:r>
              <a:rPr lang="en-US" altLang="zh-CN" sz="3600" dirty="0" smtClean="0">
                <a:solidFill>
                  <a:schemeClr val="bg1"/>
                </a:solidFill>
                <a:latin typeface="Times New Roman" charset="0"/>
                <a:ea typeface="Times New Roman" charset="0"/>
                <a:cs typeface="Times New Roman" charset="0"/>
              </a:rPr>
              <a:t>Representation</a:t>
            </a:r>
            <a:r>
              <a:rPr lang="zh-CN" altLang="en-US" sz="3600" dirty="0" smtClean="0">
                <a:solidFill>
                  <a:schemeClr val="bg1"/>
                </a:solidFill>
                <a:latin typeface="Times New Roman" charset="0"/>
                <a:ea typeface="Times New Roman" charset="0"/>
                <a:cs typeface="Times New Roman" charset="0"/>
              </a:rPr>
              <a:t> </a:t>
            </a:r>
            <a:r>
              <a:rPr lang="en-US" altLang="zh-CN" sz="3600" dirty="0" smtClean="0">
                <a:solidFill>
                  <a:schemeClr val="bg1"/>
                </a:solidFill>
                <a:latin typeface="Times New Roman" charset="0"/>
                <a:ea typeface="Times New Roman" charset="0"/>
                <a:cs typeface="Times New Roman" charset="0"/>
              </a:rPr>
              <a:t>for</a:t>
            </a:r>
            <a:r>
              <a:rPr lang="zh-CN" altLang="en-US" sz="3600" dirty="0" smtClean="0">
                <a:solidFill>
                  <a:schemeClr val="bg1"/>
                </a:solidFill>
                <a:latin typeface="Times New Roman" charset="0"/>
                <a:ea typeface="Times New Roman" charset="0"/>
                <a:cs typeface="Times New Roman" charset="0"/>
              </a:rPr>
              <a:t> </a:t>
            </a:r>
            <a:endParaRPr lang="zh-CN" altLang="en-US" sz="3600" dirty="0">
              <a:solidFill>
                <a:schemeClr val="bg1"/>
              </a:solidFill>
              <a:latin typeface="Times New Roman" charset="0"/>
              <a:ea typeface="Times New Roman" charset="0"/>
              <a:cs typeface="Times New Roman" charset="0"/>
            </a:endParaRPr>
          </a:p>
          <a:p>
            <a:pPr algn="ctr"/>
            <a:r>
              <a:rPr lang="en-US" altLang="zh-CN" sz="3600" dirty="0" smtClean="0">
                <a:solidFill>
                  <a:schemeClr val="bg1"/>
                </a:solidFill>
                <a:latin typeface="Times New Roman" charset="0"/>
                <a:ea typeface="Times New Roman" charset="0"/>
                <a:cs typeface="Times New Roman" charset="0"/>
              </a:rPr>
              <a:t>Document</a:t>
            </a:r>
            <a:r>
              <a:rPr lang="zh-CN" altLang="en-US" sz="3600" dirty="0" smtClean="0">
                <a:solidFill>
                  <a:schemeClr val="bg1"/>
                </a:solidFill>
                <a:latin typeface="Times New Roman" charset="0"/>
                <a:ea typeface="Times New Roman" charset="0"/>
                <a:cs typeface="Times New Roman" charset="0"/>
              </a:rPr>
              <a:t> </a:t>
            </a:r>
            <a:r>
              <a:rPr lang="en-US" altLang="zh-CN" sz="3600" dirty="0" smtClean="0">
                <a:solidFill>
                  <a:schemeClr val="bg1"/>
                </a:solidFill>
                <a:latin typeface="Times New Roman" charset="0"/>
                <a:ea typeface="Times New Roman" charset="0"/>
                <a:cs typeface="Times New Roman" charset="0"/>
              </a:rPr>
              <a:t>Ranking</a:t>
            </a:r>
            <a:endParaRPr lang="zh-CN" altLang="en-US" sz="3600" dirty="0">
              <a:solidFill>
                <a:schemeClr val="bg1"/>
              </a:solidFill>
              <a:latin typeface="Times New Roman" charset="0"/>
              <a:ea typeface="Times New Roman" charset="0"/>
              <a:cs typeface="Times New Roman" charset="0"/>
            </a:endParaRPr>
          </a:p>
        </p:txBody>
      </p:sp>
      <p:sp>
        <p:nvSpPr>
          <p:cNvPr id="56" name="矩形 55"/>
          <p:cNvSpPr/>
          <p:nvPr/>
        </p:nvSpPr>
        <p:spPr>
          <a:xfrm>
            <a:off x="8832041" y="4339977"/>
            <a:ext cx="2472071"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bg1"/>
                </a:solidFill>
                <a:latin typeface="Times New Roman" charset="0"/>
                <a:ea typeface="Times New Roman" charset="0"/>
                <a:cs typeface="Times New Roman" charset="0"/>
              </a:rPr>
              <a:t>SIGIR</a:t>
            </a:r>
            <a:r>
              <a:rPr lang="zh-CN" altLang="en-US" sz="2400" dirty="0" smtClean="0">
                <a:solidFill>
                  <a:schemeClr val="bg1"/>
                </a:solidFill>
                <a:latin typeface="Times New Roman" charset="0"/>
                <a:ea typeface="Times New Roman" charset="0"/>
                <a:cs typeface="Times New Roman" charset="0"/>
              </a:rPr>
              <a:t> </a:t>
            </a:r>
            <a:r>
              <a:rPr lang="en-US" altLang="zh-CN" sz="2400" dirty="0" smtClean="0">
                <a:solidFill>
                  <a:schemeClr val="bg1"/>
                </a:solidFill>
                <a:latin typeface="Times New Roman" charset="0"/>
                <a:ea typeface="Times New Roman" charset="0"/>
                <a:cs typeface="Times New Roman" charset="0"/>
              </a:rPr>
              <a:t>2017</a:t>
            </a:r>
            <a:endParaRPr lang="zh-CN" altLang="en-US" sz="2400" dirty="0">
              <a:solidFill>
                <a:schemeClr val="bg1"/>
              </a:solidFill>
              <a:latin typeface="Times New Roman" charset="0"/>
              <a:ea typeface="Times New Roman" charset="0"/>
              <a:cs typeface="Times New Roman" charset="0"/>
            </a:endParaRPr>
          </a:p>
        </p:txBody>
      </p:sp>
      <p:sp>
        <p:nvSpPr>
          <p:cNvPr id="2" name="文本框 1"/>
          <p:cNvSpPr txBox="1"/>
          <p:nvPr/>
        </p:nvSpPr>
        <p:spPr>
          <a:xfrm>
            <a:off x="9358963" y="3740739"/>
            <a:ext cx="2944767" cy="461665"/>
          </a:xfrm>
          <a:prstGeom prst="rect">
            <a:avLst/>
          </a:prstGeom>
          <a:noFill/>
        </p:spPr>
        <p:txBody>
          <a:bodyPr wrap="square" rtlCol="0">
            <a:spAutoFit/>
          </a:bodyPr>
          <a:lstStyle/>
          <a:p>
            <a:r>
              <a:rPr kumimoji="1" lang="en-US" altLang="zh-CN" sz="2400" dirty="0" smtClean="0">
                <a:solidFill>
                  <a:schemeClr val="bg1"/>
                </a:solidFill>
                <a:latin typeface="Times New Roman" charset="0"/>
                <a:ea typeface="Times New Roman" charset="0"/>
                <a:cs typeface="Times New Roman" charset="0"/>
              </a:rPr>
              <a:t>Chen</a:t>
            </a:r>
            <a:r>
              <a:rPr kumimoji="1" lang="zh-CN" altLang="en-US" sz="2400" dirty="0" smtClean="0">
                <a:solidFill>
                  <a:schemeClr val="bg1"/>
                </a:solidFill>
                <a:latin typeface="Times New Roman" charset="0"/>
                <a:ea typeface="Times New Roman" charset="0"/>
                <a:cs typeface="Times New Roman" charset="0"/>
              </a:rPr>
              <a:t> </a:t>
            </a:r>
            <a:r>
              <a:rPr kumimoji="1" lang="en-US" altLang="zh-CN" sz="2400" dirty="0" smtClean="0">
                <a:solidFill>
                  <a:schemeClr val="bg1"/>
                </a:solidFill>
                <a:latin typeface="Times New Roman" charset="0"/>
                <a:ea typeface="Times New Roman" charset="0"/>
                <a:cs typeface="Times New Roman" charset="0"/>
              </a:rPr>
              <a:t>Su</a:t>
            </a:r>
            <a:endParaRPr kumimoji="1" lang="zh-CN" altLang="en-US" sz="2400" dirty="0">
              <a:solidFill>
                <a:schemeClr val="bg1"/>
              </a:solidFill>
              <a:latin typeface="Times New Roman" charset="0"/>
              <a:ea typeface="Times New Roman" charset="0"/>
              <a:cs typeface="Times New Roman" charset="0"/>
            </a:endParaRPr>
          </a:p>
        </p:txBody>
      </p:sp>
    </p:spTree>
    <p:custDataLst>
      <p:tags r:id="rId1"/>
    </p:custDataLst>
    <p:extLst>
      <p:ext uri="{BB962C8B-B14F-4D97-AF65-F5344CB8AC3E}">
        <p14:creationId xmlns:p14="http://schemas.microsoft.com/office/powerpoint/2010/main" val="3667425582"/>
      </p:ext>
    </p:extLst>
  </p:cSld>
  <p:clrMapOvr>
    <a:masterClrMapping/>
  </p:clrMapOvr>
  <mc:AlternateContent xmlns:mc="http://schemas.openxmlformats.org/markup-compatibility/2006" xmlns:p14="http://schemas.microsoft.com/office/powerpoint/2010/main">
    <mc:Choice Requires="p14">
      <p:transition spd="slow" p14:dur="4000" advTm="8978">
        <p14:vortex dir="r"/>
      </p:transition>
    </mc:Choice>
    <mc:Fallback xmlns="">
      <p:transition spd="slow" advTm="8978">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704344"/>
            <a:ext cx="9140061" cy="2875208"/>
            <a:chOff x="0" y="-704344"/>
            <a:chExt cx="9140061" cy="2875208"/>
          </a:xfrm>
        </p:grpSpPr>
        <p:grpSp>
          <p:nvGrpSpPr>
            <p:cNvPr id="4" name="组合 3"/>
            <p:cNvGrpSpPr/>
            <p:nvPr/>
          </p:nvGrpSpPr>
          <p:grpSpPr>
            <a:xfrm>
              <a:off x="0" y="-488131"/>
              <a:ext cx="2392916" cy="2204722"/>
              <a:chOff x="1444172" y="591989"/>
              <a:chExt cx="5705283" cy="5256584"/>
            </a:xfrm>
          </p:grpSpPr>
          <p:sp>
            <p:nvSpPr>
              <p:cNvPr id="64" name="任意多边形: 形状 63"/>
              <p:cNvSpPr/>
              <p:nvPr/>
            </p:nvSpPr>
            <p:spPr>
              <a:xfrm>
                <a:off x="1901872" y="2405577"/>
                <a:ext cx="3592285" cy="3442996"/>
              </a:xfrm>
              <a:custGeom>
                <a:avLst/>
                <a:gdLst>
                  <a:gd name="connsiteX0" fmla="*/ 0 w 3592285"/>
                  <a:gd name="connsiteY0" fmla="*/ 699796 h 3442996"/>
                  <a:gd name="connsiteX1" fmla="*/ 3592285 w 3592285"/>
                  <a:gd name="connsiteY1" fmla="*/ 0 h 3442996"/>
                  <a:gd name="connsiteX2" fmla="*/ 2425959 w 3592285"/>
                  <a:gd name="connsiteY2" fmla="*/ 3442996 h 3442996"/>
                  <a:gd name="connsiteX3" fmla="*/ 0 w 3592285"/>
                  <a:gd name="connsiteY3" fmla="*/ 699796 h 3442996"/>
                </a:gdLst>
                <a:ahLst/>
                <a:cxnLst>
                  <a:cxn ang="0">
                    <a:pos x="connsiteX0" y="connsiteY0"/>
                  </a:cxn>
                  <a:cxn ang="0">
                    <a:pos x="connsiteX1" y="connsiteY1"/>
                  </a:cxn>
                  <a:cxn ang="0">
                    <a:pos x="connsiteX2" y="connsiteY2"/>
                  </a:cxn>
                  <a:cxn ang="0">
                    <a:pos x="connsiteX3" y="connsiteY3"/>
                  </a:cxn>
                </a:cxnLst>
                <a:rect l="l" t="t" r="r" b="b"/>
                <a:pathLst>
                  <a:path w="3592285" h="3442996">
                    <a:moveTo>
                      <a:pt x="0" y="699796"/>
                    </a:moveTo>
                    <a:lnTo>
                      <a:pt x="3592285" y="0"/>
                    </a:lnTo>
                    <a:lnTo>
                      <a:pt x="2425959" y="3442996"/>
                    </a:lnTo>
                    <a:lnTo>
                      <a:pt x="0" y="699796"/>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形状 64"/>
              <p:cNvSpPr/>
              <p:nvPr/>
            </p:nvSpPr>
            <p:spPr>
              <a:xfrm>
                <a:off x="3403842" y="2049069"/>
                <a:ext cx="1270001" cy="965200"/>
              </a:xfrm>
              <a:custGeom>
                <a:avLst/>
                <a:gdLst>
                  <a:gd name="connsiteX0" fmla="*/ 0 w 1270000"/>
                  <a:gd name="connsiteY0" fmla="*/ 965200 h 965200"/>
                  <a:gd name="connsiteX1" fmla="*/ 1035050 w 1270000"/>
                  <a:gd name="connsiteY1" fmla="*/ 0 h 965200"/>
                  <a:gd name="connsiteX2" fmla="*/ 1270000 w 1270000"/>
                  <a:gd name="connsiteY2" fmla="*/ 933450 h 965200"/>
                </a:gdLst>
                <a:ahLst/>
                <a:cxnLst>
                  <a:cxn ang="0">
                    <a:pos x="connsiteX0" y="connsiteY0"/>
                  </a:cxn>
                  <a:cxn ang="0">
                    <a:pos x="connsiteX1" y="connsiteY1"/>
                  </a:cxn>
                  <a:cxn ang="0">
                    <a:pos x="connsiteX2" y="connsiteY2"/>
                  </a:cxn>
                </a:cxnLst>
                <a:rect l="l" t="t" r="r" b="b"/>
                <a:pathLst>
                  <a:path w="1270000" h="965200">
                    <a:moveTo>
                      <a:pt x="0" y="965200"/>
                    </a:moveTo>
                    <a:lnTo>
                      <a:pt x="1035050" y="0"/>
                    </a:lnTo>
                    <a:lnTo>
                      <a:pt x="1270000" y="93345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形状 65"/>
              <p:cNvSpPr/>
              <p:nvPr/>
            </p:nvSpPr>
            <p:spPr>
              <a:xfrm>
                <a:off x="1835390" y="3792146"/>
                <a:ext cx="3457575" cy="1752599"/>
              </a:xfrm>
              <a:custGeom>
                <a:avLst/>
                <a:gdLst>
                  <a:gd name="connsiteX0" fmla="*/ 733425 w 3457575"/>
                  <a:gd name="connsiteY0" fmla="*/ 0 h 1752600"/>
                  <a:gd name="connsiteX1" fmla="*/ 0 w 3457575"/>
                  <a:gd name="connsiteY1" fmla="*/ 733425 h 1752600"/>
                  <a:gd name="connsiteX2" fmla="*/ 3457575 w 3457575"/>
                  <a:gd name="connsiteY2" fmla="*/ 1752600 h 1752600"/>
                  <a:gd name="connsiteX3" fmla="*/ 3305175 w 3457575"/>
                  <a:gd name="connsiteY3" fmla="*/ 1114425 h 1752600"/>
                </a:gdLst>
                <a:ahLst/>
                <a:cxnLst>
                  <a:cxn ang="0">
                    <a:pos x="connsiteX0" y="connsiteY0"/>
                  </a:cxn>
                  <a:cxn ang="0">
                    <a:pos x="connsiteX1" y="connsiteY1"/>
                  </a:cxn>
                  <a:cxn ang="0">
                    <a:pos x="connsiteX2" y="connsiteY2"/>
                  </a:cxn>
                  <a:cxn ang="0">
                    <a:pos x="connsiteX3" y="connsiteY3"/>
                  </a:cxn>
                </a:cxnLst>
                <a:rect l="l" t="t" r="r" b="b"/>
                <a:pathLst>
                  <a:path w="3457575" h="1752600">
                    <a:moveTo>
                      <a:pt x="733425" y="0"/>
                    </a:moveTo>
                    <a:lnTo>
                      <a:pt x="0" y="733425"/>
                    </a:lnTo>
                    <a:lnTo>
                      <a:pt x="3457575" y="1752600"/>
                    </a:lnTo>
                    <a:lnTo>
                      <a:pt x="3305175" y="1114425"/>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p:cNvCxnSpPr/>
              <p:nvPr/>
            </p:nvCxnSpPr>
            <p:spPr>
              <a:xfrm flipH="1">
                <a:off x="4768373" y="4533062"/>
                <a:ext cx="720081" cy="72008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1444172" y="4029005"/>
                <a:ext cx="1668016" cy="158417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0" name="任意多边形: 形状 69"/>
              <p:cNvSpPr/>
              <p:nvPr/>
            </p:nvSpPr>
            <p:spPr>
              <a:xfrm>
                <a:off x="4121391" y="2201470"/>
                <a:ext cx="374650" cy="368301"/>
              </a:xfrm>
              <a:custGeom>
                <a:avLst/>
                <a:gdLst>
                  <a:gd name="connsiteX0" fmla="*/ 0 w 374650"/>
                  <a:gd name="connsiteY0" fmla="*/ 260350 h 368300"/>
                  <a:gd name="connsiteX1" fmla="*/ 279400 w 374650"/>
                  <a:gd name="connsiteY1" fmla="*/ 0 h 368300"/>
                  <a:gd name="connsiteX2" fmla="*/ 374650 w 374650"/>
                  <a:gd name="connsiteY2" fmla="*/ 368300 h 368300"/>
                  <a:gd name="connsiteX3" fmla="*/ 0 w 374650"/>
                  <a:gd name="connsiteY3" fmla="*/ 260350 h 368300"/>
                </a:gdLst>
                <a:ahLst/>
                <a:cxnLst>
                  <a:cxn ang="0">
                    <a:pos x="connsiteX0" y="connsiteY0"/>
                  </a:cxn>
                  <a:cxn ang="0">
                    <a:pos x="connsiteX1" y="connsiteY1"/>
                  </a:cxn>
                  <a:cxn ang="0">
                    <a:pos x="connsiteX2" y="connsiteY2"/>
                  </a:cxn>
                  <a:cxn ang="0">
                    <a:pos x="connsiteX3" y="connsiteY3"/>
                  </a:cxn>
                </a:cxnLst>
                <a:rect l="l" t="t" r="r" b="b"/>
                <a:pathLst>
                  <a:path w="374650" h="368300">
                    <a:moveTo>
                      <a:pt x="0" y="260350"/>
                    </a:moveTo>
                    <a:lnTo>
                      <a:pt x="279400" y="0"/>
                    </a:lnTo>
                    <a:lnTo>
                      <a:pt x="374650" y="368300"/>
                    </a:lnTo>
                    <a:lnTo>
                      <a:pt x="0" y="2603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直接连接符 71"/>
              <p:cNvCxnSpPr/>
              <p:nvPr/>
            </p:nvCxnSpPr>
            <p:spPr>
              <a:xfrm flipH="1">
                <a:off x="4678659" y="591989"/>
                <a:ext cx="2470796" cy="23921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6" name="直接连接符 5"/>
            <p:cNvCxnSpPr/>
            <p:nvPr/>
          </p:nvCxnSpPr>
          <p:spPr>
            <a:xfrm>
              <a:off x="1696257" y="1164838"/>
              <a:ext cx="68933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252911" y="572825"/>
              <a:ext cx="2949846" cy="707886"/>
            </a:xfrm>
            <a:prstGeom prst="rect">
              <a:avLst/>
            </a:prstGeom>
          </p:spPr>
          <p:txBody>
            <a:bodyPr wrap="none">
              <a:spAutoFit/>
            </a:bodyPr>
            <a:lstStyle/>
            <a:p>
              <a:r>
                <a:rPr lang="en-US" altLang="zh-CN" sz="4000" noProof="1">
                  <a:solidFill>
                    <a:schemeClr val="bg1"/>
                  </a:solidFill>
                  <a:latin typeface="Times New Roman" charset="0"/>
                  <a:ea typeface="Times New Roman" charset="0"/>
                  <a:cs typeface="Times New Roman" charset="0"/>
                </a:rPr>
                <a:t>Methodology</a:t>
              </a:r>
              <a:endParaRPr lang="en-US" altLang="zh-CN" sz="4000" dirty="0">
                <a:solidFill>
                  <a:schemeClr val="bg1"/>
                </a:solidFill>
                <a:latin typeface="Times New Roman" charset="0"/>
                <a:ea typeface="Times New Roman" charset="0"/>
                <a:cs typeface="Times New Roman" charset="0"/>
              </a:endParaRPr>
            </a:p>
          </p:txBody>
        </p:sp>
        <p:sp>
          <p:nvSpPr>
            <p:cNvPr id="9" name="椭圆 8"/>
            <p:cNvSpPr/>
            <p:nvPr/>
          </p:nvSpPr>
          <p:spPr>
            <a:xfrm>
              <a:off x="8589615" y="1056826"/>
              <a:ext cx="216024" cy="21602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5" name="图片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06853">
              <a:off x="4028581" y="-704344"/>
              <a:ext cx="5111480" cy="2875208"/>
            </a:xfrm>
            <a:prstGeom prst="rect">
              <a:avLst/>
            </a:prstGeom>
          </p:spPr>
        </p:pic>
      </p:grpSp>
      <p:sp>
        <p:nvSpPr>
          <p:cNvPr id="32" name="文本框 31"/>
          <p:cNvSpPr txBox="1"/>
          <p:nvPr/>
        </p:nvSpPr>
        <p:spPr>
          <a:xfrm>
            <a:off x="1545248" y="1864863"/>
            <a:ext cx="10047511" cy="646331"/>
          </a:xfrm>
          <a:prstGeom prst="rect">
            <a:avLst/>
          </a:prstGeom>
          <a:noFill/>
        </p:spPr>
        <p:txBody>
          <a:bodyPr wrap="square" rtlCol="0">
            <a:spAutoFit/>
          </a:bodyPr>
          <a:lstStyle/>
          <a:p>
            <a:r>
              <a:rPr kumimoji="1" lang="en-US" altLang="zh-CN" sz="36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Word-Entity duet framework</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
            </a:r>
            <a:endPar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sp>
        <p:nvSpPr>
          <p:cNvPr id="20" name="文本框 19"/>
          <p:cNvSpPr txBox="1"/>
          <p:nvPr/>
        </p:nvSpPr>
        <p:spPr>
          <a:xfrm>
            <a:off x="2206335" y="3136198"/>
            <a:ext cx="7785672" cy="1569660"/>
          </a:xfrm>
          <a:prstGeom prst="rect">
            <a:avLst/>
          </a:prstGeom>
          <a:noFill/>
        </p:spPr>
        <p:txBody>
          <a:bodyPr wrap="square" rtlCol="0">
            <a:spAutoFit/>
          </a:bodyPr>
          <a:lstStyle/>
          <a:p>
            <a:pPr marL="457200" indent="-457200">
              <a:buFont typeface="Arial" charset="0"/>
              <a:buChar char="•"/>
            </a:pP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Word and Entity Based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Representations</a:t>
            </a:r>
            <a:endPar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a:p>
            <a:pPr marL="457200" indent="-457200">
              <a:buFont typeface="Arial" charset="0"/>
              <a:buChar char="•"/>
            </a:pPr>
            <a:endPar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a:p>
            <a:pPr marL="457200" indent="-457200">
              <a:buFont typeface="Arial" charset="0"/>
              <a:buChar char="•"/>
            </a:pP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Matching </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with the Word-Entity Duet</a:t>
            </a:r>
            <a:endPar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spTree>
    <p:custDataLst>
      <p:tags r:id="rId1"/>
    </p:custDataLst>
    <p:extLst>
      <p:ext uri="{BB962C8B-B14F-4D97-AF65-F5344CB8AC3E}">
        <p14:creationId xmlns:p14="http://schemas.microsoft.com/office/powerpoint/2010/main" val="742326231"/>
      </p:ext>
    </p:extLst>
  </p:cSld>
  <p:clrMapOvr>
    <a:masterClrMapping/>
  </p:clrMapOvr>
  <mc:AlternateContent xmlns:mc="http://schemas.openxmlformats.org/markup-compatibility/2006" xmlns:p14="http://schemas.microsoft.com/office/powerpoint/2010/main">
    <mc:Choice Requires="p14">
      <p:transition spd="slow" p14:dur="1500" advTm="3274">
        <p14:window dir="vert"/>
      </p:transition>
    </mc:Choice>
    <mc:Fallback xmlns="">
      <p:transition spd="slow" advTm="960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704344"/>
            <a:ext cx="9140061" cy="2875208"/>
            <a:chOff x="0" y="-704344"/>
            <a:chExt cx="9140061" cy="2875208"/>
          </a:xfrm>
        </p:grpSpPr>
        <p:grpSp>
          <p:nvGrpSpPr>
            <p:cNvPr id="4" name="组合 3"/>
            <p:cNvGrpSpPr/>
            <p:nvPr/>
          </p:nvGrpSpPr>
          <p:grpSpPr>
            <a:xfrm>
              <a:off x="0" y="-488131"/>
              <a:ext cx="2392916" cy="2204722"/>
              <a:chOff x="1444172" y="591989"/>
              <a:chExt cx="5705283" cy="5256584"/>
            </a:xfrm>
          </p:grpSpPr>
          <p:sp>
            <p:nvSpPr>
              <p:cNvPr id="64" name="任意多边形: 形状 63"/>
              <p:cNvSpPr/>
              <p:nvPr/>
            </p:nvSpPr>
            <p:spPr>
              <a:xfrm>
                <a:off x="1901872" y="2405577"/>
                <a:ext cx="3592285" cy="3442996"/>
              </a:xfrm>
              <a:custGeom>
                <a:avLst/>
                <a:gdLst>
                  <a:gd name="connsiteX0" fmla="*/ 0 w 3592285"/>
                  <a:gd name="connsiteY0" fmla="*/ 699796 h 3442996"/>
                  <a:gd name="connsiteX1" fmla="*/ 3592285 w 3592285"/>
                  <a:gd name="connsiteY1" fmla="*/ 0 h 3442996"/>
                  <a:gd name="connsiteX2" fmla="*/ 2425959 w 3592285"/>
                  <a:gd name="connsiteY2" fmla="*/ 3442996 h 3442996"/>
                  <a:gd name="connsiteX3" fmla="*/ 0 w 3592285"/>
                  <a:gd name="connsiteY3" fmla="*/ 699796 h 3442996"/>
                </a:gdLst>
                <a:ahLst/>
                <a:cxnLst>
                  <a:cxn ang="0">
                    <a:pos x="connsiteX0" y="connsiteY0"/>
                  </a:cxn>
                  <a:cxn ang="0">
                    <a:pos x="connsiteX1" y="connsiteY1"/>
                  </a:cxn>
                  <a:cxn ang="0">
                    <a:pos x="connsiteX2" y="connsiteY2"/>
                  </a:cxn>
                  <a:cxn ang="0">
                    <a:pos x="connsiteX3" y="connsiteY3"/>
                  </a:cxn>
                </a:cxnLst>
                <a:rect l="l" t="t" r="r" b="b"/>
                <a:pathLst>
                  <a:path w="3592285" h="3442996">
                    <a:moveTo>
                      <a:pt x="0" y="699796"/>
                    </a:moveTo>
                    <a:lnTo>
                      <a:pt x="3592285" y="0"/>
                    </a:lnTo>
                    <a:lnTo>
                      <a:pt x="2425959" y="3442996"/>
                    </a:lnTo>
                    <a:lnTo>
                      <a:pt x="0" y="699796"/>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形状 64"/>
              <p:cNvSpPr/>
              <p:nvPr/>
            </p:nvSpPr>
            <p:spPr>
              <a:xfrm>
                <a:off x="3403842" y="2049069"/>
                <a:ext cx="1270001" cy="965200"/>
              </a:xfrm>
              <a:custGeom>
                <a:avLst/>
                <a:gdLst>
                  <a:gd name="connsiteX0" fmla="*/ 0 w 1270000"/>
                  <a:gd name="connsiteY0" fmla="*/ 965200 h 965200"/>
                  <a:gd name="connsiteX1" fmla="*/ 1035050 w 1270000"/>
                  <a:gd name="connsiteY1" fmla="*/ 0 h 965200"/>
                  <a:gd name="connsiteX2" fmla="*/ 1270000 w 1270000"/>
                  <a:gd name="connsiteY2" fmla="*/ 933450 h 965200"/>
                </a:gdLst>
                <a:ahLst/>
                <a:cxnLst>
                  <a:cxn ang="0">
                    <a:pos x="connsiteX0" y="connsiteY0"/>
                  </a:cxn>
                  <a:cxn ang="0">
                    <a:pos x="connsiteX1" y="connsiteY1"/>
                  </a:cxn>
                  <a:cxn ang="0">
                    <a:pos x="connsiteX2" y="connsiteY2"/>
                  </a:cxn>
                </a:cxnLst>
                <a:rect l="l" t="t" r="r" b="b"/>
                <a:pathLst>
                  <a:path w="1270000" h="965200">
                    <a:moveTo>
                      <a:pt x="0" y="965200"/>
                    </a:moveTo>
                    <a:lnTo>
                      <a:pt x="1035050" y="0"/>
                    </a:lnTo>
                    <a:lnTo>
                      <a:pt x="1270000" y="93345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形状 65"/>
              <p:cNvSpPr/>
              <p:nvPr/>
            </p:nvSpPr>
            <p:spPr>
              <a:xfrm>
                <a:off x="1835390" y="3792146"/>
                <a:ext cx="3457575" cy="1752599"/>
              </a:xfrm>
              <a:custGeom>
                <a:avLst/>
                <a:gdLst>
                  <a:gd name="connsiteX0" fmla="*/ 733425 w 3457575"/>
                  <a:gd name="connsiteY0" fmla="*/ 0 h 1752600"/>
                  <a:gd name="connsiteX1" fmla="*/ 0 w 3457575"/>
                  <a:gd name="connsiteY1" fmla="*/ 733425 h 1752600"/>
                  <a:gd name="connsiteX2" fmla="*/ 3457575 w 3457575"/>
                  <a:gd name="connsiteY2" fmla="*/ 1752600 h 1752600"/>
                  <a:gd name="connsiteX3" fmla="*/ 3305175 w 3457575"/>
                  <a:gd name="connsiteY3" fmla="*/ 1114425 h 1752600"/>
                </a:gdLst>
                <a:ahLst/>
                <a:cxnLst>
                  <a:cxn ang="0">
                    <a:pos x="connsiteX0" y="connsiteY0"/>
                  </a:cxn>
                  <a:cxn ang="0">
                    <a:pos x="connsiteX1" y="connsiteY1"/>
                  </a:cxn>
                  <a:cxn ang="0">
                    <a:pos x="connsiteX2" y="connsiteY2"/>
                  </a:cxn>
                  <a:cxn ang="0">
                    <a:pos x="connsiteX3" y="connsiteY3"/>
                  </a:cxn>
                </a:cxnLst>
                <a:rect l="l" t="t" r="r" b="b"/>
                <a:pathLst>
                  <a:path w="3457575" h="1752600">
                    <a:moveTo>
                      <a:pt x="733425" y="0"/>
                    </a:moveTo>
                    <a:lnTo>
                      <a:pt x="0" y="733425"/>
                    </a:lnTo>
                    <a:lnTo>
                      <a:pt x="3457575" y="1752600"/>
                    </a:lnTo>
                    <a:lnTo>
                      <a:pt x="3305175" y="1114425"/>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p:cNvCxnSpPr/>
              <p:nvPr/>
            </p:nvCxnSpPr>
            <p:spPr>
              <a:xfrm flipH="1">
                <a:off x="4768373" y="4533062"/>
                <a:ext cx="720081" cy="72008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1444172" y="4029005"/>
                <a:ext cx="1668016" cy="158417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0" name="任意多边形: 形状 69"/>
              <p:cNvSpPr/>
              <p:nvPr/>
            </p:nvSpPr>
            <p:spPr>
              <a:xfrm>
                <a:off x="4121391" y="2201470"/>
                <a:ext cx="374650" cy="368301"/>
              </a:xfrm>
              <a:custGeom>
                <a:avLst/>
                <a:gdLst>
                  <a:gd name="connsiteX0" fmla="*/ 0 w 374650"/>
                  <a:gd name="connsiteY0" fmla="*/ 260350 h 368300"/>
                  <a:gd name="connsiteX1" fmla="*/ 279400 w 374650"/>
                  <a:gd name="connsiteY1" fmla="*/ 0 h 368300"/>
                  <a:gd name="connsiteX2" fmla="*/ 374650 w 374650"/>
                  <a:gd name="connsiteY2" fmla="*/ 368300 h 368300"/>
                  <a:gd name="connsiteX3" fmla="*/ 0 w 374650"/>
                  <a:gd name="connsiteY3" fmla="*/ 260350 h 368300"/>
                </a:gdLst>
                <a:ahLst/>
                <a:cxnLst>
                  <a:cxn ang="0">
                    <a:pos x="connsiteX0" y="connsiteY0"/>
                  </a:cxn>
                  <a:cxn ang="0">
                    <a:pos x="connsiteX1" y="connsiteY1"/>
                  </a:cxn>
                  <a:cxn ang="0">
                    <a:pos x="connsiteX2" y="connsiteY2"/>
                  </a:cxn>
                  <a:cxn ang="0">
                    <a:pos x="connsiteX3" y="connsiteY3"/>
                  </a:cxn>
                </a:cxnLst>
                <a:rect l="l" t="t" r="r" b="b"/>
                <a:pathLst>
                  <a:path w="374650" h="368300">
                    <a:moveTo>
                      <a:pt x="0" y="260350"/>
                    </a:moveTo>
                    <a:lnTo>
                      <a:pt x="279400" y="0"/>
                    </a:lnTo>
                    <a:lnTo>
                      <a:pt x="374650" y="368300"/>
                    </a:lnTo>
                    <a:lnTo>
                      <a:pt x="0" y="2603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直接连接符 71"/>
              <p:cNvCxnSpPr/>
              <p:nvPr/>
            </p:nvCxnSpPr>
            <p:spPr>
              <a:xfrm flipH="1">
                <a:off x="4678659" y="591989"/>
                <a:ext cx="2470796" cy="23921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6" name="直接连接符 5"/>
            <p:cNvCxnSpPr/>
            <p:nvPr/>
          </p:nvCxnSpPr>
          <p:spPr>
            <a:xfrm>
              <a:off x="1696257" y="1164838"/>
              <a:ext cx="68933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252911" y="572825"/>
              <a:ext cx="2949846" cy="707886"/>
            </a:xfrm>
            <a:prstGeom prst="rect">
              <a:avLst/>
            </a:prstGeom>
          </p:spPr>
          <p:txBody>
            <a:bodyPr wrap="none">
              <a:spAutoFit/>
            </a:bodyPr>
            <a:lstStyle/>
            <a:p>
              <a:r>
                <a:rPr lang="en-US" altLang="zh-CN" sz="4000" noProof="1">
                  <a:solidFill>
                    <a:schemeClr val="bg1"/>
                  </a:solidFill>
                  <a:latin typeface="Times New Roman" charset="0"/>
                  <a:ea typeface="Times New Roman" charset="0"/>
                  <a:cs typeface="Times New Roman" charset="0"/>
                </a:rPr>
                <a:t>Methodology</a:t>
              </a:r>
              <a:endParaRPr lang="en-US" altLang="zh-CN" sz="4000" dirty="0">
                <a:solidFill>
                  <a:schemeClr val="bg1"/>
                </a:solidFill>
                <a:latin typeface="Times New Roman" charset="0"/>
                <a:ea typeface="Times New Roman" charset="0"/>
                <a:cs typeface="Times New Roman" charset="0"/>
              </a:endParaRPr>
            </a:p>
          </p:txBody>
        </p:sp>
        <p:sp>
          <p:nvSpPr>
            <p:cNvPr id="9" name="椭圆 8"/>
            <p:cNvSpPr/>
            <p:nvPr/>
          </p:nvSpPr>
          <p:spPr>
            <a:xfrm>
              <a:off x="8589615" y="1056826"/>
              <a:ext cx="216024" cy="21602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5" name="图片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06853">
              <a:off x="4028581" y="-704344"/>
              <a:ext cx="5111480" cy="2875208"/>
            </a:xfrm>
            <a:prstGeom prst="rect">
              <a:avLst/>
            </a:prstGeom>
          </p:spPr>
        </p:pic>
      </p:grpSp>
      <p:sp>
        <p:nvSpPr>
          <p:cNvPr id="32" name="文本框 31"/>
          <p:cNvSpPr txBox="1"/>
          <p:nvPr/>
        </p:nvSpPr>
        <p:spPr>
          <a:xfrm>
            <a:off x="1545248" y="1864863"/>
            <a:ext cx="10047511" cy="646331"/>
          </a:xfrm>
          <a:prstGeom prst="rect">
            <a:avLst/>
          </a:prstGeom>
          <a:noFill/>
        </p:spPr>
        <p:txBody>
          <a:bodyPr wrap="square" rtlCol="0">
            <a:spAutoFit/>
          </a:bodyPr>
          <a:lstStyle/>
          <a:p>
            <a:r>
              <a:rPr kumimoji="1" lang="en-US" altLang="zh-CN" sz="36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Word-Entity duet framework</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
            </a:r>
            <a:endPar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sp>
        <p:nvSpPr>
          <p:cNvPr id="20" name="文本框 19"/>
          <p:cNvSpPr txBox="1"/>
          <p:nvPr/>
        </p:nvSpPr>
        <p:spPr>
          <a:xfrm>
            <a:off x="2206335" y="3136198"/>
            <a:ext cx="7785672" cy="1569660"/>
          </a:xfrm>
          <a:prstGeom prst="rect">
            <a:avLst/>
          </a:prstGeom>
          <a:noFill/>
        </p:spPr>
        <p:txBody>
          <a:bodyPr wrap="square" rtlCol="0">
            <a:spAutoFit/>
          </a:bodyPr>
          <a:lstStyle/>
          <a:p>
            <a:pPr marL="457200" indent="-457200">
              <a:buFont typeface="Arial" charset="0"/>
              <a:buChar char="•"/>
            </a:pP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Word and Entity Based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Representations</a:t>
            </a:r>
            <a:endPar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a:p>
            <a:pPr marL="457200" indent="-457200">
              <a:buFont typeface="Arial" charset="0"/>
              <a:buChar char="•"/>
            </a:pPr>
            <a:endPar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a:p>
            <a:pPr marL="457200" indent="-457200">
              <a:buFont typeface="Arial" charset="0"/>
              <a:buChar char="•"/>
            </a:pPr>
            <a:r>
              <a:rPr kumimoji="1" lang="en-US" altLang="zh-CN" sz="3200" dirty="0" smtClean="0">
                <a:solidFill>
                  <a:schemeClr val="bg1">
                    <a:lumMod val="50000"/>
                  </a:schemeClr>
                </a:solidFill>
                <a:effectLst>
                  <a:outerShdw blurRad="50800" dist="76200" dir="2700000" algn="tl" rotWithShape="0">
                    <a:prstClr val="black">
                      <a:alpha val="40000"/>
                    </a:prstClr>
                  </a:outerShdw>
                </a:effectLst>
                <a:latin typeface="Times New Roman" charset="0"/>
                <a:ea typeface="Times New Roman" charset="0"/>
                <a:cs typeface="Times New Roman" charset="0"/>
              </a:rPr>
              <a:t>Matching </a:t>
            </a:r>
            <a:r>
              <a:rPr kumimoji="1" lang="en-US" altLang="zh-CN" sz="3200" dirty="0">
                <a:solidFill>
                  <a:schemeClr val="bg1">
                    <a:lumMod val="50000"/>
                  </a:schemeClr>
                </a:solidFill>
                <a:effectLst>
                  <a:outerShdw blurRad="50800" dist="76200" dir="2700000" algn="tl" rotWithShape="0">
                    <a:prstClr val="black">
                      <a:alpha val="40000"/>
                    </a:prstClr>
                  </a:outerShdw>
                </a:effectLst>
                <a:latin typeface="Times New Roman" charset="0"/>
                <a:ea typeface="Times New Roman" charset="0"/>
                <a:cs typeface="Times New Roman" charset="0"/>
              </a:rPr>
              <a:t>with the Word-Entity Duet</a:t>
            </a:r>
            <a:endParaRPr kumimoji="1" lang="zh-CN" altLang="en-US" sz="3200" dirty="0" smtClean="0">
              <a:solidFill>
                <a:schemeClr val="bg1">
                  <a:lumMod val="50000"/>
                </a:schemeClr>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spTree>
    <p:custDataLst>
      <p:tags r:id="rId1"/>
    </p:custDataLst>
    <p:extLst>
      <p:ext uri="{BB962C8B-B14F-4D97-AF65-F5344CB8AC3E}">
        <p14:creationId xmlns:p14="http://schemas.microsoft.com/office/powerpoint/2010/main" val="1642860762"/>
      </p:ext>
    </p:extLst>
  </p:cSld>
  <p:clrMapOvr>
    <a:masterClrMapping/>
  </p:clrMapOvr>
  <mc:AlternateContent xmlns:mc="http://schemas.openxmlformats.org/markup-compatibility/2006" xmlns:p14="http://schemas.microsoft.com/office/powerpoint/2010/main">
    <mc:Choice Requires="p14">
      <p:transition spd="slow" p14:dur="1500" advTm="3274">
        <p14:window dir="vert"/>
      </p:transition>
    </mc:Choice>
    <mc:Fallback xmlns="">
      <p:transition spd="slow" advTm="960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704344"/>
            <a:ext cx="9140061" cy="2875208"/>
            <a:chOff x="0" y="-704344"/>
            <a:chExt cx="9140061" cy="2875208"/>
          </a:xfrm>
        </p:grpSpPr>
        <p:grpSp>
          <p:nvGrpSpPr>
            <p:cNvPr id="4" name="组合 3"/>
            <p:cNvGrpSpPr/>
            <p:nvPr/>
          </p:nvGrpSpPr>
          <p:grpSpPr>
            <a:xfrm>
              <a:off x="0" y="-488131"/>
              <a:ext cx="2392916" cy="2204722"/>
              <a:chOff x="1444172" y="591989"/>
              <a:chExt cx="5705283" cy="5256584"/>
            </a:xfrm>
          </p:grpSpPr>
          <p:sp>
            <p:nvSpPr>
              <p:cNvPr id="64" name="任意多边形: 形状 63"/>
              <p:cNvSpPr/>
              <p:nvPr/>
            </p:nvSpPr>
            <p:spPr>
              <a:xfrm>
                <a:off x="1901872" y="2405577"/>
                <a:ext cx="3592285" cy="3442996"/>
              </a:xfrm>
              <a:custGeom>
                <a:avLst/>
                <a:gdLst>
                  <a:gd name="connsiteX0" fmla="*/ 0 w 3592285"/>
                  <a:gd name="connsiteY0" fmla="*/ 699796 h 3442996"/>
                  <a:gd name="connsiteX1" fmla="*/ 3592285 w 3592285"/>
                  <a:gd name="connsiteY1" fmla="*/ 0 h 3442996"/>
                  <a:gd name="connsiteX2" fmla="*/ 2425959 w 3592285"/>
                  <a:gd name="connsiteY2" fmla="*/ 3442996 h 3442996"/>
                  <a:gd name="connsiteX3" fmla="*/ 0 w 3592285"/>
                  <a:gd name="connsiteY3" fmla="*/ 699796 h 3442996"/>
                </a:gdLst>
                <a:ahLst/>
                <a:cxnLst>
                  <a:cxn ang="0">
                    <a:pos x="connsiteX0" y="connsiteY0"/>
                  </a:cxn>
                  <a:cxn ang="0">
                    <a:pos x="connsiteX1" y="connsiteY1"/>
                  </a:cxn>
                  <a:cxn ang="0">
                    <a:pos x="connsiteX2" y="connsiteY2"/>
                  </a:cxn>
                  <a:cxn ang="0">
                    <a:pos x="connsiteX3" y="connsiteY3"/>
                  </a:cxn>
                </a:cxnLst>
                <a:rect l="l" t="t" r="r" b="b"/>
                <a:pathLst>
                  <a:path w="3592285" h="3442996">
                    <a:moveTo>
                      <a:pt x="0" y="699796"/>
                    </a:moveTo>
                    <a:lnTo>
                      <a:pt x="3592285" y="0"/>
                    </a:lnTo>
                    <a:lnTo>
                      <a:pt x="2425959" y="3442996"/>
                    </a:lnTo>
                    <a:lnTo>
                      <a:pt x="0" y="699796"/>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形状 64"/>
              <p:cNvSpPr/>
              <p:nvPr/>
            </p:nvSpPr>
            <p:spPr>
              <a:xfrm>
                <a:off x="3403842" y="2049069"/>
                <a:ext cx="1270001" cy="965200"/>
              </a:xfrm>
              <a:custGeom>
                <a:avLst/>
                <a:gdLst>
                  <a:gd name="connsiteX0" fmla="*/ 0 w 1270000"/>
                  <a:gd name="connsiteY0" fmla="*/ 965200 h 965200"/>
                  <a:gd name="connsiteX1" fmla="*/ 1035050 w 1270000"/>
                  <a:gd name="connsiteY1" fmla="*/ 0 h 965200"/>
                  <a:gd name="connsiteX2" fmla="*/ 1270000 w 1270000"/>
                  <a:gd name="connsiteY2" fmla="*/ 933450 h 965200"/>
                </a:gdLst>
                <a:ahLst/>
                <a:cxnLst>
                  <a:cxn ang="0">
                    <a:pos x="connsiteX0" y="connsiteY0"/>
                  </a:cxn>
                  <a:cxn ang="0">
                    <a:pos x="connsiteX1" y="connsiteY1"/>
                  </a:cxn>
                  <a:cxn ang="0">
                    <a:pos x="connsiteX2" y="connsiteY2"/>
                  </a:cxn>
                </a:cxnLst>
                <a:rect l="l" t="t" r="r" b="b"/>
                <a:pathLst>
                  <a:path w="1270000" h="965200">
                    <a:moveTo>
                      <a:pt x="0" y="965200"/>
                    </a:moveTo>
                    <a:lnTo>
                      <a:pt x="1035050" y="0"/>
                    </a:lnTo>
                    <a:lnTo>
                      <a:pt x="1270000" y="93345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形状 65"/>
              <p:cNvSpPr/>
              <p:nvPr/>
            </p:nvSpPr>
            <p:spPr>
              <a:xfrm>
                <a:off x="1835390" y="3792146"/>
                <a:ext cx="3457575" cy="1752599"/>
              </a:xfrm>
              <a:custGeom>
                <a:avLst/>
                <a:gdLst>
                  <a:gd name="connsiteX0" fmla="*/ 733425 w 3457575"/>
                  <a:gd name="connsiteY0" fmla="*/ 0 h 1752600"/>
                  <a:gd name="connsiteX1" fmla="*/ 0 w 3457575"/>
                  <a:gd name="connsiteY1" fmla="*/ 733425 h 1752600"/>
                  <a:gd name="connsiteX2" fmla="*/ 3457575 w 3457575"/>
                  <a:gd name="connsiteY2" fmla="*/ 1752600 h 1752600"/>
                  <a:gd name="connsiteX3" fmla="*/ 3305175 w 3457575"/>
                  <a:gd name="connsiteY3" fmla="*/ 1114425 h 1752600"/>
                </a:gdLst>
                <a:ahLst/>
                <a:cxnLst>
                  <a:cxn ang="0">
                    <a:pos x="connsiteX0" y="connsiteY0"/>
                  </a:cxn>
                  <a:cxn ang="0">
                    <a:pos x="connsiteX1" y="connsiteY1"/>
                  </a:cxn>
                  <a:cxn ang="0">
                    <a:pos x="connsiteX2" y="connsiteY2"/>
                  </a:cxn>
                  <a:cxn ang="0">
                    <a:pos x="connsiteX3" y="connsiteY3"/>
                  </a:cxn>
                </a:cxnLst>
                <a:rect l="l" t="t" r="r" b="b"/>
                <a:pathLst>
                  <a:path w="3457575" h="1752600">
                    <a:moveTo>
                      <a:pt x="733425" y="0"/>
                    </a:moveTo>
                    <a:lnTo>
                      <a:pt x="0" y="733425"/>
                    </a:lnTo>
                    <a:lnTo>
                      <a:pt x="3457575" y="1752600"/>
                    </a:lnTo>
                    <a:lnTo>
                      <a:pt x="3305175" y="1114425"/>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p:cNvCxnSpPr/>
              <p:nvPr/>
            </p:nvCxnSpPr>
            <p:spPr>
              <a:xfrm flipH="1">
                <a:off x="4768373" y="4533062"/>
                <a:ext cx="720081" cy="72008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1444172" y="4029005"/>
                <a:ext cx="1668016" cy="158417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0" name="任意多边形: 形状 69"/>
              <p:cNvSpPr/>
              <p:nvPr/>
            </p:nvSpPr>
            <p:spPr>
              <a:xfrm>
                <a:off x="4121391" y="2201470"/>
                <a:ext cx="374650" cy="368301"/>
              </a:xfrm>
              <a:custGeom>
                <a:avLst/>
                <a:gdLst>
                  <a:gd name="connsiteX0" fmla="*/ 0 w 374650"/>
                  <a:gd name="connsiteY0" fmla="*/ 260350 h 368300"/>
                  <a:gd name="connsiteX1" fmla="*/ 279400 w 374650"/>
                  <a:gd name="connsiteY1" fmla="*/ 0 h 368300"/>
                  <a:gd name="connsiteX2" fmla="*/ 374650 w 374650"/>
                  <a:gd name="connsiteY2" fmla="*/ 368300 h 368300"/>
                  <a:gd name="connsiteX3" fmla="*/ 0 w 374650"/>
                  <a:gd name="connsiteY3" fmla="*/ 260350 h 368300"/>
                </a:gdLst>
                <a:ahLst/>
                <a:cxnLst>
                  <a:cxn ang="0">
                    <a:pos x="connsiteX0" y="connsiteY0"/>
                  </a:cxn>
                  <a:cxn ang="0">
                    <a:pos x="connsiteX1" y="connsiteY1"/>
                  </a:cxn>
                  <a:cxn ang="0">
                    <a:pos x="connsiteX2" y="connsiteY2"/>
                  </a:cxn>
                  <a:cxn ang="0">
                    <a:pos x="connsiteX3" y="connsiteY3"/>
                  </a:cxn>
                </a:cxnLst>
                <a:rect l="l" t="t" r="r" b="b"/>
                <a:pathLst>
                  <a:path w="374650" h="368300">
                    <a:moveTo>
                      <a:pt x="0" y="260350"/>
                    </a:moveTo>
                    <a:lnTo>
                      <a:pt x="279400" y="0"/>
                    </a:lnTo>
                    <a:lnTo>
                      <a:pt x="374650" y="368300"/>
                    </a:lnTo>
                    <a:lnTo>
                      <a:pt x="0" y="2603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直接连接符 71"/>
              <p:cNvCxnSpPr/>
              <p:nvPr/>
            </p:nvCxnSpPr>
            <p:spPr>
              <a:xfrm flipH="1">
                <a:off x="4678659" y="591989"/>
                <a:ext cx="2470796" cy="23921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6" name="直接连接符 5"/>
            <p:cNvCxnSpPr/>
            <p:nvPr/>
          </p:nvCxnSpPr>
          <p:spPr>
            <a:xfrm>
              <a:off x="1696257" y="1164838"/>
              <a:ext cx="68933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252911" y="572825"/>
              <a:ext cx="2949846" cy="707886"/>
            </a:xfrm>
            <a:prstGeom prst="rect">
              <a:avLst/>
            </a:prstGeom>
          </p:spPr>
          <p:txBody>
            <a:bodyPr wrap="none">
              <a:spAutoFit/>
            </a:bodyPr>
            <a:lstStyle/>
            <a:p>
              <a:r>
                <a:rPr lang="en-US" altLang="zh-CN" sz="4000" noProof="1">
                  <a:solidFill>
                    <a:schemeClr val="bg1"/>
                  </a:solidFill>
                  <a:latin typeface="Times New Roman" charset="0"/>
                  <a:ea typeface="Times New Roman" charset="0"/>
                  <a:cs typeface="Times New Roman" charset="0"/>
                </a:rPr>
                <a:t>Methodology</a:t>
              </a:r>
              <a:endParaRPr lang="en-US" altLang="zh-CN" sz="4000" dirty="0">
                <a:solidFill>
                  <a:schemeClr val="bg1"/>
                </a:solidFill>
                <a:latin typeface="Times New Roman" charset="0"/>
                <a:ea typeface="Times New Roman" charset="0"/>
                <a:cs typeface="Times New Roman" charset="0"/>
              </a:endParaRPr>
            </a:p>
          </p:txBody>
        </p:sp>
        <p:sp>
          <p:nvSpPr>
            <p:cNvPr id="9" name="椭圆 8"/>
            <p:cNvSpPr/>
            <p:nvPr/>
          </p:nvSpPr>
          <p:spPr>
            <a:xfrm>
              <a:off x="8589615" y="1056826"/>
              <a:ext cx="216024" cy="21602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5" name="图片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06853">
              <a:off x="4028581" y="-704344"/>
              <a:ext cx="5111480" cy="2875208"/>
            </a:xfrm>
            <a:prstGeom prst="rect">
              <a:avLst/>
            </a:prstGeom>
          </p:spPr>
        </p:pic>
      </p:grpSp>
      <p:sp>
        <p:nvSpPr>
          <p:cNvPr id="32" name="文本框 31"/>
          <p:cNvSpPr txBox="1"/>
          <p:nvPr/>
        </p:nvSpPr>
        <p:spPr>
          <a:xfrm>
            <a:off x="1545248" y="1864863"/>
            <a:ext cx="10047511" cy="646331"/>
          </a:xfrm>
          <a:prstGeom prst="rect">
            <a:avLst/>
          </a:prstGeom>
          <a:noFill/>
        </p:spPr>
        <p:txBody>
          <a:bodyPr wrap="square" rtlCol="0">
            <a:spAutoFit/>
          </a:bodyPr>
          <a:lstStyle/>
          <a:p>
            <a:r>
              <a:rPr kumimoji="1" lang="en-US" altLang="zh-CN" sz="36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Word-Based</a:t>
            </a:r>
            <a:r>
              <a:rPr kumimoji="1" lang="zh-CN" altLang="en-US" sz="36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6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representation</a:t>
            </a:r>
            <a:r>
              <a:rPr kumimoji="1" lang="zh-CN" altLang="en-US" sz="36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
            </a:r>
            <a:endParaRPr kumimoji="1" lang="zh-CN" altLang="en-US" sz="36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sp>
        <p:nvSpPr>
          <p:cNvPr id="20" name="文本框 19"/>
          <p:cNvSpPr txBox="1"/>
          <p:nvPr/>
        </p:nvSpPr>
        <p:spPr>
          <a:xfrm>
            <a:off x="2206335" y="3136198"/>
            <a:ext cx="7785672" cy="584775"/>
          </a:xfrm>
          <a:prstGeom prst="rect">
            <a:avLst/>
          </a:prstGeom>
          <a:noFill/>
        </p:spPr>
        <p:txBody>
          <a:bodyPr wrap="square" rtlCol="0">
            <a:spAutoFit/>
          </a:bodyPr>
          <a:lstStyle/>
          <a:p>
            <a:r>
              <a:rPr kumimoji="1" lang="en-US" altLang="zh-CN" sz="3200" dirty="0" err="1"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Qw</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(w)</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tf(w,</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q)</a:t>
            </a:r>
            <a:r>
              <a:rPr kumimoji="1" lang="zh-CN" altLang="en-US"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err="1"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Dw</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(w)</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tf(w,</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d)</a:t>
            </a:r>
            <a:endParaRPr kumimoji="1" lang="zh-CN" altLang="en-US"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sp>
        <p:nvSpPr>
          <p:cNvPr id="17" name="文本框 16"/>
          <p:cNvSpPr txBox="1"/>
          <p:nvPr/>
        </p:nvSpPr>
        <p:spPr>
          <a:xfrm>
            <a:off x="2206335" y="4247475"/>
            <a:ext cx="8687536" cy="2308324"/>
          </a:xfrm>
          <a:prstGeom prst="rect">
            <a:avLst/>
          </a:prstGeom>
          <a:noFill/>
        </p:spPr>
        <p:txBody>
          <a:bodyPr wrap="square" rtlCol="0">
            <a:spAutoFit/>
          </a:bodyPr>
          <a:lstStyle/>
          <a:p>
            <a:pPr>
              <a:lnSpc>
                <a:spcPct val="150000"/>
              </a:lnSpc>
            </a:pP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tf(w,</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q):</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the word’s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frequency </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in the query </a:t>
            </a:r>
            <a:endParaRPr kumimoji="1" lang="zh-CN" altLang="en-US"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a:p>
            <a:pPr>
              <a:lnSpc>
                <a:spcPct val="150000"/>
              </a:lnSpc>
            </a:pP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tf(w,</a:t>
            </a:r>
            <a:r>
              <a:rPr kumimoji="1" lang="zh-CN" altLang="en-US"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d</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the word’s frequency in the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document</a:t>
            </a:r>
            <a:endPar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a:p>
            <a:pPr>
              <a:lnSpc>
                <a:spcPct val="150000"/>
              </a:lnSpc>
            </a:pP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(title</a:t>
            </a:r>
            <a:r>
              <a:rPr kumimoji="1" lang="zh-CN" altLang="en-US"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and</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body).</a:t>
            </a:r>
            <a:endParaRPr kumimoji="1" lang="zh-CN" altLang="en-US"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spTree>
    <p:custDataLst>
      <p:tags r:id="rId1"/>
    </p:custDataLst>
    <p:extLst>
      <p:ext uri="{BB962C8B-B14F-4D97-AF65-F5344CB8AC3E}">
        <p14:creationId xmlns:p14="http://schemas.microsoft.com/office/powerpoint/2010/main" val="2095530969"/>
      </p:ext>
    </p:extLst>
  </p:cSld>
  <p:clrMapOvr>
    <a:masterClrMapping/>
  </p:clrMapOvr>
  <mc:AlternateContent xmlns:mc="http://schemas.openxmlformats.org/markup-compatibility/2006" xmlns:p14="http://schemas.microsoft.com/office/powerpoint/2010/main">
    <mc:Choice Requires="p14">
      <p:transition spd="slow" p14:dur="1500" advTm="3274">
        <p14:window dir="vert"/>
      </p:transition>
    </mc:Choice>
    <mc:Fallback xmlns="">
      <p:transition spd="slow" advTm="960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20"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704344"/>
            <a:ext cx="9140061" cy="2875208"/>
            <a:chOff x="0" y="-704344"/>
            <a:chExt cx="9140061" cy="2875208"/>
          </a:xfrm>
        </p:grpSpPr>
        <p:grpSp>
          <p:nvGrpSpPr>
            <p:cNvPr id="4" name="组合 3"/>
            <p:cNvGrpSpPr/>
            <p:nvPr/>
          </p:nvGrpSpPr>
          <p:grpSpPr>
            <a:xfrm>
              <a:off x="0" y="-488131"/>
              <a:ext cx="2392916" cy="2204722"/>
              <a:chOff x="1444172" y="591989"/>
              <a:chExt cx="5705283" cy="5256584"/>
            </a:xfrm>
          </p:grpSpPr>
          <p:sp>
            <p:nvSpPr>
              <p:cNvPr id="64" name="任意多边形: 形状 63"/>
              <p:cNvSpPr/>
              <p:nvPr/>
            </p:nvSpPr>
            <p:spPr>
              <a:xfrm>
                <a:off x="1901872" y="2405577"/>
                <a:ext cx="3592285" cy="3442996"/>
              </a:xfrm>
              <a:custGeom>
                <a:avLst/>
                <a:gdLst>
                  <a:gd name="connsiteX0" fmla="*/ 0 w 3592285"/>
                  <a:gd name="connsiteY0" fmla="*/ 699796 h 3442996"/>
                  <a:gd name="connsiteX1" fmla="*/ 3592285 w 3592285"/>
                  <a:gd name="connsiteY1" fmla="*/ 0 h 3442996"/>
                  <a:gd name="connsiteX2" fmla="*/ 2425959 w 3592285"/>
                  <a:gd name="connsiteY2" fmla="*/ 3442996 h 3442996"/>
                  <a:gd name="connsiteX3" fmla="*/ 0 w 3592285"/>
                  <a:gd name="connsiteY3" fmla="*/ 699796 h 3442996"/>
                </a:gdLst>
                <a:ahLst/>
                <a:cxnLst>
                  <a:cxn ang="0">
                    <a:pos x="connsiteX0" y="connsiteY0"/>
                  </a:cxn>
                  <a:cxn ang="0">
                    <a:pos x="connsiteX1" y="connsiteY1"/>
                  </a:cxn>
                  <a:cxn ang="0">
                    <a:pos x="connsiteX2" y="connsiteY2"/>
                  </a:cxn>
                  <a:cxn ang="0">
                    <a:pos x="connsiteX3" y="connsiteY3"/>
                  </a:cxn>
                </a:cxnLst>
                <a:rect l="l" t="t" r="r" b="b"/>
                <a:pathLst>
                  <a:path w="3592285" h="3442996">
                    <a:moveTo>
                      <a:pt x="0" y="699796"/>
                    </a:moveTo>
                    <a:lnTo>
                      <a:pt x="3592285" y="0"/>
                    </a:lnTo>
                    <a:lnTo>
                      <a:pt x="2425959" y="3442996"/>
                    </a:lnTo>
                    <a:lnTo>
                      <a:pt x="0" y="699796"/>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形状 64"/>
              <p:cNvSpPr/>
              <p:nvPr/>
            </p:nvSpPr>
            <p:spPr>
              <a:xfrm>
                <a:off x="3403842" y="2049069"/>
                <a:ext cx="1270001" cy="965200"/>
              </a:xfrm>
              <a:custGeom>
                <a:avLst/>
                <a:gdLst>
                  <a:gd name="connsiteX0" fmla="*/ 0 w 1270000"/>
                  <a:gd name="connsiteY0" fmla="*/ 965200 h 965200"/>
                  <a:gd name="connsiteX1" fmla="*/ 1035050 w 1270000"/>
                  <a:gd name="connsiteY1" fmla="*/ 0 h 965200"/>
                  <a:gd name="connsiteX2" fmla="*/ 1270000 w 1270000"/>
                  <a:gd name="connsiteY2" fmla="*/ 933450 h 965200"/>
                </a:gdLst>
                <a:ahLst/>
                <a:cxnLst>
                  <a:cxn ang="0">
                    <a:pos x="connsiteX0" y="connsiteY0"/>
                  </a:cxn>
                  <a:cxn ang="0">
                    <a:pos x="connsiteX1" y="connsiteY1"/>
                  </a:cxn>
                  <a:cxn ang="0">
                    <a:pos x="connsiteX2" y="connsiteY2"/>
                  </a:cxn>
                </a:cxnLst>
                <a:rect l="l" t="t" r="r" b="b"/>
                <a:pathLst>
                  <a:path w="1270000" h="965200">
                    <a:moveTo>
                      <a:pt x="0" y="965200"/>
                    </a:moveTo>
                    <a:lnTo>
                      <a:pt x="1035050" y="0"/>
                    </a:lnTo>
                    <a:lnTo>
                      <a:pt x="1270000" y="93345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形状 65"/>
              <p:cNvSpPr/>
              <p:nvPr/>
            </p:nvSpPr>
            <p:spPr>
              <a:xfrm>
                <a:off x="1835390" y="3792146"/>
                <a:ext cx="3457575" cy="1752599"/>
              </a:xfrm>
              <a:custGeom>
                <a:avLst/>
                <a:gdLst>
                  <a:gd name="connsiteX0" fmla="*/ 733425 w 3457575"/>
                  <a:gd name="connsiteY0" fmla="*/ 0 h 1752600"/>
                  <a:gd name="connsiteX1" fmla="*/ 0 w 3457575"/>
                  <a:gd name="connsiteY1" fmla="*/ 733425 h 1752600"/>
                  <a:gd name="connsiteX2" fmla="*/ 3457575 w 3457575"/>
                  <a:gd name="connsiteY2" fmla="*/ 1752600 h 1752600"/>
                  <a:gd name="connsiteX3" fmla="*/ 3305175 w 3457575"/>
                  <a:gd name="connsiteY3" fmla="*/ 1114425 h 1752600"/>
                </a:gdLst>
                <a:ahLst/>
                <a:cxnLst>
                  <a:cxn ang="0">
                    <a:pos x="connsiteX0" y="connsiteY0"/>
                  </a:cxn>
                  <a:cxn ang="0">
                    <a:pos x="connsiteX1" y="connsiteY1"/>
                  </a:cxn>
                  <a:cxn ang="0">
                    <a:pos x="connsiteX2" y="connsiteY2"/>
                  </a:cxn>
                  <a:cxn ang="0">
                    <a:pos x="connsiteX3" y="connsiteY3"/>
                  </a:cxn>
                </a:cxnLst>
                <a:rect l="l" t="t" r="r" b="b"/>
                <a:pathLst>
                  <a:path w="3457575" h="1752600">
                    <a:moveTo>
                      <a:pt x="733425" y="0"/>
                    </a:moveTo>
                    <a:lnTo>
                      <a:pt x="0" y="733425"/>
                    </a:lnTo>
                    <a:lnTo>
                      <a:pt x="3457575" y="1752600"/>
                    </a:lnTo>
                    <a:lnTo>
                      <a:pt x="3305175" y="1114425"/>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p:cNvCxnSpPr/>
              <p:nvPr/>
            </p:nvCxnSpPr>
            <p:spPr>
              <a:xfrm flipH="1">
                <a:off x="4768373" y="4533062"/>
                <a:ext cx="720081" cy="72008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1444172" y="4029005"/>
                <a:ext cx="1668016" cy="158417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0" name="任意多边形: 形状 69"/>
              <p:cNvSpPr/>
              <p:nvPr/>
            </p:nvSpPr>
            <p:spPr>
              <a:xfrm>
                <a:off x="4121391" y="2201470"/>
                <a:ext cx="374650" cy="368301"/>
              </a:xfrm>
              <a:custGeom>
                <a:avLst/>
                <a:gdLst>
                  <a:gd name="connsiteX0" fmla="*/ 0 w 374650"/>
                  <a:gd name="connsiteY0" fmla="*/ 260350 h 368300"/>
                  <a:gd name="connsiteX1" fmla="*/ 279400 w 374650"/>
                  <a:gd name="connsiteY1" fmla="*/ 0 h 368300"/>
                  <a:gd name="connsiteX2" fmla="*/ 374650 w 374650"/>
                  <a:gd name="connsiteY2" fmla="*/ 368300 h 368300"/>
                  <a:gd name="connsiteX3" fmla="*/ 0 w 374650"/>
                  <a:gd name="connsiteY3" fmla="*/ 260350 h 368300"/>
                </a:gdLst>
                <a:ahLst/>
                <a:cxnLst>
                  <a:cxn ang="0">
                    <a:pos x="connsiteX0" y="connsiteY0"/>
                  </a:cxn>
                  <a:cxn ang="0">
                    <a:pos x="connsiteX1" y="connsiteY1"/>
                  </a:cxn>
                  <a:cxn ang="0">
                    <a:pos x="connsiteX2" y="connsiteY2"/>
                  </a:cxn>
                  <a:cxn ang="0">
                    <a:pos x="connsiteX3" y="connsiteY3"/>
                  </a:cxn>
                </a:cxnLst>
                <a:rect l="l" t="t" r="r" b="b"/>
                <a:pathLst>
                  <a:path w="374650" h="368300">
                    <a:moveTo>
                      <a:pt x="0" y="260350"/>
                    </a:moveTo>
                    <a:lnTo>
                      <a:pt x="279400" y="0"/>
                    </a:lnTo>
                    <a:lnTo>
                      <a:pt x="374650" y="368300"/>
                    </a:lnTo>
                    <a:lnTo>
                      <a:pt x="0" y="2603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直接连接符 71"/>
              <p:cNvCxnSpPr/>
              <p:nvPr/>
            </p:nvCxnSpPr>
            <p:spPr>
              <a:xfrm flipH="1">
                <a:off x="4678659" y="591989"/>
                <a:ext cx="2470796" cy="23921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6" name="直接连接符 5"/>
            <p:cNvCxnSpPr/>
            <p:nvPr/>
          </p:nvCxnSpPr>
          <p:spPr>
            <a:xfrm>
              <a:off x="1696257" y="1164838"/>
              <a:ext cx="68933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252911" y="572825"/>
              <a:ext cx="2949846" cy="707886"/>
            </a:xfrm>
            <a:prstGeom prst="rect">
              <a:avLst/>
            </a:prstGeom>
          </p:spPr>
          <p:txBody>
            <a:bodyPr wrap="none">
              <a:spAutoFit/>
            </a:bodyPr>
            <a:lstStyle/>
            <a:p>
              <a:r>
                <a:rPr lang="en-US" altLang="zh-CN" sz="4000" noProof="1">
                  <a:solidFill>
                    <a:schemeClr val="bg1"/>
                  </a:solidFill>
                  <a:latin typeface="Times New Roman" charset="0"/>
                  <a:ea typeface="Times New Roman" charset="0"/>
                  <a:cs typeface="Times New Roman" charset="0"/>
                </a:rPr>
                <a:t>Methodology</a:t>
              </a:r>
              <a:endParaRPr lang="en-US" altLang="zh-CN" sz="4000" dirty="0">
                <a:solidFill>
                  <a:schemeClr val="bg1"/>
                </a:solidFill>
                <a:latin typeface="Times New Roman" charset="0"/>
                <a:ea typeface="Times New Roman" charset="0"/>
                <a:cs typeface="Times New Roman" charset="0"/>
              </a:endParaRPr>
            </a:p>
          </p:txBody>
        </p:sp>
        <p:sp>
          <p:nvSpPr>
            <p:cNvPr id="9" name="椭圆 8"/>
            <p:cNvSpPr/>
            <p:nvPr/>
          </p:nvSpPr>
          <p:spPr>
            <a:xfrm>
              <a:off x="8589615" y="1056826"/>
              <a:ext cx="216024" cy="21602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5" name="图片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06853">
              <a:off x="4028581" y="-704344"/>
              <a:ext cx="5111480" cy="2875208"/>
            </a:xfrm>
            <a:prstGeom prst="rect">
              <a:avLst/>
            </a:prstGeom>
          </p:spPr>
        </p:pic>
      </p:grpSp>
      <p:sp>
        <p:nvSpPr>
          <p:cNvPr id="32" name="文本框 31"/>
          <p:cNvSpPr txBox="1"/>
          <p:nvPr/>
        </p:nvSpPr>
        <p:spPr>
          <a:xfrm>
            <a:off x="1545248" y="1864863"/>
            <a:ext cx="10047511" cy="646331"/>
          </a:xfrm>
          <a:prstGeom prst="rect">
            <a:avLst/>
          </a:prstGeom>
          <a:noFill/>
        </p:spPr>
        <p:txBody>
          <a:bodyPr wrap="square" rtlCol="0">
            <a:spAutoFit/>
          </a:bodyPr>
          <a:lstStyle/>
          <a:p>
            <a:r>
              <a:rPr kumimoji="1" lang="en-US" altLang="zh-CN" sz="36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Entity-Based</a:t>
            </a:r>
            <a:r>
              <a:rPr kumimoji="1" lang="zh-CN" altLang="en-US" sz="36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6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representation</a:t>
            </a:r>
            <a:r>
              <a:rPr kumimoji="1" lang="zh-CN" altLang="en-US" sz="36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
            </a:r>
            <a:endParaRPr kumimoji="1" lang="zh-CN" altLang="en-US" sz="36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sp>
        <p:nvSpPr>
          <p:cNvPr id="20" name="文本框 19"/>
          <p:cNvSpPr txBox="1"/>
          <p:nvPr/>
        </p:nvSpPr>
        <p:spPr>
          <a:xfrm>
            <a:off x="2206335" y="3136198"/>
            <a:ext cx="7785672" cy="584775"/>
          </a:xfrm>
          <a:prstGeom prst="rect">
            <a:avLst/>
          </a:prstGeom>
          <a:noFill/>
        </p:spPr>
        <p:txBody>
          <a:bodyPr wrap="square" rtlCol="0">
            <a:spAutoFit/>
          </a:bodyPr>
          <a:lstStyle/>
          <a:p>
            <a:r>
              <a:rPr kumimoji="1" lang="en-US" altLang="zh-CN" sz="3200" dirty="0" err="1"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Qe</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(e)</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tf(e,</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q)</a:t>
            </a:r>
            <a:r>
              <a:rPr kumimoji="1" lang="zh-CN" altLang="en-US"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De(e)</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tf(e,</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d)</a:t>
            </a:r>
            <a:endParaRPr kumimoji="1" lang="zh-CN" altLang="en-US"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sp>
        <p:nvSpPr>
          <p:cNvPr id="17" name="文本框 16"/>
          <p:cNvSpPr txBox="1"/>
          <p:nvPr/>
        </p:nvSpPr>
        <p:spPr>
          <a:xfrm>
            <a:off x="2206335" y="4247475"/>
            <a:ext cx="8687536" cy="2308324"/>
          </a:xfrm>
          <a:prstGeom prst="rect">
            <a:avLst/>
          </a:prstGeom>
          <a:noFill/>
        </p:spPr>
        <p:txBody>
          <a:bodyPr wrap="square" rtlCol="0">
            <a:spAutoFit/>
          </a:bodyPr>
          <a:lstStyle/>
          <a:p>
            <a:pPr>
              <a:lnSpc>
                <a:spcPct val="150000"/>
              </a:lnSpc>
            </a:pP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t</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f(e,</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q):</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the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entity’s frequency </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in the query </a:t>
            </a:r>
            <a:endParaRPr kumimoji="1" lang="zh-CN" altLang="en-US"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a:p>
            <a:pPr>
              <a:lnSpc>
                <a:spcPct val="150000"/>
              </a:lnSpc>
            </a:pP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t</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f(e,</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d</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the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entity’s </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frequency in the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document</a:t>
            </a:r>
            <a:endPar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a:p>
            <a:pPr>
              <a:lnSpc>
                <a:spcPct val="150000"/>
              </a:lnSpc>
            </a:pP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(title</a:t>
            </a:r>
            <a:r>
              <a:rPr kumimoji="1" lang="zh-CN" altLang="en-US"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and</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body).</a:t>
            </a:r>
            <a:endParaRPr kumimoji="1" lang="zh-CN" altLang="en-US"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spTree>
    <p:custDataLst>
      <p:tags r:id="rId1"/>
    </p:custDataLst>
    <p:extLst>
      <p:ext uri="{BB962C8B-B14F-4D97-AF65-F5344CB8AC3E}">
        <p14:creationId xmlns:p14="http://schemas.microsoft.com/office/powerpoint/2010/main" val="1029954928"/>
      </p:ext>
    </p:extLst>
  </p:cSld>
  <p:clrMapOvr>
    <a:masterClrMapping/>
  </p:clrMapOvr>
  <mc:AlternateContent xmlns:mc="http://schemas.openxmlformats.org/markup-compatibility/2006" xmlns:p14="http://schemas.microsoft.com/office/powerpoint/2010/main">
    <mc:Choice Requires="p14">
      <p:transition spd="slow" p14:dur="1500" advTm="3274">
        <p14:window dir="vert"/>
      </p:transition>
    </mc:Choice>
    <mc:Fallback xmlns="">
      <p:transition spd="slow" advTm="960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20"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704344"/>
            <a:ext cx="9140061" cy="2875208"/>
            <a:chOff x="0" y="-704344"/>
            <a:chExt cx="9140061" cy="2875208"/>
          </a:xfrm>
        </p:grpSpPr>
        <p:grpSp>
          <p:nvGrpSpPr>
            <p:cNvPr id="4" name="组合 3"/>
            <p:cNvGrpSpPr/>
            <p:nvPr/>
          </p:nvGrpSpPr>
          <p:grpSpPr>
            <a:xfrm>
              <a:off x="0" y="-488131"/>
              <a:ext cx="2392916" cy="2204722"/>
              <a:chOff x="1444172" y="591989"/>
              <a:chExt cx="5705283" cy="5256584"/>
            </a:xfrm>
          </p:grpSpPr>
          <p:sp>
            <p:nvSpPr>
              <p:cNvPr id="64" name="任意多边形: 形状 63"/>
              <p:cNvSpPr/>
              <p:nvPr/>
            </p:nvSpPr>
            <p:spPr>
              <a:xfrm>
                <a:off x="1901872" y="2405577"/>
                <a:ext cx="3592285" cy="3442996"/>
              </a:xfrm>
              <a:custGeom>
                <a:avLst/>
                <a:gdLst>
                  <a:gd name="connsiteX0" fmla="*/ 0 w 3592285"/>
                  <a:gd name="connsiteY0" fmla="*/ 699796 h 3442996"/>
                  <a:gd name="connsiteX1" fmla="*/ 3592285 w 3592285"/>
                  <a:gd name="connsiteY1" fmla="*/ 0 h 3442996"/>
                  <a:gd name="connsiteX2" fmla="*/ 2425959 w 3592285"/>
                  <a:gd name="connsiteY2" fmla="*/ 3442996 h 3442996"/>
                  <a:gd name="connsiteX3" fmla="*/ 0 w 3592285"/>
                  <a:gd name="connsiteY3" fmla="*/ 699796 h 3442996"/>
                </a:gdLst>
                <a:ahLst/>
                <a:cxnLst>
                  <a:cxn ang="0">
                    <a:pos x="connsiteX0" y="connsiteY0"/>
                  </a:cxn>
                  <a:cxn ang="0">
                    <a:pos x="connsiteX1" y="connsiteY1"/>
                  </a:cxn>
                  <a:cxn ang="0">
                    <a:pos x="connsiteX2" y="connsiteY2"/>
                  </a:cxn>
                  <a:cxn ang="0">
                    <a:pos x="connsiteX3" y="connsiteY3"/>
                  </a:cxn>
                </a:cxnLst>
                <a:rect l="l" t="t" r="r" b="b"/>
                <a:pathLst>
                  <a:path w="3592285" h="3442996">
                    <a:moveTo>
                      <a:pt x="0" y="699796"/>
                    </a:moveTo>
                    <a:lnTo>
                      <a:pt x="3592285" y="0"/>
                    </a:lnTo>
                    <a:lnTo>
                      <a:pt x="2425959" y="3442996"/>
                    </a:lnTo>
                    <a:lnTo>
                      <a:pt x="0" y="699796"/>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形状 64"/>
              <p:cNvSpPr/>
              <p:nvPr/>
            </p:nvSpPr>
            <p:spPr>
              <a:xfrm>
                <a:off x="3403842" y="2049069"/>
                <a:ext cx="1270001" cy="965200"/>
              </a:xfrm>
              <a:custGeom>
                <a:avLst/>
                <a:gdLst>
                  <a:gd name="connsiteX0" fmla="*/ 0 w 1270000"/>
                  <a:gd name="connsiteY0" fmla="*/ 965200 h 965200"/>
                  <a:gd name="connsiteX1" fmla="*/ 1035050 w 1270000"/>
                  <a:gd name="connsiteY1" fmla="*/ 0 h 965200"/>
                  <a:gd name="connsiteX2" fmla="*/ 1270000 w 1270000"/>
                  <a:gd name="connsiteY2" fmla="*/ 933450 h 965200"/>
                </a:gdLst>
                <a:ahLst/>
                <a:cxnLst>
                  <a:cxn ang="0">
                    <a:pos x="connsiteX0" y="connsiteY0"/>
                  </a:cxn>
                  <a:cxn ang="0">
                    <a:pos x="connsiteX1" y="connsiteY1"/>
                  </a:cxn>
                  <a:cxn ang="0">
                    <a:pos x="connsiteX2" y="connsiteY2"/>
                  </a:cxn>
                </a:cxnLst>
                <a:rect l="l" t="t" r="r" b="b"/>
                <a:pathLst>
                  <a:path w="1270000" h="965200">
                    <a:moveTo>
                      <a:pt x="0" y="965200"/>
                    </a:moveTo>
                    <a:lnTo>
                      <a:pt x="1035050" y="0"/>
                    </a:lnTo>
                    <a:lnTo>
                      <a:pt x="1270000" y="93345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形状 65"/>
              <p:cNvSpPr/>
              <p:nvPr/>
            </p:nvSpPr>
            <p:spPr>
              <a:xfrm>
                <a:off x="1835390" y="3792146"/>
                <a:ext cx="3457575" cy="1752599"/>
              </a:xfrm>
              <a:custGeom>
                <a:avLst/>
                <a:gdLst>
                  <a:gd name="connsiteX0" fmla="*/ 733425 w 3457575"/>
                  <a:gd name="connsiteY0" fmla="*/ 0 h 1752600"/>
                  <a:gd name="connsiteX1" fmla="*/ 0 w 3457575"/>
                  <a:gd name="connsiteY1" fmla="*/ 733425 h 1752600"/>
                  <a:gd name="connsiteX2" fmla="*/ 3457575 w 3457575"/>
                  <a:gd name="connsiteY2" fmla="*/ 1752600 h 1752600"/>
                  <a:gd name="connsiteX3" fmla="*/ 3305175 w 3457575"/>
                  <a:gd name="connsiteY3" fmla="*/ 1114425 h 1752600"/>
                </a:gdLst>
                <a:ahLst/>
                <a:cxnLst>
                  <a:cxn ang="0">
                    <a:pos x="connsiteX0" y="connsiteY0"/>
                  </a:cxn>
                  <a:cxn ang="0">
                    <a:pos x="connsiteX1" y="connsiteY1"/>
                  </a:cxn>
                  <a:cxn ang="0">
                    <a:pos x="connsiteX2" y="connsiteY2"/>
                  </a:cxn>
                  <a:cxn ang="0">
                    <a:pos x="connsiteX3" y="connsiteY3"/>
                  </a:cxn>
                </a:cxnLst>
                <a:rect l="l" t="t" r="r" b="b"/>
                <a:pathLst>
                  <a:path w="3457575" h="1752600">
                    <a:moveTo>
                      <a:pt x="733425" y="0"/>
                    </a:moveTo>
                    <a:lnTo>
                      <a:pt x="0" y="733425"/>
                    </a:lnTo>
                    <a:lnTo>
                      <a:pt x="3457575" y="1752600"/>
                    </a:lnTo>
                    <a:lnTo>
                      <a:pt x="3305175" y="1114425"/>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p:cNvCxnSpPr/>
              <p:nvPr/>
            </p:nvCxnSpPr>
            <p:spPr>
              <a:xfrm flipH="1">
                <a:off x="4768373" y="4533062"/>
                <a:ext cx="720081" cy="72008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1444172" y="4029005"/>
                <a:ext cx="1668016" cy="158417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0" name="任意多边形: 形状 69"/>
              <p:cNvSpPr/>
              <p:nvPr/>
            </p:nvSpPr>
            <p:spPr>
              <a:xfrm>
                <a:off x="4121391" y="2201470"/>
                <a:ext cx="374650" cy="368301"/>
              </a:xfrm>
              <a:custGeom>
                <a:avLst/>
                <a:gdLst>
                  <a:gd name="connsiteX0" fmla="*/ 0 w 374650"/>
                  <a:gd name="connsiteY0" fmla="*/ 260350 h 368300"/>
                  <a:gd name="connsiteX1" fmla="*/ 279400 w 374650"/>
                  <a:gd name="connsiteY1" fmla="*/ 0 h 368300"/>
                  <a:gd name="connsiteX2" fmla="*/ 374650 w 374650"/>
                  <a:gd name="connsiteY2" fmla="*/ 368300 h 368300"/>
                  <a:gd name="connsiteX3" fmla="*/ 0 w 374650"/>
                  <a:gd name="connsiteY3" fmla="*/ 260350 h 368300"/>
                </a:gdLst>
                <a:ahLst/>
                <a:cxnLst>
                  <a:cxn ang="0">
                    <a:pos x="connsiteX0" y="connsiteY0"/>
                  </a:cxn>
                  <a:cxn ang="0">
                    <a:pos x="connsiteX1" y="connsiteY1"/>
                  </a:cxn>
                  <a:cxn ang="0">
                    <a:pos x="connsiteX2" y="connsiteY2"/>
                  </a:cxn>
                  <a:cxn ang="0">
                    <a:pos x="connsiteX3" y="connsiteY3"/>
                  </a:cxn>
                </a:cxnLst>
                <a:rect l="l" t="t" r="r" b="b"/>
                <a:pathLst>
                  <a:path w="374650" h="368300">
                    <a:moveTo>
                      <a:pt x="0" y="260350"/>
                    </a:moveTo>
                    <a:lnTo>
                      <a:pt x="279400" y="0"/>
                    </a:lnTo>
                    <a:lnTo>
                      <a:pt x="374650" y="368300"/>
                    </a:lnTo>
                    <a:lnTo>
                      <a:pt x="0" y="2603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直接连接符 71"/>
              <p:cNvCxnSpPr/>
              <p:nvPr/>
            </p:nvCxnSpPr>
            <p:spPr>
              <a:xfrm flipH="1">
                <a:off x="4678659" y="591989"/>
                <a:ext cx="2470796" cy="23921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6" name="直接连接符 5"/>
            <p:cNvCxnSpPr/>
            <p:nvPr/>
          </p:nvCxnSpPr>
          <p:spPr>
            <a:xfrm>
              <a:off x="1696257" y="1164838"/>
              <a:ext cx="68933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252911" y="572825"/>
              <a:ext cx="2949846" cy="707886"/>
            </a:xfrm>
            <a:prstGeom prst="rect">
              <a:avLst/>
            </a:prstGeom>
          </p:spPr>
          <p:txBody>
            <a:bodyPr wrap="none">
              <a:spAutoFit/>
            </a:bodyPr>
            <a:lstStyle/>
            <a:p>
              <a:r>
                <a:rPr lang="en-US" altLang="zh-CN" sz="4000" noProof="1">
                  <a:solidFill>
                    <a:schemeClr val="bg1"/>
                  </a:solidFill>
                  <a:latin typeface="Times New Roman" charset="0"/>
                  <a:ea typeface="Times New Roman" charset="0"/>
                  <a:cs typeface="Times New Roman" charset="0"/>
                </a:rPr>
                <a:t>Methodology</a:t>
              </a:r>
              <a:endParaRPr lang="en-US" altLang="zh-CN" sz="4000" dirty="0">
                <a:solidFill>
                  <a:schemeClr val="bg1"/>
                </a:solidFill>
                <a:latin typeface="Times New Roman" charset="0"/>
                <a:ea typeface="Times New Roman" charset="0"/>
                <a:cs typeface="Times New Roman" charset="0"/>
              </a:endParaRPr>
            </a:p>
          </p:txBody>
        </p:sp>
        <p:sp>
          <p:nvSpPr>
            <p:cNvPr id="9" name="椭圆 8"/>
            <p:cNvSpPr/>
            <p:nvPr/>
          </p:nvSpPr>
          <p:spPr>
            <a:xfrm>
              <a:off x="8589615" y="1056826"/>
              <a:ext cx="216024" cy="21602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5" name="图片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06853">
              <a:off x="4028581" y="-704344"/>
              <a:ext cx="5111480" cy="2875208"/>
            </a:xfrm>
            <a:prstGeom prst="rect">
              <a:avLst/>
            </a:prstGeom>
          </p:spPr>
        </p:pic>
      </p:grpSp>
      <p:sp>
        <p:nvSpPr>
          <p:cNvPr id="32" name="文本框 31"/>
          <p:cNvSpPr txBox="1"/>
          <p:nvPr/>
        </p:nvSpPr>
        <p:spPr>
          <a:xfrm>
            <a:off x="1545248" y="1864863"/>
            <a:ext cx="10047511" cy="646331"/>
          </a:xfrm>
          <a:prstGeom prst="rect">
            <a:avLst/>
          </a:prstGeom>
          <a:noFill/>
        </p:spPr>
        <p:txBody>
          <a:bodyPr wrap="square" rtlCol="0">
            <a:spAutoFit/>
          </a:bodyPr>
          <a:lstStyle/>
          <a:p>
            <a:r>
              <a:rPr kumimoji="1" lang="en-US" altLang="zh-CN" sz="36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Entity linking systems </a:t>
            </a:r>
            <a:r>
              <a:rPr kumimoji="1" lang="zh-CN" altLang="en-US" sz="36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
            </a:r>
            <a:endParaRPr kumimoji="1" lang="zh-CN" altLang="en-US" sz="36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sp>
        <p:nvSpPr>
          <p:cNvPr id="17" name="文本框 16"/>
          <p:cNvSpPr txBox="1"/>
          <p:nvPr/>
        </p:nvSpPr>
        <p:spPr>
          <a:xfrm>
            <a:off x="1545248" y="3530126"/>
            <a:ext cx="4027412" cy="830997"/>
          </a:xfrm>
          <a:prstGeom prst="rect">
            <a:avLst/>
          </a:prstGeom>
          <a:noFill/>
        </p:spPr>
        <p:txBody>
          <a:bodyPr wrap="square" rtlCol="0">
            <a:spAutoFit/>
          </a:bodyPr>
          <a:lstStyle/>
          <a:p>
            <a:pPr>
              <a:lnSpc>
                <a:spcPct val="150000"/>
              </a:lnSpc>
            </a:pP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q:</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Obama Family</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Tree</a:t>
            </a:r>
            <a:endParaRPr kumimoji="1" lang="zh-CN" altLang="en-US"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sp>
        <p:nvSpPr>
          <p:cNvPr id="18" name="文本框 17"/>
          <p:cNvSpPr txBox="1"/>
          <p:nvPr/>
        </p:nvSpPr>
        <p:spPr>
          <a:xfrm>
            <a:off x="5688595" y="2650182"/>
            <a:ext cx="6789415" cy="1077218"/>
          </a:xfrm>
          <a:prstGeom prst="rect">
            <a:avLst/>
          </a:prstGeom>
          <a:noFill/>
        </p:spPr>
        <p:txBody>
          <a:bodyPr wrap="square" rtlCol="0">
            <a:spAutoFit/>
          </a:bodyPr>
          <a:lstStyle/>
          <a:p>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1.To find </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surface forms in the text, for example,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to</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identify </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the phrase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Obama’</a:t>
            </a:r>
            <a:endPar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sp>
        <p:nvSpPr>
          <p:cNvPr id="19" name="文本框 18"/>
          <p:cNvSpPr txBox="1"/>
          <p:nvPr/>
        </p:nvSpPr>
        <p:spPr>
          <a:xfrm>
            <a:off x="5688595" y="4026322"/>
            <a:ext cx="6789415" cy="2062103"/>
          </a:xfrm>
          <a:prstGeom prst="rect">
            <a:avLst/>
          </a:prstGeom>
          <a:noFill/>
        </p:spPr>
        <p:txBody>
          <a:bodyPr wrap="square" rtlCol="0">
            <a:spAutoFit/>
          </a:bodyPr>
          <a:lstStyle/>
          <a:p>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2.To </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link the most probable entity from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the</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candidates </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of each surface form, for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example,</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choosing</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‘Barack </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Obama’ from all possible Obama-related entities.</a:t>
            </a:r>
            <a:endParaRPr kumimoji="1" lang="zh-CN" altLang="en-US"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spTree>
    <p:custDataLst>
      <p:tags r:id="rId1"/>
    </p:custDataLst>
    <p:extLst>
      <p:ext uri="{BB962C8B-B14F-4D97-AF65-F5344CB8AC3E}">
        <p14:creationId xmlns:p14="http://schemas.microsoft.com/office/powerpoint/2010/main" val="829079291"/>
      </p:ext>
    </p:extLst>
  </p:cSld>
  <p:clrMapOvr>
    <a:masterClrMapping/>
  </p:clrMapOvr>
  <mc:AlternateContent xmlns:mc="http://schemas.openxmlformats.org/markup-compatibility/2006" xmlns:p14="http://schemas.microsoft.com/office/powerpoint/2010/main">
    <mc:Choice Requires="p14">
      <p:transition spd="slow" p14:dur="1500" advTm="3274">
        <p14:window dir="vert"/>
      </p:transition>
    </mc:Choice>
    <mc:Fallback xmlns="">
      <p:transition spd="slow" advTm="960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7" grpId="0"/>
      <p:bldP spid="18"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704344"/>
            <a:ext cx="9140061" cy="2875208"/>
            <a:chOff x="0" y="-704344"/>
            <a:chExt cx="9140061" cy="2875208"/>
          </a:xfrm>
        </p:grpSpPr>
        <p:grpSp>
          <p:nvGrpSpPr>
            <p:cNvPr id="4" name="组合 3"/>
            <p:cNvGrpSpPr/>
            <p:nvPr/>
          </p:nvGrpSpPr>
          <p:grpSpPr>
            <a:xfrm>
              <a:off x="0" y="-488131"/>
              <a:ext cx="2392916" cy="2204722"/>
              <a:chOff x="1444172" y="591989"/>
              <a:chExt cx="5705283" cy="5256584"/>
            </a:xfrm>
          </p:grpSpPr>
          <p:sp>
            <p:nvSpPr>
              <p:cNvPr id="64" name="任意多边形: 形状 63"/>
              <p:cNvSpPr/>
              <p:nvPr/>
            </p:nvSpPr>
            <p:spPr>
              <a:xfrm>
                <a:off x="1901872" y="2405577"/>
                <a:ext cx="3592285" cy="3442996"/>
              </a:xfrm>
              <a:custGeom>
                <a:avLst/>
                <a:gdLst>
                  <a:gd name="connsiteX0" fmla="*/ 0 w 3592285"/>
                  <a:gd name="connsiteY0" fmla="*/ 699796 h 3442996"/>
                  <a:gd name="connsiteX1" fmla="*/ 3592285 w 3592285"/>
                  <a:gd name="connsiteY1" fmla="*/ 0 h 3442996"/>
                  <a:gd name="connsiteX2" fmla="*/ 2425959 w 3592285"/>
                  <a:gd name="connsiteY2" fmla="*/ 3442996 h 3442996"/>
                  <a:gd name="connsiteX3" fmla="*/ 0 w 3592285"/>
                  <a:gd name="connsiteY3" fmla="*/ 699796 h 3442996"/>
                </a:gdLst>
                <a:ahLst/>
                <a:cxnLst>
                  <a:cxn ang="0">
                    <a:pos x="connsiteX0" y="connsiteY0"/>
                  </a:cxn>
                  <a:cxn ang="0">
                    <a:pos x="connsiteX1" y="connsiteY1"/>
                  </a:cxn>
                  <a:cxn ang="0">
                    <a:pos x="connsiteX2" y="connsiteY2"/>
                  </a:cxn>
                  <a:cxn ang="0">
                    <a:pos x="connsiteX3" y="connsiteY3"/>
                  </a:cxn>
                </a:cxnLst>
                <a:rect l="l" t="t" r="r" b="b"/>
                <a:pathLst>
                  <a:path w="3592285" h="3442996">
                    <a:moveTo>
                      <a:pt x="0" y="699796"/>
                    </a:moveTo>
                    <a:lnTo>
                      <a:pt x="3592285" y="0"/>
                    </a:lnTo>
                    <a:lnTo>
                      <a:pt x="2425959" y="3442996"/>
                    </a:lnTo>
                    <a:lnTo>
                      <a:pt x="0" y="699796"/>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形状 64"/>
              <p:cNvSpPr/>
              <p:nvPr/>
            </p:nvSpPr>
            <p:spPr>
              <a:xfrm>
                <a:off x="3403842" y="2049069"/>
                <a:ext cx="1270001" cy="965200"/>
              </a:xfrm>
              <a:custGeom>
                <a:avLst/>
                <a:gdLst>
                  <a:gd name="connsiteX0" fmla="*/ 0 w 1270000"/>
                  <a:gd name="connsiteY0" fmla="*/ 965200 h 965200"/>
                  <a:gd name="connsiteX1" fmla="*/ 1035050 w 1270000"/>
                  <a:gd name="connsiteY1" fmla="*/ 0 h 965200"/>
                  <a:gd name="connsiteX2" fmla="*/ 1270000 w 1270000"/>
                  <a:gd name="connsiteY2" fmla="*/ 933450 h 965200"/>
                </a:gdLst>
                <a:ahLst/>
                <a:cxnLst>
                  <a:cxn ang="0">
                    <a:pos x="connsiteX0" y="connsiteY0"/>
                  </a:cxn>
                  <a:cxn ang="0">
                    <a:pos x="connsiteX1" y="connsiteY1"/>
                  </a:cxn>
                  <a:cxn ang="0">
                    <a:pos x="connsiteX2" y="connsiteY2"/>
                  </a:cxn>
                </a:cxnLst>
                <a:rect l="l" t="t" r="r" b="b"/>
                <a:pathLst>
                  <a:path w="1270000" h="965200">
                    <a:moveTo>
                      <a:pt x="0" y="965200"/>
                    </a:moveTo>
                    <a:lnTo>
                      <a:pt x="1035050" y="0"/>
                    </a:lnTo>
                    <a:lnTo>
                      <a:pt x="1270000" y="93345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形状 65"/>
              <p:cNvSpPr/>
              <p:nvPr/>
            </p:nvSpPr>
            <p:spPr>
              <a:xfrm>
                <a:off x="1835390" y="3792146"/>
                <a:ext cx="3457575" cy="1752599"/>
              </a:xfrm>
              <a:custGeom>
                <a:avLst/>
                <a:gdLst>
                  <a:gd name="connsiteX0" fmla="*/ 733425 w 3457575"/>
                  <a:gd name="connsiteY0" fmla="*/ 0 h 1752600"/>
                  <a:gd name="connsiteX1" fmla="*/ 0 w 3457575"/>
                  <a:gd name="connsiteY1" fmla="*/ 733425 h 1752600"/>
                  <a:gd name="connsiteX2" fmla="*/ 3457575 w 3457575"/>
                  <a:gd name="connsiteY2" fmla="*/ 1752600 h 1752600"/>
                  <a:gd name="connsiteX3" fmla="*/ 3305175 w 3457575"/>
                  <a:gd name="connsiteY3" fmla="*/ 1114425 h 1752600"/>
                </a:gdLst>
                <a:ahLst/>
                <a:cxnLst>
                  <a:cxn ang="0">
                    <a:pos x="connsiteX0" y="connsiteY0"/>
                  </a:cxn>
                  <a:cxn ang="0">
                    <a:pos x="connsiteX1" y="connsiteY1"/>
                  </a:cxn>
                  <a:cxn ang="0">
                    <a:pos x="connsiteX2" y="connsiteY2"/>
                  </a:cxn>
                  <a:cxn ang="0">
                    <a:pos x="connsiteX3" y="connsiteY3"/>
                  </a:cxn>
                </a:cxnLst>
                <a:rect l="l" t="t" r="r" b="b"/>
                <a:pathLst>
                  <a:path w="3457575" h="1752600">
                    <a:moveTo>
                      <a:pt x="733425" y="0"/>
                    </a:moveTo>
                    <a:lnTo>
                      <a:pt x="0" y="733425"/>
                    </a:lnTo>
                    <a:lnTo>
                      <a:pt x="3457575" y="1752600"/>
                    </a:lnTo>
                    <a:lnTo>
                      <a:pt x="3305175" y="1114425"/>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p:cNvCxnSpPr/>
              <p:nvPr/>
            </p:nvCxnSpPr>
            <p:spPr>
              <a:xfrm flipH="1">
                <a:off x="4768373" y="4533062"/>
                <a:ext cx="720081" cy="72008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1444172" y="4029005"/>
                <a:ext cx="1668016" cy="158417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0" name="任意多边形: 形状 69"/>
              <p:cNvSpPr/>
              <p:nvPr/>
            </p:nvSpPr>
            <p:spPr>
              <a:xfrm>
                <a:off x="4121391" y="2201470"/>
                <a:ext cx="374650" cy="368301"/>
              </a:xfrm>
              <a:custGeom>
                <a:avLst/>
                <a:gdLst>
                  <a:gd name="connsiteX0" fmla="*/ 0 w 374650"/>
                  <a:gd name="connsiteY0" fmla="*/ 260350 h 368300"/>
                  <a:gd name="connsiteX1" fmla="*/ 279400 w 374650"/>
                  <a:gd name="connsiteY1" fmla="*/ 0 h 368300"/>
                  <a:gd name="connsiteX2" fmla="*/ 374650 w 374650"/>
                  <a:gd name="connsiteY2" fmla="*/ 368300 h 368300"/>
                  <a:gd name="connsiteX3" fmla="*/ 0 w 374650"/>
                  <a:gd name="connsiteY3" fmla="*/ 260350 h 368300"/>
                </a:gdLst>
                <a:ahLst/>
                <a:cxnLst>
                  <a:cxn ang="0">
                    <a:pos x="connsiteX0" y="connsiteY0"/>
                  </a:cxn>
                  <a:cxn ang="0">
                    <a:pos x="connsiteX1" y="connsiteY1"/>
                  </a:cxn>
                  <a:cxn ang="0">
                    <a:pos x="connsiteX2" y="connsiteY2"/>
                  </a:cxn>
                  <a:cxn ang="0">
                    <a:pos x="connsiteX3" y="connsiteY3"/>
                  </a:cxn>
                </a:cxnLst>
                <a:rect l="l" t="t" r="r" b="b"/>
                <a:pathLst>
                  <a:path w="374650" h="368300">
                    <a:moveTo>
                      <a:pt x="0" y="260350"/>
                    </a:moveTo>
                    <a:lnTo>
                      <a:pt x="279400" y="0"/>
                    </a:lnTo>
                    <a:lnTo>
                      <a:pt x="374650" y="368300"/>
                    </a:lnTo>
                    <a:lnTo>
                      <a:pt x="0" y="2603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直接连接符 71"/>
              <p:cNvCxnSpPr/>
              <p:nvPr/>
            </p:nvCxnSpPr>
            <p:spPr>
              <a:xfrm flipH="1">
                <a:off x="4678659" y="591989"/>
                <a:ext cx="2470796" cy="23921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6" name="直接连接符 5"/>
            <p:cNvCxnSpPr/>
            <p:nvPr/>
          </p:nvCxnSpPr>
          <p:spPr>
            <a:xfrm>
              <a:off x="1696257" y="1164838"/>
              <a:ext cx="68933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252911" y="572825"/>
              <a:ext cx="2949846" cy="707886"/>
            </a:xfrm>
            <a:prstGeom prst="rect">
              <a:avLst/>
            </a:prstGeom>
          </p:spPr>
          <p:txBody>
            <a:bodyPr wrap="none">
              <a:spAutoFit/>
            </a:bodyPr>
            <a:lstStyle/>
            <a:p>
              <a:r>
                <a:rPr lang="en-US" altLang="zh-CN" sz="4000" noProof="1">
                  <a:solidFill>
                    <a:schemeClr val="bg1"/>
                  </a:solidFill>
                  <a:latin typeface="Times New Roman" charset="0"/>
                  <a:ea typeface="Times New Roman" charset="0"/>
                  <a:cs typeface="Times New Roman" charset="0"/>
                </a:rPr>
                <a:t>Methodology</a:t>
              </a:r>
              <a:endParaRPr lang="en-US" altLang="zh-CN" sz="4000" dirty="0">
                <a:solidFill>
                  <a:schemeClr val="bg1"/>
                </a:solidFill>
                <a:latin typeface="Times New Roman" charset="0"/>
                <a:ea typeface="Times New Roman" charset="0"/>
                <a:cs typeface="Times New Roman" charset="0"/>
              </a:endParaRPr>
            </a:p>
          </p:txBody>
        </p:sp>
        <p:sp>
          <p:nvSpPr>
            <p:cNvPr id="9" name="椭圆 8"/>
            <p:cNvSpPr/>
            <p:nvPr/>
          </p:nvSpPr>
          <p:spPr>
            <a:xfrm>
              <a:off x="8589615" y="1056826"/>
              <a:ext cx="216024" cy="21602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5" name="图片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06853">
              <a:off x="4028581" y="-704344"/>
              <a:ext cx="5111480" cy="2875208"/>
            </a:xfrm>
            <a:prstGeom prst="rect">
              <a:avLst/>
            </a:prstGeom>
          </p:spPr>
        </p:pic>
      </p:grpSp>
      <p:sp>
        <p:nvSpPr>
          <p:cNvPr id="32" name="文本框 31"/>
          <p:cNvSpPr txBox="1"/>
          <p:nvPr/>
        </p:nvSpPr>
        <p:spPr>
          <a:xfrm>
            <a:off x="1545248" y="1864863"/>
            <a:ext cx="10047511" cy="646331"/>
          </a:xfrm>
          <a:prstGeom prst="rect">
            <a:avLst/>
          </a:prstGeom>
          <a:noFill/>
        </p:spPr>
        <p:txBody>
          <a:bodyPr wrap="square" rtlCol="0">
            <a:spAutoFit/>
          </a:bodyPr>
          <a:lstStyle/>
          <a:p>
            <a:r>
              <a:rPr kumimoji="1" lang="en-US" altLang="zh-CN" sz="36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Word-Entity duet framework</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
            </a:r>
            <a:endPar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sp>
        <p:nvSpPr>
          <p:cNvPr id="20" name="文本框 19"/>
          <p:cNvSpPr txBox="1"/>
          <p:nvPr/>
        </p:nvSpPr>
        <p:spPr>
          <a:xfrm>
            <a:off x="2206335" y="3136198"/>
            <a:ext cx="7785672" cy="1569660"/>
          </a:xfrm>
          <a:prstGeom prst="rect">
            <a:avLst/>
          </a:prstGeom>
          <a:noFill/>
        </p:spPr>
        <p:txBody>
          <a:bodyPr wrap="square" rtlCol="0">
            <a:spAutoFit/>
          </a:bodyPr>
          <a:lstStyle/>
          <a:p>
            <a:pPr marL="457200" indent="-457200">
              <a:buFont typeface="Arial" charset="0"/>
              <a:buChar char="•"/>
            </a:pPr>
            <a:r>
              <a:rPr kumimoji="1" lang="en-US" altLang="zh-CN" sz="3200" dirty="0">
                <a:solidFill>
                  <a:schemeClr val="bg1">
                    <a:lumMod val="50000"/>
                  </a:schemeClr>
                </a:solidFill>
                <a:effectLst>
                  <a:outerShdw blurRad="50800" dist="76200" dir="2700000" algn="tl" rotWithShape="0">
                    <a:prstClr val="black">
                      <a:alpha val="40000"/>
                    </a:prstClr>
                  </a:outerShdw>
                </a:effectLst>
                <a:latin typeface="Times New Roman" charset="0"/>
                <a:ea typeface="Times New Roman" charset="0"/>
                <a:cs typeface="Times New Roman" charset="0"/>
              </a:rPr>
              <a:t>Word and Entity Based </a:t>
            </a:r>
            <a:r>
              <a:rPr kumimoji="1" lang="en-US" altLang="zh-CN" sz="3200" dirty="0" smtClean="0">
                <a:solidFill>
                  <a:schemeClr val="bg1">
                    <a:lumMod val="50000"/>
                  </a:schemeClr>
                </a:solidFill>
                <a:effectLst>
                  <a:outerShdw blurRad="50800" dist="76200" dir="2700000" algn="tl" rotWithShape="0">
                    <a:prstClr val="black">
                      <a:alpha val="40000"/>
                    </a:prstClr>
                  </a:outerShdw>
                </a:effectLst>
                <a:latin typeface="Times New Roman" charset="0"/>
                <a:ea typeface="Times New Roman" charset="0"/>
                <a:cs typeface="Times New Roman" charset="0"/>
              </a:rPr>
              <a:t>Representations</a:t>
            </a:r>
            <a:endParaRPr kumimoji="1" lang="zh-CN" altLang="en-US" sz="3200" dirty="0" smtClean="0">
              <a:solidFill>
                <a:schemeClr val="bg1">
                  <a:lumMod val="50000"/>
                </a:schemeClr>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a:p>
            <a:pPr marL="457200" indent="-457200">
              <a:buFont typeface="Arial" charset="0"/>
              <a:buChar char="•"/>
            </a:pPr>
            <a:endPar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a:p>
            <a:pPr marL="457200" indent="-457200">
              <a:buFont typeface="Arial" charset="0"/>
              <a:buChar char="•"/>
            </a:pP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Matching </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with the Word-Entity Duet</a:t>
            </a:r>
            <a:endPar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spTree>
    <p:custDataLst>
      <p:tags r:id="rId1"/>
    </p:custDataLst>
    <p:extLst>
      <p:ext uri="{BB962C8B-B14F-4D97-AF65-F5344CB8AC3E}">
        <p14:creationId xmlns:p14="http://schemas.microsoft.com/office/powerpoint/2010/main" val="479229061"/>
      </p:ext>
    </p:extLst>
  </p:cSld>
  <p:clrMapOvr>
    <a:masterClrMapping/>
  </p:clrMapOvr>
  <mc:AlternateContent xmlns:mc="http://schemas.openxmlformats.org/markup-compatibility/2006" xmlns:p14="http://schemas.microsoft.com/office/powerpoint/2010/main">
    <mc:Choice Requires="p14">
      <p:transition spd="slow" p14:dur="1500" advTm="3274">
        <p14:window dir="vert"/>
      </p:transition>
    </mc:Choice>
    <mc:Fallback xmlns="">
      <p:transition spd="slow" advTm="960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704344"/>
            <a:ext cx="9140061" cy="2875208"/>
            <a:chOff x="0" y="-704344"/>
            <a:chExt cx="9140061" cy="2875208"/>
          </a:xfrm>
        </p:grpSpPr>
        <p:grpSp>
          <p:nvGrpSpPr>
            <p:cNvPr id="4" name="组合 3"/>
            <p:cNvGrpSpPr/>
            <p:nvPr/>
          </p:nvGrpSpPr>
          <p:grpSpPr>
            <a:xfrm>
              <a:off x="0" y="-488131"/>
              <a:ext cx="2392916" cy="2204722"/>
              <a:chOff x="1444172" y="591989"/>
              <a:chExt cx="5705283" cy="5256584"/>
            </a:xfrm>
          </p:grpSpPr>
          <p:sp>
            <p:nvSpPr>
              <p:cNvPr id="64" name="任意多边形: 形状 63"/>
              <p:cNvSpPr/>
              <p:nvPr/>
            </p:nvSpPr>
            <p:spPr>
              <a:xfrm>
                <a:off x="1901872" y="2405577"/>
                <a:ext cx="3592285" cy="3442996"/>
              </a:xfrm>
              <a:custGeom>
                <a:avLst/>
                <a:gdLst>
                  <a:gd name="connsiteX0" fmla="*/ 0 w 3592285"/>
                  <a:gd name="connsiteY0" fmla="*/ 699796 h 3442996"/>
                  <a:gd name="connsiteX1" fmla="*/ 3592285 w 3592285"/>
                  <a:gd name="connsiteY1" fmla="*/ 0 h 3442996"/>
                  <a:gd name="connsiteX2" fmla="*/ 2425959 w 3592285"/>
                  <a:gd name="connsiteY2" fmla="*/ 3442996 h 3442996"/>
                  <a:gd name="connsiteX3" fmla="*/ 0 w 3592285"/>
                  <a:gd name="connsiteY3" fmla="*/ 699796 h 3442996"/>
                </a:gdLst>
                <a:ahLst/>
                <a:cxnLst>
                  <a:cxn ang="0">
                    <a:pos x="connsiteX0" y="connsiteY0"/>
                  </a:cxn>
                  <a:cxn ang="0">
                    <a:pos x="connsiteX1" y="connsiteY1"/>
                  </a:cxn>
                  <a:cxn ang="0">
                    <a:pos x="connsiteX2" y="connsiteY2"/>
                  </a:cxn>
                  <a:cxn ang="0">
                    <a:pos x="connsiteX3" y="connsiteY3"/>
                  </a:cxn>
                </a:cxnLst>
                <a:rect l="l" t="t" r="r" b="b"/>
                <a:pathLst>
                  <a:path w="3592285" h="3442996">
                    <a:moveTo>
                      <a:pt x="0" y="699796"/>
                    </a:moveTo>
                    <a:lnTo>
                      <a:pt x="3592285" y="0"/>
                    </a:lnTo>
                    <a:lnTo>
                      <a:pt x="2425959" y="3442996"/>
                    </a:lnTo>
                    <a:lnTo>
                      <a:pt x="0" y="699796"/>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形状 64"/>
              <p:cNvSpPr/>
              <p:nvPr/>
            </p:nvSpPr>
            <p:spPr>
              <a:xfrm>
                <a:off x="3403842" y="2049069"/>
                <a:ext cx="1270001" cy="965200"/>
              </a:xfrm>
              <a:custGeom>
                <a:avLst/>
                <a:gdLst>
                  <a:gd name="connsiteX0" fmla="*/ 0 w 1270000"/>
                  <a:gd name="connsiteY0" fmla="*/ 965200 h 965200"/>
                  <a:gd name="connsiteX1" fmla="*/ 1035050 w 1270000"/>
                  <a:gd name="connsiteY1" fmla="*/ 0 h 965200"/>
                  <a:gd name="connsiteX2" fmla="*/ 1270000 w 1270000"/>
                  <a:gd name="connsiteY2" fmla="*/ 933450 h 965200"/>
                </a:gdLst>
                <a:ahLst/>
                <a:cxnLst>
                  <a:cxn ang="0">
                    <a:pos x="connsiteX0" y="connsiteY0"/>
                  </a:cxn>
                  <a:cxn ang="0">
                    <a:pos x="connsiteX1" y="connsiteY1"/>
                  </a:cxn>
                  <a:cxn ang="0">
                    <a:pos x="connsiteX2" y="connsiteY2"/>
                  </a:cxn>
                </a:cxnLst>
                <a:rect l="l" t="t" r="r" b="b"/>
                <a:pathLst>
                  <a:path w="1270000" h="965200">
                    <a:moveTo>
                      <a:pt x="0" y="965200"/>
                    </a:moveTo>
                    <a:lnTo>
                      <a:pt x="1035050" y="0"/>
                    </a:lnTo>
                    <a:lnTo>
                      <a:pt x="1270000" y="93345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形状 65"/>
              <p:cNvSpPr/>
              <p:nvPr/>
            </p:nvSpPr>
            <p:spPr>
              <a:xfrm>
                <a:off x="1835390" y="3792146"/>
                <a:ext cx="3457575" cy="1752599"/>
              </a:xfrm>
              <a:custGeom>
                <a:avLst/>
                <a:gdLst>
                  <a:gd name="connsiteX0" fmla="*/ 733425 w 3457575"/>
                  <a:gd name="connsiteY0" fmla="*/ 0 h 1752600"/>
                  <a:gd name="connsiteX1" fmla="*/ 0 w 3457575"/>
                  <a:gd name="connsiteY1" fmla="*/ 733425 h 1752600"/>
                  <a:gd name="connsiteX2" fmla="*/ 3457575 w 3457575"/>
                  <a:gd name="connsiteY2" fmla="*/ 1752600 h 1752600"/>
                  <a:gd name="connsiteX3" fmla="*/ 3305175 w 3457575"/>
                  <a:gd name="connsiteY3" fmla="*/ 1114425 h 1752600"/>
                </a:gdLst>
                <a:ahLst/>
                <a:cxnLst>
                  <a:cxn ang="0">
                    <a:pos x="connsiteX0" y="connsiteY0"/>
                  </a:cxn>
                  <a:cxn ang="0">
                    <a:pos x="connsiteX1" y="connsiteY1"/>
                  </a:cxn>
                  <a:cxn ang="0">
                    <a:pos x="connsiteX2" y="connsiteY2"/>
                  </a:cxn>
                  <a:cxn ang="0">
                    <a:pos x="connsiteX3" y="connsiteY3"/>
                  </a:cxn>
                </a:cxnLst>
                <a:rect l="l" t="t" r="r" b="b"/>
                <a:pathLst>
                  <a:path w="3457575" h="1752600">
                    <a:moveTo>
                      <a:pt x="733425" y="0"/>
                    </a:moveTo>
                    <a:lnTo>
                      <a:pt x="0" y="733425"/>
                    </a:lnTo>
                    <a:lnTo>
                      <a:pt x="3457575" y="1752600"/>
                    </a:lnTo>
                    <a:lnTo>
                      <a:pt x="3305175" y="1114425"/>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p:cNvCxnSpPr/>
              <p:nvPr/>
            </p:nvCxnSpPr>
            <p:spPr>
              <a:xfrm flipH="1">
                <a:off x="4768373" y="4533062"/>
                <a:ext cx="720081" cy="72008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1444172" y="4029005"/>
                <a:ext cx="1668016" cy="158417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0" name="任意多边形: 形状 69"/>
              <p:cNvSpPr/>
              <p:nvPr/>
            </p:nvSpPr>
            <p:spPr>
              <a:xfrm>
                <a:off x="4121391" y="2201470"/>
                <a:ext cx="374650" cy="368301"/>
              </a:xfrm>
              <a:custGeom>
                <a:avLst/>
                <a:gdLst>
                  <a:gd name="connsiteX0" fmla="*/ 0 w 374650"/>
                  <a:gd name="connsiteY0" fmla="*/ 260350 h 368300"/>
                  <a:gd name="connsiteX1" fmla="*/ 279400 w 374650"/>
                  <a:gd name="connsiteY1" fmla="*/ 0 h 368300"/>
                  <a:gd name="connsiteX2" fmla="*/ 374650 w 374650"/>
                  <a:gd name="connsiteY2" fmla="*/ 368300 h 368300"/>
                  <a:gd name="connsiteX3" fmla="*/ 0 w 374650"/>
                  <a:gd name="connsiteY3" fmla="*/ 260350 h 368300"/>
                </a:gdLst>
                <a:ahLst/>
                <a:cxnLst>
                  <a:cxn ang="0">
                    <a:pos x="connsiteX0" y="connsiteY0"/>
                  </a:cxn>
                  <a:cxn ang="0">
                    <a:pos x="connsiteX1" y="connsiteY1"/>
                  </a:cxn>
                  <a:cxn ang="0">
                    <a:pos x="connsiteX2" y="connsiteY2"/>
                  </a:cxn>
                  <a:cxn ang="0">
                    <a:pos x="connsiteX3" y="connsiteY3"/>
                  </a:cxn>
                </a:cxnLst>
                <a:rect l="l" t="t" r="r" b="b"/>
                <a:pathLst>
                  <a:path w="374650" h="368300">
                    <a:moveTo>
                      <a:pt x="0" y="260350"/>
                    </a:moveTo>
                    <a:lnTo>
                      <a:pt x="279400" y="0"/>
                    </a:lnTo>
                    <a:lnTo>
                      <a:pt x="374650" y="368300"/>
                    </a:lnTo>
                    <a:lnTo>
                      <a:pt x="0" y="2603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直接连接符 71"/>
              <p:cNvCxnSpPr/>
              <p:nvPr/>
            </p:nvCxnSpPr>
            <p:spPr>
              <a:xfrm flipH="1">
                <a:off x="4678659" y="591989"/>
                <a:ext cx="2470796" cy="23921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6" name="直接连接符 5"/>
            <p:cNvCxnSpPr/>
            <p:nvPr/>
          </p:nvCxnSpPr>
          <p:spPr>
            <a:xfrm>
              <a:off x="1696257" y="1164838"/>
              <a:ext cx="68933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252911" y="572825"/>
              <a:ext cx="2949846" cy="707886"/>
            </a:xfrm>
            <a:prstGeom prst="rect">
              <a:avLst/>
            </a:prstGeom>
          </p:spPr>
          <p:txBody>
            <a:bodyPr wrap="none">
              <a:spAutoFit/>
            </a:bodyPr>
            <a:lstStyle/>
            <a:p>
              <a:r>
                <a:rPr lang="en-US" altLang="zh-CN" sz="4000" noProof="1">
                  <a:solidFill>
                    <a:schemeClr val="bg1"/>
                  </a:solidFill>
                  <a:latin typeface="Times New Roman" charset="0"/>
                  <a:ea typeface="Times New Roman" charset="0"/>
                  <a:cs typeface="Times New Roman" charset="0"/>
                </a:rPr>
                <a:t>Methodology</a:t>
              </a:r>
              <a:endParaRPr lang="en-US" altLang="zh-CN" sz="4000" dirty="0">
                <a:solidFill>
                  <a:schemeClr val="bg1"/>
                </a:solidFill>
                <a:latin typeface="Times New Roman" charset="0"/>
                <a:ea typeface="Times New Roman" charset="0"/>
                <a:cs typeface="Times New Roman" charset="0"/>
              </a:endParaRPr>
            </a:p>
          </p:txBody>
        </p:sp>
        <p:sp>
          <p:nvSpPr>
            <p:cNvPr id="9" name="椭圆 8"/>
            <p:cNvSpPr/>
            <p:nvPr/>
          </p:nvSpPr>
          <p:spPr>
            <a:xfrm>
              <a:off x="8589615" y="1056826"/>
              <a:ext cx="216024" cy="21602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5" name="图片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06853">
              <a:off x="4028581" y="-704344"/>
              <a:ext cx="5111480" cy="2875208"/>
            </a:xfrm>
            <a:prstGeom prst="rect">
              <a:avLst/>
            </a:prstGeom>
          </p:spPr>
        </p:pic>
      </p:grpSp>
      <p:sp>
        <p:nvSpPr>
          <p:cNvPr id="32" name="文本框 31"/>
          <p:cNvSpPr txBox="1"/>
          <p:nvPr/>
        </p:nvSpPr>
        <p:spPr>
          <a:xfrm>
            <a:off x="1581341" y="1778097"/>
            <a:ext cx="2867903" cy="646331"/>
          </a:xfrm>
          <a:prstGeom prst="rect">
            <a:avLst/>
          </a:prstGeom>
          <a:noFill/>
        </p:spPr>
        <p:txBody>
          <a:bodyPr wrap="square" rtlCol="0">
            <a:spAutoFit/>
          </a:bodyPr>
          <a:lstStyle/>
          <a:p>
            <a:r>
              <a:rPr kumimoji="1" lang="en-US" altLang="zh-CN" sz="3600" dirty="0" err="1"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Qw-Dw</a:t>
            </a:r>
            <a:r>
              <a:rPr kumimoji="1" lang="zh-CN" altLang="en-US" sz="36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
            </a:r>
            <a:endParaRPr kumimoji="1" lang="zh-CN" altLang="en-US" sz="36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pic>
        <p:nvPicPr>
          <p:cNvPr id="3" name="图片 2"/>
          <p:cNvPicPr>
            <a:picLocks noChangeAspect="1"/>
          </p:cNvPicPr>
          <p:nvPr/>
        </p:nvPicPr>
        <p:blipFill>
          <a:blip r:embed="rId5"/>
          <a:stretch>
            <a:fillRect/>
          </a:stretch>
        </p:blipFill>
        <p:spPr>
          <a:xfrm>
            <a:off x="5604493" y="2511194"/>
            <a:ext cx="6013113" cy="4134016"/>
          </a:xfrm>
          <a:prstGeom prst="rect">
            <a:avLst/>
          </a:prstGeom>
        </p:spPr>
      </p:pic>
      <p:sp>
        <p:nvSpPr>
          <p:cNvPr id="21" name="文本框 20"/>
          <p:cNvSpPr txBox="1"/>
          <p:nvPr/>
        </p:nvSpPr>
        <p:spPr>
          <a:xfrm>
            <a:off x="1614265" y="3564917"/>
            <a:ext cx="4027412" cy="830997"/>
          </a:xfrm>
          <a:prstGeom prst="rect">
            <a:avLst/>
          </a:prstGeom>
          <a:noFill/>
        </p:spPr>
        <p:txBody>
          <a:bodyPr wrap="square" rtlCol="0">
            <a:spAutoFit/>
          </a:bodyPr>
          <a:lstStyle/>
          <a:p>
            <a:pPr>
              <a:lnSpc>
                <a:spcPct val="150000"/>
              </a:lnSpc>
            </a:pP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Term-level</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statistics:</a:t>
            </a:r>
            <a:endParaRPr kumimoji="1" lang="zh-CN" altLang="en-US"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spTree>
    <p:custDataLst>
      <p:tags r:id="rId1"/>
    </p:custDataLst>
    <p:extLst>
      <p:ext uri="{BB962C8B-B14F-4D97-AF65-F5344CB8AC3E}">
        <p14:creationId xmlns:p14="http://schemas.microsoft.com/office/powerpoint/2010/main" val="344241069"/>
      </p:ext>
    </p:extLst>
  </p:cSld>
  <p:clrMapOvr>
    <a:masterClrMapping/>
  </p:clrMapOvr>
  <mc:AlternateContent xmlns:mc="http://schemas.openxmlformats.org/markup-compatibility/2006" xmlns:p14="http://schemas.microsoft.com/office/powerpoint/2010/main">
    <mc:Choice Requires="p14">
      <p:transition spd="slow" p14:dur="1500" advTm="3274">
        <p14:window dir="vert"/>
      </p:transition>
    </mc:Choice>
    <mc:Fallback xmlns="">
      <p:transition spd="slow" advTm="960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704344"/>
            <a:ext cx="9140061" cy="2875208"/>
            <a:chOff x="0" y="-704344"/>
            <a:chExt cx="9140061" cy="2875208"/>
          </a:xfrm>
        </p:grpSpPr>
        <p:grpSp>
          <p:nvGrpSpPr>
            <p:cNvPr id="4" name="组合 3"/>
            <p:cNvGrpSpPr/>
            <p:nvPr/>
          </p:nvGrpSpPr>
          <p:grpSpPr>
            <a:xfrm>
              <a:off x="0" y="-488131"/>
              <a:ext cx="2392916" cy="2204722"/>
              <a:chOff x="1444172" y="591989"/>
              <a:chExt cx="5705283" cy="5256584"/>
            </a:xfrm>
          </p:grpSpPr>
          <p:sp>
            <p:nvSpPr>
              <p:cNvPr id="64" name="任意多边形: 形状 63"/>
              <p:cNvSpPr/>
              <p:nvPr/>
            </p:nvSpPr>
            <p:spPr>
              <a:xfrm>
                <a:off x="1901872" y="2405577"/>
                <a:ext cx="3592285" cy="3442996"/>
              </a:xfrm>
              <a:custGeom>
                <a:avLst/>
                <a:gdLst>
                  <a:gd name="connsiteX0" fmla="*/ 0 w 3592285"/>
                  <a:gd name="connsiteY0" fmla="*/ 699796 h 3442996"/>
                  <a:gd name="connsiteX1" fmla="*/ 3592285 w 3592285"/>
                  <a:gd name="connsiteY1" fmla="*/ 0 h 3442996"/>
                  <a:gd name="connsiteX2" fmla="*/ 2425959 w 3592285"/>
                  <a:gd name="connsiteY2" fmla="*/ 3442996 h 3442996"/>
                  <a:gd name="connsiteX3" fmla="*/ 0 w 3592285"/>
                  <a:gd name="connsiteY3" fmla="*/ 699796 h 3442996"/>
                </a:gdLst>
                <a:ahLst/>
                <a:cxnLst>
                  <a:cxn ang="0">
                    <a:pos x="connsiteX0" y="connsiteY0"/>
                  </a:cxn>
                  <a:cxn ang="0">
                    <a:pos x="connsiteX1" y="connsiteY1"/>
                  </a:cxn>
                  <a:cxn ang="0">
                    <a:pos x="connsiteX2" y="connsiteY2"/>
                  </a:cxn>
                  <a:cxn ang="0">
                    <a:pos x="connsiteX3" y="connsiteY3"/>
                  </a:cxn>
                </a:cxnLst>
                <a:rect l="l" t="t" r="r" b="b"/>
                <a:pathLst>
                  <a:path w="3592285" h="3442996">
                    <a:moveTo>
                      <a:pt x="0" y="699796"/>
                    </a:moveTo>
                    <a:lnTo>
                      <a:pt x="3592285" y="0"/>
                    </a:lnTo>
                    <a:lnTo>
                      <a:pt x="2425959" y="3442996"/>
                    </a:lnTo>
                    <a:lnTo>
                      <a:pt x="0" y="699796"/>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形状 64"/>
              <p:cNvSpPr/>
              <p:nvPr/>
            </p:nvSpPr>
            <p:spPr>
              <a:xfrm>
                <a:off x="3403842" y="2049069"/>
                <a:ext cx="1270001" cy="965200"/>
              </a:xfrm>
              <a:custGeom>
                <a:avLst/>
                <a:gdLst>
                  <a:gd name="connsiteX0" fmla="*/ 0 w 1270000"/>
                  <a:gd name="connsiteY0" fmla="*/ 965200 h 965200"/>
                  <a:gd name="connsiteX1" fmla="*/ 1035050 w 1270000"/>
                  <a:gd name="connsiteY1" fmla="*/ 0 h 965200"/>
                  <a:gd name="connsiteX2" fmla="*/ 1270000 w 1270000"/>
                  <a:gd name="connsiteY2" fmla="*/ 933450 h 965200"/>
                </a:gdLst>
                <a:ahLst/>
                <a:cxnLst>
                  <a:cxn ang="0">
                    <a:pos x="connsiteX0" y="connsiteY0"/>
                  </a:cxn>
                  <a:cxn ang="0">
                    <a:pos x="connsiteX1" y="connsiteY1"/>
                  </a:cxn>
                  <a:cxn ang="0">
                    <a:pos x="connsiteX2" y="connsiteY2"/>
                  </a:cxn>
                </a:cxnLst>
                <a:rect l="l" t="t" r="r" b="b"/>
                <a:pathLst>
                  <a:path w="1270000" h="965200">
                    <a:moveTo>
                      <a:pt x="0" y="965200"/>
                    </a:moveTo>
                    <a:lnTo>
                      <a:pt x="1035050" y="0"/>
                    </a:lnTo>
                    <a:lnTo>
                      <a:pt x="1270000" y="93345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形状 65"/>
              <p:cNvSpPr/>
              <p:nvPr/>
            </p:nvSpPr>
            <p:spPr>
              <a:xfrm>
                <a:off x="1835390" y="3792146"/>
                <a:ext cx="3457575" cy="1752599"/>
              </a:xfrm>
              <a:custGeom>
                <a:avLst/>
                <a:gdLst>
                  <a:gd name="connsiteX0" fmla="*/ 733425 w 3457575"/>
                  <a:gd name="connsiteY0" fmla="*/ 0 h 1752600"/>
                  <a:gd name="connsiteX1" fmla="*/ 0 w 3457575"/>
                  <a:gd name="connsiteY1" fmla="*/ 733425 h 1752600"/>
                  <a:gd name="connsiteX2" fmla="*/ 3457575 w 3457575"/>
                  <a:gd name="connsiteY2" fmla="*/ 1752600 h 1752600"/>
                  <a:gd name="connsiteX3" fmla="*/ 3305175 w 3457575"/>
                  <a:gd name="connsiteY3" fmla="*/ 1114425 h 1752600"/>
                </a:gdLst>
                <a:ahLst/>
                <a:cxnLst>
                  <a:cxn ang="0">
                    <a:pos x="connsiteX0" y="connsiteY0"/>
                  </a:cxn>
                  <a:cxn ang="0">
                    <a:pos x="connsiteX1" y="connsiteY1"/>
                  </a:cxn>
                  <a:cxn ang="0">
                    <a:pos x="connsiteX2" y="connsiteY2"/>
                  </a:cxn>
                  <a:cxn ang="0">
                    <a:pos x="connsiteX3" y="connsiteY3"/>
                  </a:cxn>
                </a:cxnLst>
                <a:rect l="l" t="t" r="r" b="b"/>
                <a:pathLst>
                  <a:path w="3457575" h="1752600">
                    <a:moveTo>
                      <a:pt x="733425" y="0"/>
                    </a:moveTo>
                    <a:lnTo>
                      <a:pt x="0" y="733425"/>
                    </a:lnTo>
                    <a:lnTo>
                      <a:pt x="3457575" y="1752600"/>
                    </a:lnTo>
                    <a:lnTo>
                      <a:pt x="3305175" y="1114425"/>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p:cNvCxnSpPr/>
              <p:nvPr/>
            </p:nvCxnSpPr>
            <p:spPr>
              <a:xfrm flipH="1">
                <a:off x="4768373" y="4533062"/>
                <a:ext cx="720081" cy="72008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1444172" y="4029005"/>
                <a:ext cx="1668016" cy="158417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0" name="任意多边形: 形状 69"/>
              <p:cNvSpPr/>
              <p:nvPr/>
            </p:nvSpPr>
            <p:spPr>
              <a:xfrm>
                <a:off x="4121391" y="2201470"/>
                <a:ext cx="374650" cy="368301"/>
              </a:xfrm>
              <a:custGeom>
                <a:avLst/>
                <a:gdLst>
                  <a:gd name="connsiteX0" fmla="*/ 0 w 374650"/>
                  <a:gd name="connsiteY0" fmla="*/ 260350 h 368300"/>
                  <a:gd name="connsiteX1" fmla="*/ 279400 w 374650"/>
                  <a:gd name="connsiteY1" fmla="*/ 0 h 368300"/>
                  <a:gd name="connsiteX2" fmla="*/ 374650 w 374650"/>
                  <a:gd name="connsiteY2" fmla="*/ 368300 h 368300"/>
                  <a:gd name="connsiteX3" fmla="*/ 0 w 374650"/>
                  <a:gd name="connsiteY3" fmla="*/ 260350 h 368300"/>
                </a:gdLst>
                <a:ahLst/>
                <a:cxnLst>
                  <a:cxn ang="0">
                    <a:pos x="connsiteX0" y="connsiteY0"/>
                  </a:cxn>
                  <a:cxn ang="0">
                    <a:pos x="connsiteX1" y="connsiteY1"/>
                  </a:cxn>
                  <a:cxn ang="0">
                    <a:pos x="connsiteX2" y="connsiteY2"/>
                  </a:cxn>
                  <a:cxn ang="0">
                    <a:pos x="connsiteX3" y="connsiteY3"/>
                  </a:cxn>
                </a:cxnLst>
                <a:rect l="l" t="t" r="r" b="b"/>
                <a:pathLst>
                  <a:path w="374650" h="368300">
                    <a:moveTo>
                      <a:pt x="0" y="260350"/>
                    </a:moveTo>
                    <a:lnTo>
                      <a:pt x="279400" y="0"/>
                    </a:lnTo>
                    <a:lnTo>
                      <a:pt x="374650" y="368300"/>
                    </a:lnTo>
                    <a:lnTo>
                      <a:pt x="0" y="2603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直接连接符 71"/>
              <p:cNvCxnSpPr/>
              <p:nvPr/>
            </p:nvCxnSpPr>
            <p:spPr>
              <a:xfrm flipH="1">
                <a:off x="4678659" y="591989"/>
                <a:ext cx="2470796" cy="23921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6" name="直接连接符 5"/>
            <p:cNvCxnSpPr/>
            <p:nvPr/>
          </p:nvCxnSpPr>
          <p:spPr>
            <a:xfrm>
              <a:off x="1696257" y="1164838"/>
              <a:ext cx="68933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252911" y="572825"/>
              <a:ext cx="2949846" cy="707886"/>
            </a:xfrm>
            <a:prstGeom prst="rect">
              <a:avLst/>
            </a:prstGeom>
          </p:spPr>
          <p:txBody>
            <a:bodyPr wrap="none">
              <a:spAutoFit/>
            </a:bodyPr>
            <a:lstStyle/>
            <a:p>
              <a:r>
                <a:rPr lang="en-US" altLang="zh-CN" sz="4000" noProof="1">
                  <a:solidFill>
                    <a:schemeClr val="bg1"/>
                  </a:solidFill>
                  <a:latin typeface="Times New Roman" charset="0"/>
                  <a:ea typeface="Times New Roman" charset="0"/>
                  <a:cs typeface="Times New Roman" charset="0"/>
                </a:rPr>
                <a:t>Methodology</a:t>
              </a:r>
              <a:endParaRPr lang="en-US" altLang="zh-CN" sz="4000" dirty="0">
                <a:solidFill>
                  <a:schemeClr val="bg1"/>
                </a:solidFill>
                <a:latin typeface="Times New Roman" charset="0"/>
                <a:ea typeface="Times New Roman" charset="0"/>
                <a:cs typeface="Times New Roman" charset="0"/>
              </a:endParaRPr>
            </a:p>
          </p:txBody>
        </p:sp>
        <p:sp>
          <p:nvSpPr>
            <p:cNvPr id="9" name="椭圆 8"/>
            <p:cNvSpPr/>
            <p:nvPr/>
          </p:nvSpPr>
          <p:spPr>
            <a:xfrm>
              <a:off x="8589615" y="1056826"/>
              <a:ext cx="216024" cy="21602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5" name="图片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06853">
              <a:off x="4028581" y="-704344"/>
              <a:ext cx="5111480" cy="2875208"/>
            </a:xfrm>
            <a:prstGeom prst="rect">
              <a:avLst/>
            </a:prstGeom>
          </p:spPr>
        </p:pic>
      </p:grpSp>
      <p:sp>
        <p:nvSpPr>
          <p:cNvPr id="32" name="文本框 31"/>
          <p:cNvSpPr txBox="1"/>
          <p:nvPr/>
        </p:nvSpPr>
        <p:spPr>
          <a:xfrm>
            <a:off x="1545248" y="1814404"/>
            <a:ext cx="3007198" cy="646331"/>
          </a:xfrm>
          <a:prstGeom prst="rect">
            <a:avLst/>
          </a:prstGeom>
          <a:noFill/>
        </p:spPr>
        <p:txBody>
          <a:bodyPr wrap="square" rtlCol="0">
            <a:spAutoFit/>
          </a:bodyPr>
          <a:lstStyle/>
          <a:p>
            <a:r>
              <a:rPr kumimoji="1" lang="en-US" altLang="zh-CN" sz="3600" dirty="0" err="1"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Qe-Dw</a:t>
            </a:r>
            <a:r>
              <a:rPr kumimoji="1" lang="zh-CN" altLang="en-US" sz="36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
            </a:r>
            <a:endParaRPr kumimoji="1" lang="zh-CN" altLang="en-US" sz="36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pic>
        <p:nvPicPr>
          <p:cNvPr id="2" name="图片 1"/>
          <p:cNvPicPr>
            <a:picLocks noChangeAspect="1"/>
          </p:cNvPicPr>
          <p:nvPr/>
        </p:nvPicPr>
        <p:blipFill>
          <a:blip r:embed="rId5"/>
          <a:stretch>
            <a:fillRect/>
          </a:stretch>
        </p:blipFill>
        <p:spPr>
          <a:xfrm>
            <a:off x="1696257" y="3065550"/>
            <a:ext cx="5518333" cy="3017218"/>
          </a:xfrm>
          <a:prstGeom prst="rect">
            <a:avLst/>
          </a:prstGeom>
        </p:spPr>
      </p:pic>
      <p:sp>
        <p:nvSpPr>
          <p:cNvPr id="17" name="文本框 16"/>
          <p:cNvSpPr txBox="1"/>
          <p:nvPr/>
        </p:nvSpPr>
        <p:spPr>
          <a:xfrm>
            <a:off x="7214590" y="3180351"/>
            <a:ext cx="5616624" cy="830997"/>
          </a:xfrm>
          <a:prstGeom prst="rect">
            <a:avLst/>
          </a:prstGeom>
          <a:noFill/>
        </p:spPr>
        <p:txBody>
          <a:bodyPr wrap="square" rtlCol="0">
            <a:spAutoFit/>
          </a:bodyPr>
          <a:lstStyle/>
          <a:p>
            <a:pPr>
              <a:lnSpc>
                <a:spcPct val="150000"/>
              </a:lnSpc>
            </a:pP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Query</a:t>
            </a:r>
            <a:r>
              <a:rPr kumimoji="1" lang="zh-CN" altLang="en-US"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entity:</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name</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description</a:t>
            </a:r>
            <a:endParaRPr kumimoji="1" lang="zh-CN" altLang="en-US"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sp>
        <p:nvSpPr>
          <p:cNvPr id="18" name="文本框 17"/>
          <p:cNvSpPr txBox="1"/>
          <p:nvPr/>
        </p:nvSpPr>
        <p:spPr>
          <a:xfrm>
            <a:off x="7286182" y="4543777"/>
            <a:ext cx="5616624" cy="830997"/>
          </a:xfrm>
          <a:prstGeom prst="rect">
            <a:avLst/>
          </a:prstGeom>
          <a:noFill/>
        </p:spPr>
        <p:txBody>
          <a:bodyPr wrap="square" rtlCol="0">
            <a:spAutoFit/>
          </a:bodyPr>
          <a:lstStyle/>
          <a:p>
            <a:pPr>
              <a:lnSpc>
                <a:spcPct val="150000"/>
              </a:lnSpc>
            </a:pP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Document:</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title</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body</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endParaRPr kumimoji="1" lang="zh-CN" altLang="en-US"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spTree>
    <p:custDataLst>
      <p:tags r:id="rId1"/>
    </p:custDataLst>
    <p:extLst>
      <p:ext uri="{BB962C8B-B14F-4D97-AF65-F5344CB8AC3E}">
        <p14:creationId xmlns:p14="http://schemas.microsoft.com/office/powerpoint/2010/main" val="1340867810"/>
      </p:ext>
    </p:extLst>
  </p:cSld>
  <p:clrMapOvr>
    <a:masterClrMapping/>
  </p:clrMapOvr>
  <mc:AlternateContent xmlns:mc="http://schemas.openxmlformats.org/markup-compatibility/2006" xmlns:p14="http://schemas.microsoft.com/office/powerpoint/2010/main">
    <mc:Choice Requires="p14">
      <p:transition spd="slow" p14:dur="1500" advTm="3274">
        <p14:window dir="vert"/>
      </p:transition>
    </mc:Choice>
    <mc:Fallback xmlns="">
      <p:transition spd="slow" advTm="960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7"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704344"/>
            <a:ext cx="9140061" cy="2875208"/>
            <a:chOff x="0" y="-704344"/>
            <a:chExt cx="9140061" cy="2875208"/>
          </a:xfrm>
        </p:grpSpPr>
        <p:grpSp>
          <p:nvGrpSpPr>
            <p:cNvPr id="4" name="组合 3"/>
            <p:cNvGrpSpPr/>
            <p:nvPr/>
          </p:nvGrpSpPr>
          <p:grpSpPr>
            <a:xfrm>
              <a:off x="0" y="-488131"/>
              <a:ext cx="2392916" cy="2204722"/>
              <a:chOff x="1444172" y="591989"/>
              <a:chExt cx="5705283" cy="5256584"/>
            </a:xfrm>
          </p:grpSpPr>
          <p:sp>
            <p:nvSpPr>
              <p:cNvPr id="64" name="任意多边形: 形状 63"/>
              <p:cNvSpPr/>
              <p:nvPr/>
            </p:nvSpPr>
            <p:spPr>
              <a:xfrm>
                <a:off x="1901872" y="2405577"/>
                <a:ext cx="3592285" cy="3442996"/>
              </a:xfrm>
              <a:custGeom>
                <a:avLst/>
                <a:gdLst>
                  <a:gd name="connsiteX0" fmla="*/ 0 w 3592285"/>
                  <a:gd name="connsiteY0" fmla="*/ 699796 h 3442996"/>
                  <a:gd name="connsiteX1" fmla="*/ 3592285 w 3592285"/>
                  <a:gd name="connsiteY1" fmla="*/ 0 h 3442996"/>
                  <a:gd name="connsiteX2" fmla="*/ 2425959 w 3592285"/>
                  <a:gd name="connsiteY2" fmla="*/ 3442996 h 3442996"/>
                  <a:gd name="connsiteX3" fmla="*/ 0 w 3592285"/>
                  <a:gd name="connsiteY3" fmla="*/ 699796 h 3442996"/>
                </a:gdLst>
                <a:ahLst/>
                <a:cxnLst>
                  <a:cxn ang="0">
                    <a:pos x="connsiteX0" y="connsiteY0"/>
                  </a:cxn>
                  <a:cxn ang="0">
                    <a:pos x="connsiteX1" y="connsiteY1"/>
                  </a:cxn>
                  <a:cxn ang="0">
                    <a:pos x="connsiteX2" y="connsiteY2"/>
                  </a:cxn>
                  <a:cxn ang="0">
                    <a:pos x="connsiteX3" y="connsiteY3"/>
                  </a:cxn>
                </a:cxnLst>
                <a:rect l="l" t="t" r="r" b="b"/>
                <a:pathLst>
                  <a:path w="3592285" h="3442996">
                    <a:moveTo>
                      <a:pt x="0" y="699796"/>
                    </a:moveTo>
                    <a:lnTo>
                      <a:pt x="3592285" y="0"/>
                    </a:lnTo>
                    <a:lnTo>
                      <a:pt x="2425959" y="3442996"/>
                    </a:lnTo>
                    <a:lnTo>
                      <a:pt x="0" y="699796"/>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形状 64"/>
              <p:cNvSpPr/>
              <p:nvPr/>
            </p:nvSpPr>
            <p:spPr>
              <a:xfrm>
                <a:off x="3403842" y="2049069"/>
                <a:ext cx="1270001" cy="965200"/>
              </a:xfrm>
              <a:custGeom>
                <a:avLst/>
                <a:gdLst>
                  <a:gd name="connsiteX0" fmla="*/ 0 w 1270000"/>
                  <a:gd name="connsiteY0" fmla="*/ 965200 h 965200"/>
                  <a:gd name="connsiteX1" fmla="*/ 1035050 w 1270000"/>
                  <a:gd name="connsiteY1" fmla="*/ 0 h 965200"/>
                  <a:gd name="connsiteX2" fmla="*/ 1270000 w 1270000"/>
                  <a:gd name="connsiteY2" fmla="*/ 933450 h 965200"/>
                </a:gdLst>
                <a:ahLst/>
                <a:cxnLst>
                  <a:cxn ang="0">
                    <a:pos x="connsiteX0" y="connsiteY0"/>
                  </a:cxn>
                  <a:cxn ang="0">
                    <a:pos x="connsiteX1" y="connsiteY1"/>
                  </a:cxn>
                  <a:cxn ang="0">
                    <a:pos x="connsiteX2" y="connsiteY2"/>
                  </a:cxn>
                </a:cxnLst>
                <a:rect l="l" t="t" r="r" b="b"/>
                <a:pathLst>
                  <a:path w="1270000" h="965200">
                    <a:moveTo>
                      <a:pt x="0" y="965200"/>
                    </a:moveTo>
                    <a:lnTo>
                      <a:pt x="1035050" y="0"/>
                    </a:lnTo>
                    <a:lnTo>
                      <a:pt x="1270000" y="93345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形状 65"/>
              <p:cNvSpPr/>
              <p:nvPr/>
            </p:nvSpPr>
            <p:spPr>
              <a:xfrm>
                <a:off x="1835390" y="3792146"/>
                <a:ext cx="3457575" cy="1752599"/>
              </a:xfrm>
              <a:custGeom>
                <a:avLst/>
                <a:gdLst>
                  <a:gd name="connsiteX0" fmla="*/ 733425 w 3457575"/>
                  <a:gd name="connsiteY0" fmla="*/ 0 h 1752600"/>
                  <a:gd name="connsiteX1" fmla="*/ 0 w 3457575"/>
                  <a:gd name="connsiteY1" fmla="*/ 733425 h 1752600"/>
                  <a:gd name="connsiteX2" fmla="*/ 3457575 w 3457575"/>
                  <a:gd name="connsiteY2" fmla="*/ 1752600 h 1752600"/>
                  <a:gd name="connsiteX3" fmla="*/ 3305175 w 3457575"/>
                  <a:gd name="connsiteY3" fmla="*/ 1114425 h 1752600"/>
                </a:gdLst>
                <a:ahLst/>
                <a:cxnLst>
                  <a:cxn ang="0">
                    <a:pos x="connsiteX0" y="connsiteY0"/>
                  </a:cxn>
                  <a:cxn ang="0">
                    <a:pos x="connsiteX1" y="connsiteY1"/>
                  </a:cxn>
                  <a:cxn ang="0">
                    <a:pos x="connsiteX2" y="connsiteY2"/>
                  </a:cxn>
                  <a:cxn ang="0">
                    <a:pos x="connsiteX3" y="connsiteY3"/>
                  </a:cxn>
                </a:cxnLst>
                <a:rect l="l" t="t" r="r" b="b"/>
                <a:pathLst>
                  <a:path w="3457575" h="1752600">
                    <a:moveTo>
                      <a:pt x="733425" y="0"/>
                    </a:moveTo>
                    <a:lnTo>
                      <a:pt x="0" y="733425"/>
                    </a:lnTo>
                    <a:lnTo>
                      <a:pt x="3457575" y="1752600"/>
                    </a:lnTo>
                    <a:lnTo>
                      <a:pt x="3305175" y="1114425"/>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p:cNvCxnSpPr/>
              <p:nvPr/>
            </p:nvCxnSpPr>
            <p:spPr>
              <a:xfrm flipH="1">
                <a:off x="4768373" y="4533062"/>
                <a:ext cx="720081" cy="72008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1444172" y="4029005"/>
                <a:ext cx="1668016" cy="158417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0" name="任意多边形: 形状 69"/>
              <p:cNvSpPr/>
              <p:nvPr/>
            </p:nvSpPr>
            <p:spPr>
              <a:xfrm>
                <a:off x="4121391" y="2201470"/>
                <a:ext cx="374650" cy="368301"/>
              </a:xfrm>
              <a:custGeom>
                <a:avLst/>
                <a:gdLst>
                  <a:gd name="connsiteX0" fmla="*/ 0 w 374650"/>
                  <a:gd name="connsiteY0" fmla="*/ 260350 h 368300"/>
                  <a:gd name="connsiteX1" fmla="*/ 279400 w 374650"/>
                  <a:gd name="connsiteY1" fmla="*/ 0 h 368300"/>
                  <a:gd name="connsiteX2" fmla="*/ 374650 w 374650"/>
                  <a:gd name="connsiteY2" fmla="*/ 368300 h 368300"/>
                  <a:gd name="connsiteX3" fmla="*/ 0 w 374650"/>
                  <a:gd name="connsiteY3" fmla="*/ 260350 h 368300"/>
                </a:gdLst>
                <a:ahLst/>
                <a:cxnLst>
                  <a:cxn ang="0">
                    <a:pos x="connsiteX0" y="connsiteY0"/>
                  </a:cxn>
                  <a:cxn ang="0">
                    <a:pos x="connsiteX1" y="connsiteY1"/>
                  </a:cxn>
                  <a:cxn ang="0">
                    <a:pos x="connsiteX2" y="connsiteY2"/>
                  </a:cxn>
                  <a:cxn ang="0">
                    <a:pos x="connsiteX3" y="connsiteY3"/>
                  </a:cxn>
                </a:cxnLst>
                <a:rect l="l" t="t" r="r" b="b"/>
                <a:pathLst>
                  <a:path w="374650" h="368300">
                    <a:moveTo>
                      <a:pt x="0" y="260350"/>
                    </a:moveTo>
                    <a:lnTo>
                      <a:pt x="279400" y="0"/>
                    </a:lnTo>
                    <a:lnTo>
                      <a:pt x="374650" y="368300"/>
                    </a:lnTo>
                    <a:lnTo>
                      <a:pt x="0" y="2603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直接连接符 71"/>
              <p:cNvCxnSpPr/>
              <p:nvPr/>
            </p:nvCxnSpPr>
            <p:spPr>
              <a:xfrm flipH="1">
                <a:off x="4678659" y="591989"/>
                <a:ext cx="2470796" cy="23921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6" name="直接连接符 5"/>
            <p:cNvCxnSpPr/>
            <p:nvPr/>
          </p:nvCxnSpPr>
          <p:spPr>
            <a:xfrm>
              <a:off x="1696257" y="1164838"/>
              <a:ext cx="68933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252911" y="572825"/>
              <a:ext cx="2949846" cy="707886"/>
            </a:xfrm>
            <a:prstGeom prst="rect">
              <a:avLst/>
            </a:prstGeom>
          </p:spPr>
          <p:txBody>
            <a:bodyPr wrap="none">
              <a:spAutoFit/>
            </a:bodyPr>
            <a:lstStyle/>
            <a:p>
              <a:r>
                <a:rPr lang="en-US" altLang="zh-CN" sz="4000" noProof="1">
                  <a:solidFill>
                    <a:schemeClr val="bg1"/>
                  </a:solidFill>
                  <a:latin typeface="Times New Roman" charset="0"/>
                  <a:ea typeface="Times New Roman" charset="0"/>
                  <a:cs typeface="Times New Roman" charset="0"/>
                </a:rPr>
                <a:t>Methodology</a:t>
              </a:r>
              <a:endParaRPr lang="en-US" altLang="zh-CN" sz="4000" dirty="0">
                <a:solidFill>
                  <a:schemeClr val="bg1"/>
                </a:solidFill>
                <a:latin typeface="Times New Roman" charset="0"/>
                <a:ea typeface="Times New Roman" charset="0"/>
                <a:cs typeface="Times New Roman" charset="0"/>
              </a:endParaRPr>
            </a:p>
          </p:txBody>
        </p:sp>
        <p:sp>
          <p:nvSpPr>
            <p:cNvPr id="9" name="椭圆 8"/>
            <p:cNvSpPr/>
            <p:nvPr/>
          </p:nvSpPr>
          <p:spPr>
            <a:xfrm>
              <a:off x="8589615" y="1056826"/>
              <a:ext cx="216024" cy="21602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5" name="图片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06853">
              <a:off x="4028581" y="-704344"/>
              <a:ext cx="5111480" cy="2875208"/>
            </a:xfrm>
            <a:prstGeom prst="rect">
              <a:avLst/>
            </a:prstGeom>
          </p:spPr>
        </p:pic>
      </p:grpSp>
      <p:sp>
        <p:nvSpPr>
          <p:cNvPr id="32" name="文本框 31"/>
          <p:cNvSpPr txBox="1"/>
          <p:nvPr/>
        </p:nvSpPr>
        <p:spPr>
          <a:xfrm>
            <a:off x="1581341" y="1778097"/>
            <a:ext cx="2867903" cy="646331"/>
          </a:xfrm>
          <a:prstGeom prst="rect">
            <a:avLst/>
          </a:prstGeom>
          <a:noFill/>
        </p:spPr>
        <p:txBody>
          <a:bodyPr wrap="square" rtlCol="0">
            <a:spAutoFit/>
          </a:bodyPr>
          <a:lstStyle/>
          <a:p>
            <a:r>
              <a:rPr kumimoji="1" lang="en-US" altLang="zh-CN" sz="3600" dirty="0" err="1"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Qw</a:t>
            </a:r>
            <a:r>
              <a:rPr kumimoji="1" lang="en-US" altLang="zh-CN" sz="36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-De</a:t>
            </a:r>
            <a:r>
              <a:rPr kumimoji="1" lang="zh-CN" altLang="en-US" sz="36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
            </a:r>
            <a:endParaRPr kumimoji="1" lang="zh-CN" altLang="en-US" sz="36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7986" y="2799365"/>
            <a:ext cx="7248447" cy="896451"/>
          </a:xfrm>
          <a:prstGeom prst="rect">
            <a:avLst/>
          </a:prstGeom>
        </p:spPr>
      </p:pic>
      <p:sp>
        <p:nvSpPr>
          <p:cNvPr id="20" name="文本框 19"/>
          <p:cNvSpPr txBox="1"/>
          <p:nvPr/>
        </p:nvSpPr>
        <p:spPr>
          <a:xfrm>
            <a:off x="1878518" y="4221141"/>
            <a:ext cx="10369152" cy="1077218"/>
          </a:xfrm>
          <a:prstGeom prst="rect">
            <a:avLst/>
          </a:prstGeom>
          <a:noFill/>
        </p:spPr>
        <p:txBody>
          <a:bodyPr wrap="square" rtlCol="0">
            <a:spAutoFit/>
          </a:bodyPr>
          <a:lstStyle/>
          <a:p>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score(q,</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e): the score of q and document entity e from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retrieval</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model</a:t>
            </a:r>
            <a:endPar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sp>
        <p:nvSpPr>
          <p:cNvPr id="22" name="文本框 21"/>
          <p:cNvSpPr txBox="1"/>
          <p:nvPr/>
        </p:nvSpPr>
        <p:spPr>
          <a:xfrm>
            <a:off x="1881610" y="5492529"/>
            <a:ext cx="10369152" cy="584775"/>
          </a:xfrm>
          <a:prstGeom prst="rect">
            <a:avLst/>
          </a:prstGeom>
          <a:noFill/>
        </p:spPr>
        <p:txBody>
          <a:bodyPr wrap="square" rtlCol="0">
            <a:spAutoFit/>
          </a:bodyPr>
          <a:lstStyle/>
          <a:p>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max-k</a:t>
            </a:r>
            <a:r>
              <a:rPr kumimoji="1" lang="en-US" altLang="zh-CN" sz="320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the k biggest scores from the set</a:t>
            </a:r>
            <a:endPar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48668" y="1633977"/>
            <a:ext cx="7087082" cy="3817398"/>
          </a:xfrm>
          <a:prstGeom prst="rect">
            <a:avLst/>
          </a:prstGeom>
        </p:spPr>
      </p:pic>
    </p:spTree>
    <p:custDataLst>
      <p:tags r:id="rId1"/>
    </p:custDataLst>
    <p:extLst>
      <p:ext uri="{BB962C8B-B14F-4D97-AF65-F5344CB8AC3E}">
        <p14:creationId xmlns:p14="http://schemas.microsoft.com/office/powerpoint/2010/main" val="466595650"/>
      </p:ext>
    </p:extLst>
  </p:cSld>
  <p:clrMapOvr>
    <a:masterClrMapping/>
  </p:clrMapOvr>
  <mc:AlternateContent xmlns:mc="http://schemas.openxmlformats.org/markup-compatibility/2006" xmlns:p14="http://schemas.microsoft.com/office/powerpoint/2010/main">
    <mc:Choice Requires="p14">
      <p:transition spd="slow" p14:dur="1500" advTm="3274">
        <p14:window dir="vert"/>
      </p:transition>
    </mc:Choice>
    <mc:Fallback xmlns="">
      <p:transition spd="slow" advTm="960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20"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704344"/>
            <a:ext cx="9140061" cy="2875208"/>
            <a:chOff x="0" y="-704344"/>
            <a:chExt cx="9140061" cy="2875208"/>
          </a:xfrm>
        </p:grpSpPr>
        <p:grpSp>
          <p:nvGrpSpPr>
            <p:cNvPr id="4" name="组合 3"/>
            <p:cNvGrpSpPr/>
            <p:nvPr/>
          </p:nvGrpSpPr>
          <p:grpSpPr>
            <a:xfrm>
              <a:off x="0" y="-488131"/>
              <a:ext cx="2392916" cy="2204722"/>
              <a:chOff x="1444172" y="591989"/>
              <a:chExt cx="5705283" cy="5256584"/>
            </a:xfrm>
          </p:grpSpPr>
          <p:sp>
            <p:nvSpPr>
              <p:cNvPr id="64" name="任意多边形: 形状 63"/>
              <p:cNvSpPr/>
              <p:nvPr/>
            </p:nvSpPr>
            <p:spPr>
              <a:xfrm>
                <a:off x="1901872" y="2405577"/>
                <a:ext cx="3592285" cy="3442996"/>
              </a:xfrm>
              <a:custGeom>
                <a:avLst/>
                <a:gdLst>
                  <a:gd name="connsiteX0" fmla="*/ 0 w 3592285"/>
                  <a:gd name="connsiteY0" fmla="*/ 699796 h 3442996"/>
                  <a:gd name="connsiteX1" fmla="*/ 3592285 w 3592285"/>
                  <a:gd name="connsiteY1" fmla="*/ 0 h 3442996"/>
                  <a:gd name="connsiteX2" fmla="*/ 2425959 w 3592285"/>
                  <a:gd name="connsiteY2" fmla="*/ 3442996 h 3442996"/>
                  <a:gd name="connsiteX3" fmla="*/ 0 w 3592285"/>
                  <a:gd name="connsiteY3" fmla="*/ 699796 h 3442996"/>
                </a:gdLst>
                <a:ahLst/>
                <a:cxnLst>
                  <a:cxn ang="0">
                    <a:pos x="connsiteX0" y="connsiteY0"/>
                  </a:cxn>
                  <a:cxn ang="0">
                    <a:pos x="connsiteX1" y="connsiteY1"/>
                  </a:cxn>
                  <a:cxn ang="0">
                    <a:pos x="connsiteX2" y="connsiteY2"/>
                  </a:cxn>
                  <a:cxn ang="0">
                    <a:pos x="connsiteX3" y="connsiteY3"/>
                  </a:cxn>
                </a:cxnLst>
                <a:rect l="l" t="t" r="r" b="b"/>
                <a:pathLst>
                  <a:path w="3592285" h="3442996">
                    <a:moveTo>
                      <a:pt x="0" y="699796"/>
                    </a:moveTo>
                    <a:lnTo>
                      <a:pt x="3592285" y="0"/>
                    </a:lnTo>
                    <a:lnTo>
                      <a:pt x="2425959" y="3442996"/>
                    </a:lnTo>
                    <a:lnTo>
                      <a:pt x="0" y="699796"/>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形状 64"/>
              <p:cNvSpPr/>
              <p:nvPr/>
            </p:nvSpPr>
            <p:spPr>
              <a:xfrm>
                <a:off x="3403842" y="2049069"/>
                <a:ext cx="1270001" cy="965200"/>
              </a:xfrm>
              <a:custGeom>
                <a:avLst/>
                <a:gdLst>
                  <a:gd name="connsiteX0" fmla="*/ 0 w 1270000"/>
                  <a:gd name="connsiteY0" fmla="*/ 965200 h 965200"/>
                  <a:gd name="connsiteX1" fmla="*/ 1035050 w 1270000"/>
                  <a:gd name="connsiteY1" fmla="*/ 0 h 965200"/>
                  <a:gd name="connsiteX2" fmla="*/ 1270000 w 1270000"/>
                  <a:gd name="connsiteY2" fmla="*/ 933450 h 965200"/>
                </a:gdLst>
                <a:ahLst/>
                <a:cxnLst>
                  <a:cxn ang="0">
                    <a:pos x="connsiteX0" y="connsiteY0"/>
                  </a:cxn>
                  <a:cxn ang="0">
                    <a:pos x="connsiteX1" y="connsiteY1"/>
                  </a:cxn>
                  <a:cxn ang="0">
                    <a:pos x="connsiteX2" y="connsiteY2"/>
                  </a:cxn>
                </a:cxnLst>
                <a:rect l="l" t="t" r="r" b="b"/>
                <a:pathLst>
                  <a:path w="1270000" h="965200">
                    <a:moveTo>
                      <a:pt x="0" y="965200"/>
                    </a:moveTo>
                    <a:lnTo>
                      <a:pt x="1035050" y="0"/>
                    </a:lnTo>
                    <a:lnTo>
                      <a:pt x="1270000" y="93345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形状 65"/>
              <p:cNvSpPr/>
              <p:nvPr/>
            </p:nvSpPr>
            <p:spPr>
              <a:xfrm>
                <a:off x="1835390" y="3792146"/>
                <a:ext cx="3457575" cy="1752599"/>
              </a:xfrm>
              <a:custGeom>
                <a:avLst/>
                <a:gdLst>
                  <a:gd name="connsiteX0" fmla="*/ 733425 w 3457575"/>
                  <a:gd name="connsiteY0" fmla="*/ 0 h 1752600"/>
                  <a:gd name="connsiteX1" fmla="*/ 0 w 3457575"/>
                  <a:gd name="connsiteY1" fmla="*/ 733425 h 1752600"/>
                  <a:gd name="connsiteX2" fmla="*/ 3457575 w 3457575"/>
                  <a:gd name="connsiteY2" fmla="*/ 1752600 h 1752600"/>
                  <a:gd name="connsiteX3" fmla="*/ 3305175 w 3457575"/>
                  <a:gd name="connsiteY3" fmla="*/ 1114425 h 1752600"/>
                </a:gdLst>
                <a:ahLst/>
                <a:cxnLst>
                  <a:cxn ang="0">
                    <a:pos x="connsiteX0" y="connsiteY0"/>
                  </a:cxn>
                  <a:cxn ang="0">
                    <a:pos x="connsiteX1" y="connsiteY1"/>
                  </a:cxn>
                  <a:cxn ang="0">
                    <a:pos x="connsiteX2" y="connsiteY2"/>
                  </a:cxn>
                  <a:cxn ang="0">
                    <a:pos x="connsiteX3" y="connsiteY3"/>
                  </a:cxn>
                </a:cxnLst>
                <a:rect l="l" t="t" r="r" b="b"/>
                <a:pathLst>
                  <a:path w="3457575" h="1752600">
                    <a:moveTo>
                      <a:pt x="733425" y="0"/>
                    </a:moveTo>
                    <a:lnTo>
                      <a:pt x="0" y="733425"/>
                    </a:lnTo>
                    <a:lnTo>
                      <a:pt x="3457575" y="1752600"/>
                    </a:lnTo>
                    <a:lnTo>
                      <a:pt x="3305175" y="1114425"/>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p:cNvCxnSpPr/>
              <p:nvPr/>
            </p:nvCxnSpPr>
            <p:spPr>
              <a:xfrm flipH="1">
                <a:off x="4768373" y="4533062"/>
                <a:ext cx="720081" cy="72008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1444172" y="4029005"/>
                <a:ext cx="1668016" cy="158417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0" name="任意多边形: 形状 69"/>
              <p:cNvSpPr/>
              <p:nvPr/>
            </p:nvSpPr>
            <p:spPr>
              <a:xfrm>
                <a:off x="4121391" y="2201470"/>
                <a:ext cx="374650" cy="368301"/>
              </a:xfrm>
              <a:custGeom>
                <a:avLst/>
                <a:gdLst>
                  <a:gd name="connsiteX0" fmla="*/ 0 w 374650"/>
                  <a:gd name="connsiteY0" fmla="*/ 260350 h 368300"/>
                  <a:gd name="connsiteX1" fmla="*/ 279400 w 374650"/>
                  <a:gd name="connsiteY1" fmla="*/ 0 h 368300"/>
                  <a:gd name="connsiteX2" fmla="*/ 374650 w 374650"/>
                  <a:gd name="connsiteY2" fmla="*/ 368300 h 368300"/>
                  <a:gd name="connsiteX3" fmla="*/ 0 w 374650"/>
                  <a:gd name="connsiteY3" fmla="*/ 260350 h 368300"/>
                </a:gdLst>
                <a:ahLst/>
                <a:cxnLst>
                  <a:cxn ang="0">
                    <a:pos x="connsiteX0" y="connsiteY0"/>
                  </a:cxn>
                  <a:cxn ang="0">
                    <a:pos x="connsiteX1" y="connsiteY1"/>
                  </a:cxn>
                  <a:cxn ang="0">
                    <a:pos x="connsiteX2" y="connsiteY2"/>
                  </a:cxn>
                  <a:cxn ang="0">
                    <a:pos x="connsiteX3" y="connsiteY3"/>
                  </a:cxn>
                </a:cxnLst>
                <a:rect l="l" t="t" r="r" b="b"/>
                <a:pathLst>
                  <a:path w="374650" h="368300">
                    <a:moveTo>
                      <a:pt x="0" y="260350"/>
                    </a:moveTo>
                    <a:lnTo>
                      <a:pt x="279400" y="0"/>
                    </a:lnTo>
                    <a:lnTo>
                      <a:pt x="374650" y="368300"/>
                    </a:lnTo>
                    <a:lnTo>
                      <a:pt x="0" y="2603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直接连接符 71"/>
              <p:cNvCxnSpPr/>
              <p:nvPr/>
            </p:nvCxnSpPr>
            <p:spPr>
              <a:xfrm flipH="1">
                <a:off x="4678659" y="591989"/>
                <a:ext cx="2470796" cy="23921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6" name="直接连接符 5"/>
            <p:cNvCxnSpPr/>
            <p:nvPr/>
          </p:nvCxnSpPr>
          <p:spPr>
            <a:xfrm>
              <a:off x="1696257" y="1164838"/>
              <a:ext cx="68933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252911" y="572825"/>
              <a:ext cx="2949846" cy="707886"/>
            </a:xfrm>
            <a:prstGeom prst="rect">
              <a:avLst/>
            </a:prstGeom>
          </p:spPr>
          <p:txBody>
            <a:bodyPr wrap="none">
              <a:spAutoFit/>
            </a:bodyPr>
            <a:lstStyle/>
            <a:p>
              <a:r>
                <a:rPr lang="en-US" altLang="zh-CN" sz="4000" noProof="1">
                  <a:solidFill>
                    <a:schemeClr val="bg1"/>
                  </a:solidFill>
                  <a:latin typeface="Times New Roman" charset="0"/>
                  <a:ea typeface="Times New Roman" charset="0"/>
                  <a:cs typeface="Times New Roman" charset="0"/>
                </a:rPr>
                <a:t>Methodology</a:t>
              </a:r>
              <a:endParaRPr lang="en-US" altLang="zh-CN" sz="4000" dirty="0">
                <a:solidFill>
                  <a:schemeClr val="bg1"/>
                </a:solidFill>
                <a:latin typeface="Times New Roman" charset="0"/>
                <a:ea typeface="Times New Roman" charset="0"/>
                <a:cs typeface="Times New Roman" charset="0"/>
              </a:endParaRPr>
            </a:p>
          </p:txBody>
        </p:sp>
        <p:sp>
          <p:nvSpPr>
            <p:cNvPr id="9" name="椭圆 8"/>
            <p:cNvSpPr/>
            <p:nvPr/>
          </p:nvSpPr>
          <p:spPr>
            <a:xfrm>
              <a:off x="8589615" y="1056826"/>
              <a:ext cx="216024" cy="21602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5" name="图片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06853">
              <a:off x="4028581" y="-704344"/>
              <a:ext cx="5111480" cy="2875208"/>
            </a:xfrm>
            <a:prstGeom prst="rect">
              <a:avLst/>
            </a:prstGeom>
          </p:spPr>
        </p:pic>
      </p:grpSp>
      <p:sp>
        <p:nvSpPr>
          <p:cNvPr id="32" name="文本框 31"/>
          <p:cNvSpPr txBox="1"/>
          <p:nvPr/>
        </p:nvSpPr>
        <p:spPr>
          <a:xfrm>
            <a:off x="1545248" y="1814404"/>
            <a:ext cx="3007198" cy="646331"/>
          </a:xfrm>
          <a:prstGeom prst="rect">
            <a:avLst/>
          </a:prstGeom>
          <a:noFill/>
        </p:spPr>
        <p:txBody>
          <a:bodyPr wrap="square" rtlCol="0">
            <a:spAutoFit/>
          </a:bodyPr>
          <a:lstStyle/>
          <a:p>
            <a:r>
              <a:rPr kumimoji="1" lang="en-US" altLang="zh-CN" sz="3600" dirty="0" err="1"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Qe</a:t>
            </a:r>
            <a:r>
              <a:rPr kumimoji="1" lang="en-US" altLang="zh-CN" sz="36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-De</a:t>
            </a:r>
            <a:r>
              <a:rPr kumimoji="1" lang="zh-CN" altLang="en-US" sz="36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
            </a:r>
            <a:endParaRPr kumimoji="1" lang="zh-CN" altLang="en-US" sz="36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sp>
        <p:nvSpPr>
          <p:cNvPr id="17" name="文本框 16"/>
          <p:cNvSpPr txBox="1"/>
          <p:nvPr/>
        </p:nvSpPr>
        <p:spPr>
          <a:xfrm>
            <a:off x="1892871" y="2636225"/>
            <a:ext cx="11093243" cy="1569660"/>
          </a:xfrm>
          <a:prstGeom prst="rect">
            <a:avLst/>
          </a:prstGeom>
          <a:noFill/>
        </p:spPr>
        <p:txBody>
          <a:bodyPr wrap="square" rtlCol="0">
            <a:spAutoFit/>
          </a:bodyPr>
          <a:lstStyle/>
          <a:p>
            <a:pPr>
              <a:lnSpc>
                <a:spcPct val="150000"/>
              </a:lnSpc>
            </a:pP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exact</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match:</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addresses the vocabulary mismatch of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surface</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forms</a:t>
            </a:r>
            <a:endPar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a:p>
            <a:pPr>
              <a:lnSpc>
                <a:spcPct val="150000"/>
              </a:lnSpc>
            </a:pP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example:</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Obama</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it-IT"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‘US </a:t>
            </a:r>
            <a:r>
              <a:rPr kumimoji="1" lang="it-IT" altLang="zh-CN" sz="3200" dirty="0" err="1">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President</a:t>
            </a:r>
            <a:r>
              <a:rPr kumimoji="1" lang="it-IT"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Barack Obama</a:t>
            </a:r>
            <a:endParaRPr kumimoji="1" lang="zh-CN" altLang="en-US"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sp>
        <p:nvSpPr>
          <p:cNvPr id="18" name="文本框 17"/>
          <p:cNvSpPr txBox="1"/>
          <p:nvPr/>
        </p:nvSpPr>
        <p:spPr>
          <a:xfrm>
            <a:off x="1962092" y="4433880"/>
            <a:ext cx="10819308" cy="2308324"/>
          </a:xfrm>
          <a:prstGeom prst="rect">
            <a:avLst/>
          </a:prstGeom>
          <a:noFill/>
        </p:spPr>
        <p:txBody>
          <a:bodyPr wrap="square" rtlCol="0">
            <a:spAutoFit/>
          </a:bodyPr>
          <a:lstStyle/>
          <a:p>
            <a:pPr>
              <a:lnSpc>
                <a:spcPct val="150000"/>
              </a:lnSpc>
            </a:pP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s</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oft</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match:</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Consider the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relevance</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between</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query</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entity</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and</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document</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entity.</a:t>
            </a:r>
            <a:endPar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a:p>
            <a:pPr>
              <a:lnSpc>
                <a:spcPct val="150000"/>
              </a:lnSpc>
            </a:pP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example:</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the</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white </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house’ </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US President’</a:t>
            </a:r>
            <a:endParaRPr kumimoji="1" lang="zh-CN" altLang="en-US"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cxnSp>
        <p:nvCxnSpPr>
          <p:cNvPr id="5" name="直线箭头连接符 4"/>
          <p:cNvCxnSpPr/>
          <p:nvPr/>
        </p:nvCxnSpPr>
        <p:spPr>
          <a:xfrm>
            <a:off x="8098523" y="3904357"/>
            <a:ext cx="136800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1" name="直线箭头连接符 20"/>
          <p:cNvCxnSpPr/>
          <p:nvPr/>
        </p:nvCxnSpPr>
        <p:spPr>
          <a:xfrm>
            <a:off x="7005439" y="6352629"/>
            <a:ext cx="136800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custDataLst>
      <p:tags r:id="rId1"/>
    </p:custDataLst>
    <p:extLst>
      <p:ext uri="{BB962C8B-B14F-4D97-AF65-F5344CB8AC3E}">
        <p14:creationId xmlns:p14="http://schemas.microsoft.com/office/powerpoint/2010/main" val="812432761"/>
      </p:ext>
    </p:extLst>
  </p:cSld>
  <p:clrMapOvr>
    <a:masterClrMapping/>
  </p:clrMapOvr>
  <mc:AlternateContent xmlns:mc="http://schemas.openxmlformats.org/markup-compatibility/2006" xmlns:p14="http://schemas.microsoft.com/office/powerpoint/2010/main">
    <mc:Choice Requires="p14">
      <p:transition spd="slow" p14:dur="1500" advTm="3274">
        <p14:window dir="vert"/>
      </p:transition>
    </mc:Choice>
    <mc:Fallback xmlns="">
      <p:transition spd="slow" advTm="960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7" grpId="0"/>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图片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973200">
            <a:off x="2387501" y="-285564"/>
            <a:ext cx="6547642" cy="3683048"/>
          </a:xfrm>
          <a:prstGeom prst="rect">
            <a:avLst/>
          </a:prstGeom>
        </p:spPr>
      </p:pic>
      <p:grpSp>
        <p:nvGrpSpPr>
          <p:cNvPr id="30" name="组合 29"/>
          <p:cNvGrpSpPr>
            <a:grpSpLocks/>
          </p:cNvGrpSpPr>
          <p:nvPr/>
        </p:nvGrpSpPr>
        <p:grpSpPr bwMode="auto">
          <a:xfrm>
            <a:off x="6296595" y="2424288"/>
            <a:ext cx="4811712" cy="646070"/>
            <a:chOff x="1629" y="2206"/>
            <a:chExt cx="7576" cy="1015"/>
          </a:xfrm>
        </p:grpSpPr>
        <p:sp>
          <p:nvSpPr>
            <p:cNvPr id="31" name="文本框 20"/>
            <p:cNvSpPr txBox="1">
              <a:spLocks noChangeArrowheads="1"/>
            </p:cNvSpPr>
            <p:nvPr/>
          </p:nvSpPr>
          <p:spPr bwMode="auto">
            <a:xfrm>
              <a:off x="1629" y="2412"/>
              <a:ext cx="1584" cy="528"/>
            </a:xfrm>
            <a:prstGeom prst="rect">
              <a:avLst/>
            </a:prstGeom>
            <a:noFill/>
            <a:ln w="9525">
              <a:noFill/>
              <a:miter lim="800000"/>
              <a:headEnd/>
              <a:tailEnd/>
            </a:ln>
          </p:spPr>
          <p:txBody>
            <a:bodyPr>
              <a:spAutoFit/>
            </a:bodyPr>
            <a:lstStyle/>
            <a:p>
              <a:endParaRPr lang="en-US" altLang="zh-CN" sz="1600" dirty="0">
                <a:solidFill>
                  <a:schemeClr val="bg1"/>
                </a:solidFill>
                <a:latin typeface="Times New Roman" charset="0"/>
                <a:ea typeface="Times New Roman" charset="0"/>
                <a:cs typeface="Times New Roman" charset="0"/>
              </a:endParaRPr>
            </a:p>
          </p:txBody>
        </p:sp>
        <p:sp>
          <p:nvSpPr>
            <p:cNvPr id="32" name="文本框 31"/>
            <p:cNvSpPr txBox="1"/>
            <p:nvPr/>
          </p:nvSpPr>
          <p:spPr>
            <a:xfrm>
              <a:off x="4001" y="2206"/>
              <a:ext cx="5204" cy="1015"/>
            </a:xfrm>
            <a:prstGeom prst="rect">
              <a:avLst/>
            </a:prstGeom>
            <a:noFill/>
            <a:ln>
              <a:noFill/>
            </a:ln>
          </p:spPr>
          <p:txBody>
            <a:bodyPr>
              <a:spAutoFit/>
            </a:bodyPr>
            <a:lstStyle/>
            <a:p>
              <a:pPr>
                <a:defRPr/>
              </a:pPr>
              <a:r>
                <a:rPr lang="en-US" altLang="zh-CN" sz="3600" noProof="1" smtClean="0">
                  <a:solidFill>
                    <a:schemeClr val="bg1"/>
                  </a:solidFill>
                  <a:latin typeface="Times New Roman" charset="0"/>
                  <a:ea typeface="Times New Roman" charset="0"/>
                  <a:cs typeface="Times New Roman" charset="0"/>
                </a:rPr>
                <a:t>Introduction</a:t>
              </a:r>
              <a:endParaRPr lang="en-US" altLang="zh-CN" sz="3600" noProof="1">
                <a:solidFill>
                  <a:schemeClr val="bg1"/>
                </a:solidFill>
                <a:latin typeface="Times New Roman" charset="0"/>
                <a:ea typeface="Times New Roman" charset="0"/>
                <a:cs typeface="Times New Roman" charset="0"/>
              </a:endParaRPr>
            </a:p>
          </p:txBody>
        </p:sp>
        <p:sp>
          <p:nvSpPr>
            <p:cNvPr id="33" name="椭圆 32"/>
            <p:cNvSpPr/>
            <p:nvPr/>
          </p:nvSpPr>
          <p:spPr>
            <a:xfrm>
              <a:off x="3346" y="2494"/>
              <a:ext cx="485" cy="4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chemeClr val="tx1"/>
                </a:solidFill>
                <a:latin typeface="Times New Roman" charset="0"/>
                <a:ea typeface="Times New Roman" charset="0"/>
                <a:cs typeface="Times New Roman" charset="0"/>
              </a:endParaRPr>
            </a:p>
          </p:txBody>
        </p:sp>
        <p:sp>
          <p:nvSpPr>
            <p:cNvPr id="34" name="文本框 23"/>
            <p:cNvSpPr txBox="1">
              <a:spLocks noChangeArrowheads="1"/>
            </p:cNvSpPr>
            <p:nvPr/>
          </p:nvSpPr>
          <p:spPr bwMode="auto">
            <a:xfrm>
              <a:off x="3349" y="2433"/>
              <a:ext cx="598" cy="580"/>
            </a:xfrm>
            <a:prstGeom prst="rect">
              <a:avLst/>
            </a:prstGeom>
            <a:noFill/>
            <a:ln w="9525">
              <a:noFill/>
              <a:miter lim="800000"/>
              <a:headEnd/>
              <a:tailEnd/>
            </a:ln>
          </p:spPr>
          <p:txBody>
            <a:bodyPr wrap="square">
              <a:spAutoFit/>
            </a:bodyPr>
            <a:lstStyle/>
            <a:p>
              <a:r>
                <a:rPr lang="en-US" altLang="zh-CN" dirty="0">
                  <a:latin typeface="Times New Roman" charset="0"/>
                  <a:ea typeface="Times New Roman" charset="0"/>
                  <a:cs typeface="Times New Roman" charset="0"/>
                </a:rPr>
                <a:t>1</a:t>
              </a:r>
            </a:p>
          </p:txBody>
        </p:sp>
      </p:grpSp>
      <p:grpSp>
        <p:nvGrpSpPr>
          <p:cNvPr id="35" name="组合 34"/>
          <p:cNvGrpSpPr>
            <a:grpSpLocks/>
          </p:cNvGrpSpPr>
          <p:nvPr/>
        </p:nvGrpSpPr>
        <p:grpSpPr bwMode="auto">
          <a:xfrm>
            <a:off x="7386930" y="3185935"/>
            <a:ext cx="3686758" cy="646530"/>
            <a:chOff x="3345" y="2171"/>
            <a:chExt cx="5804" cy="1022"/>
          </a:xfrm>
        </p:grpSpPr>
        <p:sp>
          <p:nvSpPr>
            <p:cNvPr id="37" name="文本框 36"/>
            <p:cNvSpPr txBox="1"/>
            <p:nvPr/>
          </p:nvSpPr>
          <p:spPr>
            <a:xfrm>
              <a:off x="3946" y="2171"/>
              <a:ext cx="5203" cy="1022"/>
            </a:xfrm>
            <a:prstGeom prst="rect">
              <a:avLst/>
            </a:prstGeom>
            <a:noFill/>
            <a:ln>
              <a:noFill/>
            </a:ln>
          </p:spPr>
          <p:txBody>
            <a:bodyPr>
              <a:spAutoFit/>
            </a:bodyPr>
            <a:lstStyle/>
            <a:p>
              <a:pPr>
                <a:defRPr/>
              </a:pPr>
              <a:r>
                <a:rPr lang="en-US" altLang="zh-CN" sz="3600" noProof="1">
                  <a:solidFill>
                    <a:schemeClr val="bg1"/>
                  </a:solidFill>
                  <a:latin typeface="Times New Roman" charset="0"/>
                  <a:ea typeface="Times New Roman" charset="0"/>
                  <a:cs typeface="Times New Roman" charset="0"/>
                </a:rPr>
                <a:t>Methodology</a:t>
              </a:r>
            </a:p>
          </p:txBody>
        </p:sp>
        <p:sp>
          <p:nvSpPr>
            <p:cNvPr id="38" name="椭圆 37"/>
            <p:cNvSpPr/>
            <p:nvPr/>
          </p:nvSpPr>
          <p:spPr>
            <a:xfrm>
              <a:off x="3345" y="2497"/>
              <a:ext cx="485" cy="4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chemeClr val="bg1"/>
                </a:solidFill>
                <a:latin typeface="Times New Roman" charset="0"/>
                <a:ea typeface="Times New Roman" charset="0"/>
                <a:cs typeface="Times New Roman" charset="0"/>
              </a:endParaRPr>
            </a:p>
          </p:txBody>
        </p:sp>
        <p:sp>
          <p:nvSpPr>
            <p:cNvPr id="39" name="文本框 29"/>
            <p:cNvSpPr txBox="1">
              <a:spLocks noChangeArrowheads="1"/>
            </p:cNvSpPr>
            <p:nvPr/>
          </p:nvSpPr>
          <p:spPr bwMode="auto">
            <a:xfrm>
              <a:off x="3349" y="2433"/>
              <a:ext cx="410" cy="580"/>
            </a:xfrm>
            <a:prstGeom prst="rect">
              <a:avLst/>
            </a:prstGeom>
            <a:noFill/>
            <a:ln w="9525">
              <a:noFill/>
              <a:miter lim="800000"/>
              <a:headEnd/>
              <a:tailEnd/>
            </a:ln>
          </p:spPr>
          <p:txBody>
            <a:bodyPr>
              <a:spAutoFit/>
            </a:bodyPr>
            <a:lstStyle/>
            <a:p>
              <a:r>
                <a:rPr lang="en-US" altLang="zh-CN" dirty="0">
                  <a:latin typeface="Times New Roman" charset="0"/>
                  <a:ea typeface="Times New Roman" charset="0"/>
                  <a:cs typeface="Times New Roman" charset="0"/>
                </a:rPr>
                <a:t>2</a:t>
              </a:r>
            </a:p>
          </p:txBody>
        </p:sp>
      </p:grpSp>
      <p:grpSp>
        <p:nvGrpSpPr>
          <p:cNvPr id="40" name="组合 39"/>
          <p:cNvGrpSpPr>
            <a:grpSpLocks/>
          </p:cNvGrpSpPr>
          <p:nvPr/>
        </p:nvGrpSpPr>
        <p:grpSpPr bwMode="auto">
          <a:xfrm>
            <a:off x="7386929" y="3983748"/>
            <a:ext cx="3721059" cy="646281"/>
            <a:chOff x="3345" y="2221"/>
            <a:chExt cx="5858" cy="1017"/>
          </a:xfrm>
        </p:grpSpPr>
        <p:sp>
          <p:nvSpPr>
            <p:cNvPr id="42" name="文本框 41"/>
            <p:cNvSpPr txBox="1"/>
            <p:nvPr/>
          </p:nvSpPr>
          <p:spPr>
            <a:xfrm>
              <a:off x="4000" y="2221"/>
              <a:ext cx="5203" cy="1017"/>
            </a:xfrm>
            <a:prstGeom prst="rect">
              <a:avLst/>
            </a:prstGeom>
            <a:noFill/>
            <a:ln>
              <a:noFill/>
            </a:ln>
          </p:spPr>
          <p:txBody>
            <a:bodyPr>
              <a:spAutoFit/>
            </a:bodyPr>
            <a:lstStyle/>
            <a:p>
              <a:pPr>
                <a:defRPr/>
              </a:pPr>
              <a:r>
                <a:rPr lang="en-US" altLang="zh-CN" sz="3600" noProof="1">
                  <a:solidFill>
                    <a:schemeClr val="bg1"/>
                  </a:solidFill>
                  <a:latin typeface="Times New Roman" charset="0"/>
                  <a:ea typeface="Times New Roman" charset="0"/>
                  <a:cs typeface="Times New Roman" charset="0"/>
                </a:rPr>
                <a:t>Experiment</a:t>
              </a:r>
            </a:p>
          </p:txBody>
        </p:sp>
        <p:sp>
          <p:nvSpPr>
            <p:cNvPr id="43" name="椭圆 42"/>
            <p:cNvSpPr/>
            <p:nvPr/>
          </p:nvSpPr>
          <p:spPr>
            <a:xfrm>
              <a:off x="3345" y="2494"/>
              <a:ext cx="485" cy="4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chemeClr val="bg1"/>
                </a:solidFill>
                <a:latin typeface="Times New Roman" charset="0"/>
                <a:ea typeface="Times New Roman" charset="0"/>
                <a:cs typeface="Times New Roman" charset="0"/>
              </a:endParaRPr>
            </a:p>
          </p:txBody>
        </p:sp>
        <p:sp>
          <p:nvSpPr>
            <p:cNvPr id="44" name="文本框 34"/>
            <p:cNvSpPr txBox="1">
              <a:spLocks noChangeArrowheads="1"/>
            </p:cNvSpPr>
            <p:nvPr/>
          </p:nvSpPr>
          <p:spPr bwMode="auto">
            <a:xfrm>
              <a:off x="3349" y="2433"/>
              <a:ext cx="410" cy="580"/>
            </a:xfrm>
            <a:prstGeom prst="rect">
              <a:avLst/>
            </a:prstGeom>
            <a:noFill/>
            <a:ln w="9525">
              <a:noFill/>
              <a:miter lim="800000"/>
              <a:headEnd/>
              <a:tailEnd/>
            </a:ln>
          </p:spPr>
          <p:txBody>
            <a:bodyPr>
              <a:spAutoFit/>
            </a:bodyPr>
            <a:lstStyle/>
            <a:p>
              <a:r>
                <a:rPr lang="en-US" altLang="zh-CN" dirty="0">
                  <a:latin typeface="Times New Roman" charset="0"/>
                  <a:ea typeface="Times New Roman" charset="0"/>
                  <a:cs typeface="Times New Roman" charset="0"/>
                </a:rPr>
                <a:t>3</a:t>
              </a:r>
            </a:p>
          </p:txBody>
        </p:sp>
      </p:grpSp>
      <p:grpSp>
        <p:nvGrpSpPr>
          <p:cNvPr id="45" name="组合 44"/>
          <p:cNvGrpSpPr>
            <a:grpSpLocks/>
          </p:cNvGrpSpPr>
          <p:nvPr/>
        </p:nvGrpSpPr>
        <p:grpSpPr bwMode="auto">
          <a:xfrm>
            <a:off x="7385690" y="4741375"/>
            <a:ext cx="3722617" cy="646087"/>
            <a:chOff x="3344" y="2188"/>
            <a:chExt cx="5862" cy="1019"/>
          </a:xfrm>
        </p:grpSpPr>
        <p:sp>
          <p:nvSpPr>
            <p:cNvPr id="47" name="文本框 46"/>
            <p:cNvSpPr txBox="1"/>
            <p:nvPr/>
          </p:nvSpPr>
          <p:spPr>
            <a:xfrm>
              <a:off x="4001" y="2188"/>
              <a:ext cx="5205" cy="1019"/>
            </a:xfrm>
            <a:prstGeom prst="rect">
              <a:avLst/>
            </a:prstGeom>
            <a:noFill/>
            <a:ln>
              <a:noFill/>
            </a:ln>
          </p:spPr>
          <p:txBody>
            <a:bodyPr>
              <a:spAutoFit/>
            </a:bodyPr>
            <a:lstStyle/>
            <a:p>
              <a:pPr>
                <a:defRPr/>
              </a:pPr>
              <a:r>
                <a:rPr lang="en-US" altLang="zh-CN" sz="3600" noProof="1">
                  <a:solidFill>
                    <a:schemeClr val="bg1"/>
                  </a:solidFill>
                  <a:latin typeface="Times New Roman" charset="0"/>
                  <a:ea typeface="Times New Roman" charset="0"/>
                  <a:cs typeface="Times New Roman" charset="0"/>
                </a:rPr>
                <a:t>Conclusion</a:t>
              </a:r>
            </a:p>
          </p:txBody>
        </p:sp>
        <p:sp>
          <p:nvSpPr>
            <p:cNvPr id="48" name="椭圆 47"/>
            <p:cNvSpPr/>
            <p:nvPr/>
          </p:nvSpPr>
          <p:spPr>
            <a:xfrm>
              <a:off x="3344" y="2495"/>
              <a:ext cx="485" cy="4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chemeClr val="bg1"/>
                </a:solidFill>
                <a:latin typeface="Times New Roman" charset="0"/>
                <a:ea typeface="Times New Roman" charset="0"/>
                <a:cs typeface="Times New Roman" charset="0"/>
              </a:endParaRPr>
            </a:p>
          </p:txBody>
        </p:sp>
        <p:sp>
          <p:nvSpPr>
            <p:cNvPr id="49" name="文本框 39"/>
            <p:cNvSpPr txBox="1">
              <a:spLocks noChangeArrowheads="1"/>
            </p:cNvSpPr>
            <p:nvPr/>
          </p:nvSpPr>
          <p:spPr bwMode="auto">
            <a:xfrm>
              <a:off x="3349" y="2433"/>
              <a:ext cx="410" cy="580"/>
            </a:xfrm>
            <a:prstGeom prst="rect">
              <a:avLst/>
            </a:prstGeom>
            <a:noFill/>
            <a:ln w="9525">
              <a:noFill/>
              <a:miter lim="800000"/>
              <a:headEnd/>
              <a:tailEnd/>
            </a:ln>
          </p:spPr>
          <p:txBody>
            <a:bodyPr>
              <a:spAutoFit/>
            </a:bodyPr>
            <a:lstStyle/>
            <a:p>
              <a:r>
                <a:rPr lang="en-US" altLang="zh-CN" dirty="0">
                  <a:latin typeface="Times New Roman" charset="0"/>
                  <a:ea typeface="Times New Roman" charset="0"/>
                  <a:cs typeface="Times New Roman" charset="0"/>
                </a:rPr>
                <a:t>4</a:t>
              </a:r>
            </a:p>
          </p:txBody>
        </p:sp>
      </p:grpSp>
      <p:sp>
        <p:nvSpPr>
          <p:cNvPr id="52" name="任意多边形: 形状 51"/>
          <p:cNvSpPr/>
          <p:nvPr/>
        </p:nvSpPr>
        <p:spPr>
          <a:xfrm>
            <a:off x="1901872" y="2405577"/>
            <a:ext cx="3592285" cy="3442996"/>
          </a:xfrm>
          <a:custGeom>
            <a:avLst/>
            <a:gdLst>
              <a:gd name="connsiteX0" fmla="*/ 0 w 3592285"/>
              <a:gd name="connsiteY0" fmla="*/ 699796 h 3442996"/>
              <a:gd name="connsiteX1" fmla="*/ 3592285 w 3592285"/>
              <a:gd name="connsiteY1" fmla="*/ 0 h 3442996"/>
              <a:gd name="connsiteX2" fmla="*/ 2425959 w 3592285"/>
              <a:gd name="connsiteY2" fmla="*/ 3442996 h 3442996"/>
              <a:gd name="connsiteX3" fmla="*/ 0 w 3592285"/>
              <a:gd name="connsiteY3" fmla="*/ 699796 h 3442996"/>
            </a:gdLst>
            <a:ahLst/>
            <a:cxnLst>
              <a:cxn ang="0">
                <a:pos x="connsiteX0" y="connsiteY0"/>
              </a:cxn>
              <a:cxn ang="0">
                <a:pos x="connsiteX1" y="connsiteY1"/>
              </a:cxn>
              <a:cxn ang="0">
                <a:pos x="connsiteX2" y="connsiteY2"/>
              </a:cxn>
              <a:cxn ang="0">
                <a:pos x="connsiteX3" y="connsiteY3"/>
              </a:cxn>
            </a:cxnLst>
            <a:rect l="l" t="t" r="r" b="b"/>
            <a:pathLst>
              <a:path w="3592285" h="3442996">
                <a:moveTo>
                  <a:pt x="0" y="699796"/>
                </a:moveTo>
                <a:lnTo>
                  <a:pt x="3592285" y="0"/>
                </a:lnTo>
                <a:lnTo>
                  <a:pt x="2425959" y="3442996"/>
                </a:lnTo>
                <a:lnTo>
                  <a:pt x="0" y="699796"/>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形状 52"/>
          <p:cNvSpPr/>
          <p:nvPr/>
        </p:nvSpPr>
        <p:spPr>
          <a:xfrm>
            <a:off x="3403841" y="2049070"/>
            <a:ext cx="1270000" cy="965200"/>
          </a:xfrm>
          <a:custGeom>
            <a:avLst/>
            <a:gdLst>
              <a:gd name="connsiteX0" fmla="*/ 0 w 1270000"/>
              <a:gd name="connsiteY0" fmla="*/ 965200 h 965200"/>
              <a:gd name="connsiteX1" fmla="*/ 1035050 w 1270000"/>
              <a:gd name="connsiteY1" fmla="*/ 0 h 965200"/>
              <a:gd name="connsiteX2" fmla="*/ 1270000 w 1270000"/>
              <a:gd name="connsiteY2" fmla="*/ 933450 h 965200"/>
            </a:gdLst>
            <a:ahLst/>
            <a:cxnLst>
              <a:cxn ang="0">
                <a:pos x="connsiteX0" y="connsiteY0"/>
              </a:cxn>
              <a:cxn ang="0">
                <a:pos x="connsiteX1" y="connsiteY1"/>
              </a:cxn>
              <a:cxn ang="0">
                <a:pos x="connsiteX2" y="connsiteY2"/>
              </a:cxn>
            </a:cxnLst>
            <a:rect l="l" t="t" r="r" b="b"/>
            <a:pathLst>
              <a:path w="1270000" h="965200">
                <a:moveTo>
                  <a:pt x="0" y="965200"/>
                </a:moveTo>
                <a:lnTo>
                  <a:pt x="1035050" y="0"/>
                </a:lnTo>
                <a:lnTo>
                  <a:pt x="1270000" y="93345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形状 54"/>
          <p:cNvSpPr/>
          <p:nvPr/>
        </p:nvSpPr>
        <p:spPr>
          <a:xfrm>
            <a:off x="1835391" y="3792145"/>
            <a:ext cx="3457575" cy="1752600"/>
          </a:xfrm>
          <a:custGeom>
            <a:avLst/>
            <a:gdLst>
              <a:gd name="connsiteX0" fmla="*/ 733425 w 3457575"/>
              <a:gd name="connsiteY0" fmla="*/ 0 h 1752600"/>
              <a:gd name="connsiteX1" fmla="*/ 0 w 3457575"/>
              <a:gd name="connsiteY1" fmla="*/ 733425 h 1752600"/>
              <a:gd name="connsiteX2" fmla="*/ 3457575 w 3457575"/>
              <a:gd name="connsiteY2" fmla="*/ 1752600 h 1752600"/>
              <a:gd name="connsiteX3" fmla="*/ 3305175 w 3457575"/>
              <a:gd name="connsiteY3" fmla="*/ 1114425 h 1752600"/>
            </a:gdLst>
            <a:ahLst/>
            <a:cxnLst>
              <a:cxn ang="0">
                <a:pos x="connsiteX0" y="connsiteY0"/>
              </a:cxn>
              <a:cxn ang="0">
                <a:pos x="connsiteX1" y="connsiteY1"/>
              </a:cxn>
              <a:cxn ang="0">
                <a:pos x="connsiteX2" y="connsiteY2"/>
              </a:cxn>
              <a:cxn ang="0">
                <a:pos x="connsiteX3" y="connsiteY3"/>
              </a:cxn>
            </a:cxnLst>
            <a:rect l="l" t="t" r="r" b="b"/>
            <a:pathLst>
              <a:path w="3457575" h="1752600">
                <a:moveTo>
                  <a:pt x="733425" y="0"/>
                </a:moveTo>
                <a:lnTo>
                  <a:pt x="0" y="733425"/>
                </a:lnTo>
                <a:lnTo>
                  <a:pt x="3457575" y="1752600"/>
                </a:lnTo>
                <a:lnTo>
                  <a:pt x="3305175" y="1114425"/>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flipH="1">
            <a:off x="4768372" y="4533061"/>
            <a:ext cx="720080" cy="72008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1444172" y="4029005"/>
            <a:ext cx="1668016" cy="158417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任意多边形: 形状 57"/>
          <p:cNvSpPr/>
          <p:nvPr/>
        </p:nvSpPr>
        <p:spPr>
          <a:xfrm>
            <a:off x="4121391" y="2201470"/>
            <a:ext cx="374650" cy="368300"/>
          </a:xfrm>
          <a:custGeom>
            <a:avLst/>
            <a:gdLst>
              <a:gd name="connsiteX0" fmla="*/ 0 w 374650"/>
              <a:gd name="connsiteY0" fmla="*/ 260350 h 368300"/>
              <a:gd name="connsiteX1" fmla="*/ 279400 w 374650"/>
              <a:gd name="connsiteY1" fmla="*/ 0 h 368300"/>
              <a:gd name="connsiteX2" fmla="*/ 374650 w 374650"/>
              <a:gd name="connsiteY2" fmla="*/ 368300 h 368300"/>
              <a:gd name="connsiteX3" fmla="*/ 0 w 374650"/>
              <a:gd name="connsiteY3" fmla="*/ 260350 h 368300"/>
            </a:gdLst>
            <a:ahLst/>
            <a:cxnLst>
              <a:cxn ang="0">
                <a:pos x="connsiteX0" y="connsiteY0"/>
              </a:cxn>
              <a:cxn ang="0">
                <a:pos x="connsiteX1" y="connsiteY1"/>
              </a:cxn>
              <a:cxn ang="0">
                <a:pos x="connsiteX2" y="connsiteY2"/>
              </a:cxn>
              <a:cxn ang="0">
                <a:pos x="connsiteX3" y="connsiteY3"/>
              </a:cxn>
            </a:cxnLst>
            <a:rect l="l" t="t" r="r" b="b"/>
            <a:pathLst>
              <a:path w="374650" h="368300">
                <a:moveTo>
                  <a:pt x="0" y="260350"/>
                </a:moveTo>
                <a:lnTo>
                  <a:pt x="279400" y="0"/>
                </a:lnTo>
                <a:lnTo>
                  <a:pt x="374650" y="368300"/>
                </a:lnTo>
                <a:lnTo>
                  <a:pt x="0" y="2603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p:cNvSpPr txBox="1"/>
          <p:nvPr/>
        </p:nvSpPr>
        <p:spPr>
          <a:xfrm>
            <a:off x="3069037" y="3380010"/>
            <a:ext cx="1826141" cy="646331"/>
          </a:xfrm>
          <a:prstGeom prst="rect">
            <a:avLst/>
          </a:prstGeom>
          <a:noFill/>
        </p:spPr>
        <p:txBody>
          <a:bodyPr wrap="none" rtlCol="0">
            <a:spAutoFit/>
          </a:bodyPr>
          <a:lstStyle/>
          <a:p>
            <a:r>
              <a:rPr lang="en-US" altLang="zh-CN" sz="3600" dirty="0" smtClean="0">
                <a:solidFill>
                  <a:schemeClr val="bg1"/>
                </a:solidFill>
                <a:latin typeface="Times New Roman" charset="0"/>
                <a:ea typeface="Times New Roman" charset="0"/>
                <a:cs typeface="Times New Roman" charset="0"/>
              </a:rPr>
              <a:t>Contents</a:t>
            </a:r>
            <a:endParaRPr lang="zh-CN" altLang="en-US" sz="3600" dirty="0">
              <a:solidFill>
                <a:schemeClr val="bg1"/>
              </a:solidFill>
              <a:latin typeface="Times New Roman" charset="0"/>
              <a:ea typeface="Times New Roman" charset="0"/>
              <a:cs typeface="Times New Roman" charset="0"/>
            </a:endParaRPr>
          </a:p>
        </p:txBody>
      </p:sp>
      <p:cxnSp>
        <p:nvCxnSpPr>
          <p:cNvPr id="69" name="直接连接符 68"/>
          <p:cNvCxnSpPr/>
          <p:nvPr/>
        </p:nvCxnSpPr>
        <p:spPr>
          <a:xfrm flipH="1">
            <a:off x="4678660" y="591989"/>
            <a:ext cx="2470795" cy="239218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734740001"/>
      </p:ext>
    </p:extLst>
  </p:cSld>
  <p:clrMapOvr>
    <a:masterClrMapping/>
  </p:clrMapOvr>
  <mc:AlternateContent xmlns:mc="http://schemas.openxmlformats.org/markup-compatibility/2006" xmlns:p14="http://schemas.microsoft.com/office/powerpoint/2010/main">
    <mc:Choice Requires="p14">
      <p:transition spd="slow" p14:dur="1500" advTm="4628">
        <p14:window dir="vert"/>
      </p:transition>
    </mc:Choice>
    <mc:Fallback xmlns="">
      <p:transition spd="slow" advTm="4628">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heel(1)">
                                      <p:cBhvr>
                                        <p:cTn id="7" dur="2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704344"/>
            <a:ext cx="9140061" cy="2875208"/>
            <a:chOff x="0" y="-704344"/>
            <a:chExt cx="9140061" cy="2875208"/>
          </a:xfrm>
        </p:grpSpPr>
        <p:grpSp>
          <p:nvGrpSpPr>
            <p:cNvPr id="4" name="组合 3"/>
            <p:cNvGrpSpPr/>
            <p:nvPr/>
          </p:nvGrpSpPr>
          <p:grpSpPr>
            <a:xfrm>
              <a:off x="0" y="-488131"/>
              <a:ext cx="2392916" cy="2204722"/>
              <a:chOff x="1444172" y="591989"/>
              <a:chExt cx="5705283" cy="5256584"/>
            </a:xfrm>
          </p:grpSpPr>
          <p:sp>
            <p:nvSpPr>
              <p:cNvPr id="64" name="任意多边形: 形状 63"/>
              <p:cNvSpPr/>
              <p:nvPr/>
            </p:nvSpPr>
            <p:spPr>
              <a:xfrm>
                <a:off x="1901872" y="2405577"/>
                <a:ext cx="3592285" cy="3442996"/>
              </a:xfrm>
              <a:custGeom>
                <a:avLst/>
                <a:gdLst>
                  <a:gd name="connsiteX0" fmla="*/ 0 w 3592285"/>
                  <a:gd name="connsiteY0" fmla="*/ 699796 h 3442996"/>
                  <a:gd name="connsiteX1" fmla="*/ 3592285 w 3592285"/>
                  <a:gd name="connsiteY1" fmla="*/ 0 h 3442996"/>
                  <a:gd name="connsiteX2" fmla="*/ 2425959 w 3592285"/>
                  <a:gd name="connsiteY2" fmla="*/ 3442996 h 3442996"/>
                  <a:gd name="connsiteX3" fmla="*/ 0 w 3592285"/>
                  <a:gd name="connsiteY3" fmla="*/ 699796 h 3442996"/>
                </a:gdLst>
                <a:ahLst/>
                <a:cxnLst>
                  <a:cxn ang="0">
                    <a:pos x="connsiteX0" y="connsiteY0"/>
                  </a:cxn>
                  <a:cxn ang="0">
                    <a:pos x="connsiteX1" y="connsiteY1"/>
                  </a:cxn>
                  <a:cxn ang="0">
                    <a:pos x="connsiteX2" y="connsiteY2"/>
                  </a:cxn>
                  <a:cxn ang="0">
                    <a:pos x="connsiteX3" y="connsiteY3"/>
                  </a:cxn>
                </a:cxnLst>
                <a:rect l="l" t="t" r="r" b="b"/>
                <a:pathLst>
                  <a:path w="3592285" h="3442996">
                    <a:moveTo>
                      <a:pt x="0" y="699796"/>
                    </a:moveTo>
                    <a:lnTo>
                      <a:pt x="3592285" y="0"/>
                    </a:lnTo>
                    <a:lnTo>
                      <a:pt x="2425959" y="3442996"/>
                    </a:lnTo>
                    <a:lnTo>
                      <a:pt x="0" y="699796"/>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形状 64"/>
              <p:cNvSpPr/>
              <p:nvPr/>
            </p:nvSpPr>
            <p:spPr>
              <a:xfrm>
                <a:off x="3403842" y="2049069"/>
                <a:ext cx="1270001" cy="965200"/>
              </a:xfrm>
              <a:custGeom>
                <a:avLst/>
                <a:gdLst>
                  <a:gd name="connsiteX0" fmla="*/ 0 w 1270000"/>
                  <a:gd name="connsiteY0" fmla="*/ 965200 h 965200"/>
                  <a:gd name="connsiteX1" fmla="*/ 1035050 w 1270000"/>
                  <a:gd name="connsiteY1" fmla="*/ 0 h 965200"/>
                  <a:gd name="connsiteX2" fmla="*/ 1270000 w 1270000"/>
                  <a:gd name="connsiteY2" fmla="*/ 933450 h 965200"/>
                </a:gdLst>
                <a:ahLst/>
                <a:cxnLst>
                  <a:cxn ang="0">
                    <a:pos x="connsiteX0" y="connsiteY0"/>
                  </a:cxn>
                  <a:cxn ang="0">
                    <a:pos x="connsiteX1" y="connsiteY1"/>
                  </a:cxn>
                  <a:cxn ang="0">
                    <a:pos x="connsiteX2" y="connsiteY2"/>
                  </a:cxn>
                </a:cxnLst>
                <a:rect l="l" t="t" r="r" b="b"/>
                <a:pathLst>
                  <a:path w="1270000" h="965200">
                    <a:moveTo>
                      <a:pt x="0" y="965200"/>
                    </a:moveTo>
                    <a:lnTo>
                      <a:pt x="1035050" y="0"/>
                    </a:lnTo>
                    <a:lnTo>
                      <a:pt x="1270000" y="93345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形状 65"/>
              <p:cNvSpPr/>
              <p:nvPr/>
            </p:nvSpPr>
            <p:spPr>
              <a:xfrm>
                <a:off x="1835390" y="3792146"/>
                <a:ext cx="3457575" cy="1752599"/>
              </a:xfrm>
              <a:custGeom>
                <a:avLst/>
                <a:gdLst>
                  <a:gd name="connsiteX0" fmla="*/ 733425 w 3457575"/>
                  <a:gd name="connsiteY0" fmla="*/ 0 h 1752600"/>
                  <a:gd name="connsiteX1" fmla="*/ 0 w 3457575"/>
                  <a:gd name="connsiteY1" fmla="*/ 733425 h 1752600"/>
                  <a:gd name="connsiteX2" fmla="*/ 3457575 w 3457575"/>
                  <a:gd name="connsiteY2" fmla="*/ 1752600 h 1752600"/>
                  <a:gd name="connsiteX3" fmla="*/ 3305175 w 3457575"/>
                  <a:gd name="connsiteY3" fmla="*/ 1114425 h 1752600"/>
                </a:gdLst>
                <a:ahLst/>
                <a:cxnLst>
                  <a:cxn ang="0">
                    <a:pos x="connsiteX0" y="connsiteY0"/>
                  </a:cxn>
                  <a:cxn ang="0">
                    <a:pos x="connsiteX1" y="connsiteY1"/>
                  </a:cxn>
                  <a:cxn ang="0">
                    <a:pos x="connsiteX2" y="connsiteY2"/>
                  </a:cxn>
                  <a:cxn ang="0">
                    <a:pos x="connsiteX3" y="connsiteY3"/>
                  </a:cxn>
                </a:cxnLst>
                <a:rect l="l" t="t" r="r" b="b"/>
                <a:pathLst>
                  <a:path w="3457575" h="1752600">
                    <a:moveTo>
                      <a:pt x="733425" y="0"/>
                    </a:moveTo>
                    <a:lnTo>
                      <a:pt x="0" y="733425"/>
                    </a:lnTo>
                    <a:lnTo>
                      <a:pt x="3457575" y="1752600"/>
                    </a:lnTo>
                    <a:lnTo>
                      <a:pt x="3305175" y="1114425"/>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p:cNvCxnSpPr/>
              <p:nvPr/>
            </p:nvCxnSpPr>
            <p:spPr>
              <a:xfrm flipH="1">
                <a:off x="4768373" y="4533062"/>
                <a:ext cx="720081" cy="72008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1444172" y="4029005"/>
                <a:ext cx="1668016" cy="158417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0" name="任意多边形: 形状 69"/>
              <p:cNvSpPr/>
              <p:nvPr/>
            </p:nvSpPr>
            <p:spPr>
              <a:xfrm>
                <a:off x="4121391" y="2201470"/>
                <a:ext cx="374650" cy="368301"/>
              </a:xfrm>
              <a:custGeom>
                <a:avLst/>
                <a:gdLst>
                  <a:gd name="connsiteX0" fmla="*/ 0 w 374650"/>
                  <a:gd name="connsiteY0" fmla="*/ 260350 h 368300"/>
                  <a:gd name="connsiteX1" fmla="*/ 279400 w 374650"/>
                  <a:gd name="connsiteY1" fmla="*/ 0 h 368300"/>
                  <a:gd name="connsiteX2" fmla="*/ 374650 w 374650"/>
                  <a:gd name="connsiteY2" fmla="*/ 368300 h 368300"/>
                  <a:gd name="connsiteX3" fmla="*/ 0 w 374650"/>
                  <a:gd name="connsiteY3" fmla="*/ 260350 h 368300"/>
                </a:gdLst>
                <a:ahLst/>
                <a:cxnLst>
                  <a:cxn ang="0">
                    <a:pos x="connsiteX0" y="connsiteY0"/>
                  </a:cxn>
                  <a:cxn ang="0">
                    <a:pos x="connsiteX1" y="connsiteY1"/>
                  </a:cxn>
                  <a:cxn ang="0">
                    <a:pos x="connsiteX2" y="connsiteY2"/>
                  </a:cxn>
                  <a:cxn ang="0">
                    <a:pos x="connsiteX3" y="connsiteY3"/>
                  </a:cxn>
                </a:cxnLst>
                <a:rect l="l" t="t" r="r" b="b"/>
                <a:pathLst>
                  <a:path w="374650" h="368300">
                    <a:moveTo>
                      <a:pt x="0" y="260350"/>
                    </a:moveTo>
                    <a:lnTo>
                      <a:pt x="279400" y="0"/>
                    </a:lnTo>
                    <a:lnTo>
                      <a:pt x="374650" y="368300"/>
                    </a:lnTo>
                    <a:lnTo>
                      <a:pt x="0" y="2603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直接连接符 71"/>
              <p:cNvCxnSpPr/>
              <p:nvPr/>
            </p:nvCxnSpPr>
            <p:spPr>
              <a:xfrm flipH="1">
                <a:off x="4678659" y="591989"/>
                <a:ext cx="2470796" cy="23921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6" name="直接连接符 5"/>
            <p:cNvCxnSpPr/>
            <p:nvPr/>
          </p:nvCxnSpPr>
          <p:spPr>
            <a:xfrm>
              <a:off x="1696257" y="1164838"/>
              <a:ext cx="68933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252911" y="572825"/>
              <a:ext cx="2949846" cy="707886"/>
            </a:xfrm>
            <a:prstGeom prst="rect">
              <a:avLst/>
            </a:prstGeom>
          </p:spPr>
          <p:txBody>
            <a:bodyPr wrap="none">
              <a:spAutoFit/>
            </a:bodyPr>
            <a:lstStyle/>
            <a:p>
              <a:r>
                <a:rPr lang="en-US" altLang="zh-CN" sz="4000" noProof="1">
                  <a:solidFill>
                    <a:schemeClr val="bg1"/>
                  </a:solidFill>
                  <a:latin typeface="Times New Roman" charset="0"/>
                  <a:ea typeface="Times New Roman" charset="0"/>
                  <a:cs typeface="Times New Roman" charset="0"/>
                </a:rPr>
                <a:t>Methodology</a:t>
              </a:r>
              <a:endParaRPr lang="en-US" altLang="zh-CN" sz="4000" dirty="0">
                <a:solidFill>
                  <a:schemeClr val="bg1"/>
                </a:solidFill>
                <a:latin typeface="Times New Roman" charset="0"/>
                <a:ea typeface="Times New Roman" charset="0"/>
                <a:cs typeface="Times New Roman" charset="0"/>
              </a:endParaRPr>
            </a:p>
          </p:txBody>
        </p:sp>
        <p:sp>
          <p:nvSpPr>
            <p:cNvPr id="9" name="椭圆 8"/>
            <p:cNvSpPr/>
            <p:nvPr/>
          </p:nvSpPr>
          <p:spPr>
            <a:xfrm>
              <a:off x="8589615" y="1056826"/>
              <a:ext cx="216024" cy="21602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5" name="图片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06853">
              <a:off x="4028581" y="-704344"/>
              <a:ext cx="5111480" cy="2875208"/>
            </a:xfrm>
            <a:prstGeom prst="rect">
              <a:avLst/>
            </a:prstGeom>
          </p:spPr>
        </p:pic>
      </p:grpSp>
      <p:sp>
        <p:nvSpPr>
          <p:cNvPr id="32" name="文本框 31"/>
          <p:cNvSpPr txBox="1"/>
          <p:nvPr/>
        </p:nvSpPr>
        <p:spPr>
          <a:xfrm>
            <a:off x="1545248" y="1814404"/>
            <a:ext cx="3007198" cy="646331"/>
          </a:xfrm>
          <a:prstGeom prst="rect">
            <a:avLst/>
          </a:prstGeom>
          <a:noFill/>
        </p:spPr>
        <p:txBody>
          <a:bodyPr wrap="square" rtlCol="0">
            <a:spAutoFit/>
          </a:bodyPr>
          <a:lstStyle/>
          <a:p>
            <a:r>
              <a:rPr kumimoji="1" lang="en-US" altLang="zh-CN" sz="3600" dirty="0" err="1"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Qe</a:t>
            </a:r>
            <a:r>
              <a:rPr kumimoji="1" lang="en-US" altLang="zh-CN" sz="36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-De</a:t>
            </a:r>
            <a:r>
              <a:rPr kumimoji="1" lang="zh-CN" altLang="en-US" sz="36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
            </a:r>
            <a:endParaRPr kumimoji="1" lang="zh-CN" altLang="en-US" sz="36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sp>
        <p:nvSpPr>
          <p:cNvPr id="18" name="文本框 17"/>
          <p:cNvSpPr txBox="1"/>
          <p:nvPr/>
        </p:nvSpPr>
        <p:spPr>
          <a:xfrm>
            <a:off x="4868825" y="2638728"/>
            <a:ext cx="1528368" cy="830997"/>
          </a:xfrm>
          <a:prstGeom prst="rect">
            <a:avLst/>
          </a:prstGeom>
          <a:noFill/>
        </p:spPr>
        <p:txBody>
          <a:bodyPr wrap="square" rtlCol="0">
            <a:spAutoFit/>
          </a:bodyPr>
          <a:lstStyle/>
          <a:p>
            <a:pPr>
              <a:lnSpc>
                <a:spcPct val="150000"/>
              </a:lnSpc>
            </a:pPr>
            <a:r>
              <a:rPr kumimoji="1" lang="en-US" altLang="zh-CN" sz="3200" dirty="0" err="1"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TransE</a:t>
            </a:r>
            <a:endParaRPr kumimoji="1" lang="zh-CN" altLang="en-US"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cxnSp>
        <p:nvCxnSpPr>
          <p:cNvPr id="21" name="直线箭头连接符 20"/>
          <p:cNvCxnSpPr/>
          <p:nvPr/>
        </p:nvCxnSpPr>
        <p:spPr>
          <a:xfrm flipV="1">
            <a:off x="4868825" y="3378974"/>
            <a:ext cx="1286439" cy="3875"/>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2" name="文本框 21"/>
          <p:cNvSpPr txBox="1"/>
          <p:nvPr/>
        </p:nvSpPr>
        <p:spPr>
          <a:xfrm>
            <a:off x="10536579" y="2881758"/>
            <a:ext cx="1770955" cy="830997"/>
          </a:xfrm>
          <a:prstGeom prst="rect">
            <a:avLst/>
          </a:prstGeom>
          <a:noFill/>
        </p:spPr>
        <p:txBody>
          <a:bodyPr wrap="square" rtlCol="0">
            <a:spAutoFit/>
          </a:bodyPr>
          <a:lstStyle/>
          <a:p>
            <a:pPr>
              <a:lnSpc>
                <a:spcPct val="150000"/>
              </a:lnSpc>
            </a:pP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Features</a:t>
            </a:r>
            <a:endParaRPr kumimoji="1" lang="zh-CN" altLang="en-US"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sp>
        <p:nvSpPr>
          <p:cNvPr id="23" name="文本框 22"/>
          <p:cNvSpPr txBox="1"/>
          <p:nvPr/>
        </p:nvSpPr>
        <p:spPr>
          <a:xfrm>
            <a:off x="1673701" y="2881759"/>
            <a:ext cx="3506500" cy="830997"/>
          </a:xfrm>
          <a:prstGeom prst="rect">
            <a:avLst/>
          </a:prstGeom>
          <a:noFill/>
        </p:spPr>
        <p:txBody>
          <a:bodyPr wrap="square" rtlCol="0">
            <a:spAutoFit/>
          </a:bodyPr>
          <a:lstStyle/>
          <a:p>
            <a:pPr>
              <a:lnSpc>
                <a:spcPct val="150000"/>
              </a:lnSpc>
            </a:pP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Knowledge</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Graph</a:t>
            </a:r>
            <a:endParaRPr kumimoji="1" lang="zh-CN" altLang="en-US"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cxnSp>
        <p:nvCxnSpPr>
          <p:cNvPr id="27" name="直线箭头连接符 26"/>
          <p:cNvCxnSpPr/>
          <p:nvPr/>
        </p:nvCxnSpPr>
        <p:spPr>
          <a:xfrm flipV="1">
            <a:off x="9231578" y="3378973"/>
            <a:ext cx="1286439" cy="3875"/>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8" name="文本框 27"/>
          <p:cNvSpPr txBox="1"/>
          <p:nvPr/>
        </p:nvSpPr>
        <p:spPr>
          <a:xfrm>
            <a:off x="9231578" y="2594927"/>
            <a:ext cx="1528368" cy="830997"/>
          </a:xfrm>
          <a:prstGeom prst="rect">
            <a:avLst/>
          </a:prstGeom>
          <a:noFill/>
        </p:spPr>
        <p:txBody>
          <a:bodyPr wrap="square" rtlCol="0">
            <a:spAutoFit/>
          </a:bodyPr>
          <a:lstStyle/>
          <a:p>
            <a:pPr>
              <a:lnSpc>
                <a:spcPct val="150000"/>
              </a:lnSpc>
            </a:pP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ESR</a:t>
            </a:r>
            <a:endParaRPr kumimoji="1" lang="zh-CN" altLang="en-US"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sp>
        <p:nvSpPr>
          <p:cNvPr id="29" name="文本框 28"/>
          <p:cNvSpPr txBox="1"/>
          <p:nvPr/>
        </p:nvSpPr>
        <p:spPr>
          <a:xfrm>
            <a:off x="6155264" y="2913732"/>
            <a:ext cx="3506500" cy="830997"/>
          </a:xfrm>
          <a:prstGeom prst="rect">
            <a:avLst/>
          </a:prstGeom>
          <a:noFill/>
        </p:spPr>
        <p:txBody>
          <a:bodyPr wrap="square" rtlCol="0">
            <a:spAutoFit/>
          </a:bodyPr>
          <a:lstStyle/>
          <a:p>
            <a:pPr>
              <a:lnSpc>
                <a:spcPct val="150000"/>
              </a:lnSpc>
            </a:pP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Entity</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embedding</a:t>
            </a:r>
            <a:endParaRPr kumimoji="1" lang="zh-CN" altLang="en-US"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pic>
        <p:nvPicPr>
          <p:cNvPr id="12" name="图片 11"/>
          <p:cNvPicPr>
            <a:picLocks noChangeAspect="1"/>
          </p:cNvPicPr>
          <p:nvPr/>
        </p:nvPicPr>
        <p:blipFill>
          <a:blip r:embed="rId5"/>
          <a:stretch>
            <a:fillRect/>
          </a:stretch>
        </p:blipFill>
        <p:spPr>
          <a:xfrm>
            <a:off x="5089743" y="4408287"/>
            <a:ext cx="5883743" cy="702925"/>
          </a:xfrm>
          <a:prstGeom prst="rect">
            <a:avLst/>
          </a:prstGeom>
        </p:spPr>
      </p:pic>
      <p:sp>
        <p:nvSpPr>
          <p:cNvPr id="31" name="文本框 30"/>
          <p:cNvSpPr txBox="1"/>
          <p:nvPr/>
        </p:nvSpPr>
        <p:spPr>
          <a:xfrm>
            <a:off x="2107630" y="4294409"/>
            <a:ext cx="1621051" cy="830997"/>
          </a:xfrm>
          <a:prstGeom prst="rect">
            <a:avLst/>
          </a:prstGeom>
          <a:noFill/>
        </p:spPr>
        <p:txBody>
          <a:bodyPr wrap="square" rtlCol="0">
            <a:spAutoFit/>
          </a:bodyPr>
          <a:lstStyle/>
          <a:p>
            <a:pPr>
              <a:lnSpc>
                <a:spcPct val="150000"/>
              </a:lnSpc>
            </a:pP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ESR</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
            </a:r>
            <a:endParaRPr kumimoji="1" lang="zh-CN" altLang="en-US"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pic>
        <p:nvPicPr>
          <p:cNvPr id="13" name="图片 12"/>
          <p:cNvPicPr>
            <a:picLocks noChangeAspect="1"/>
          </p:cNvPicPr>
          <p:nvPr/>
        </p:nvPicPr>
        <p:blipFill>
          <a:blip r:embed="rId6"/>
          <a:stretch>
            <a:fillRect/>
          </a:stretch>
        </p:blipFill>
        <p:spPr>
          <a:xfrm>
            <a:off x="5202758" y="5542841"/>
            <a:ext cx="5773656" cy="1411740"/>
          </a:xfrm>
          <a:prstGeom prst="rect">
            <a:avLst/>
          </a:prstGeom>
        </p:spPr>
      </p:pic>
      <p:sp>
        <p:nvSpPr>
          <p:cNvPr id="33" name="文本框 32"/>
          <p:cNvSpPr txBox="1"/>
          <p:nvPr/>
        </p:nvSpPr>
        <p:spPr>
          <a:xfrm>
            <a:off x="901076" y="4989940"/>
            <a:ext cx="5051748" cy="1569660"/>
          </a:xfrm>
          <a:prstGeom prst="rect">
            <a:avLst/>
          </a:prstGeom>
          <a:noFill/>
        </p:spPr>
        <p:txBody>
          <a:bodyPr wrap="square" rtlCol="0">
            <a:spAutoFit/>
          </a:bodyPr>
          <a:lstStyle/>
          <a:p>
            <a:pPr>
              <a:lnSpc>
                <a:spcPct val="150000"/>
              </a:lnSpc>
            </a:pP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[1,1],</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[0.8,1),[0.6,0.8)</a:t>
            </a:r>
            <a:endPar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a:p>
            <a:pPr>
              <a:lnSpc>
                <a:spcPct val="150000"/>
              </a:lnSpc>
            </a:pP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[0.4,0.6),[0.2,0.4),[0,0.2)</a:t>
            </a:r>
            <a:endParaRPr kumimoji="1" lang="zh-CN" altLang="en-US"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pic>
        <p:nvPicPr>
          <p:cNvPr id="14" name="图片 13"/>
          <p:cNvPicPr>
            <a:picLocks noChangeAspect="1"/>
          </p:cNvPicPr>
          <p:nvPr/>
        </p:nvPicPr>
        <p:blipFill>
          <a:blip r:embed="rId7"/>
          <a:stretch>
            <a:fillRect/>
          </a:stretch>
        </p:blipFill>
        <p:spPr>
          <a:xfrm>
            <a:off x="2352630" y="3098768"/>
            <a:ext cx="8579898" cy="2859966"/>
          </a:xfrm>
          <a:prstGeom prst="rect">
            <a:avLst/>
          </a:prstGeom>
        </p:spPr>
      </p:pic>
    </p:spTree>
    <p:custDataLst>
      <p:tags r:id="rId1"/>
    </p:custDataLst>
    <p:extLst>
      <p:ext uri="{BB962C8B-B14F-4D97-AF65-F5344CB8AC3E}">
        <p14:creationId xmlns:p14="http://schemas.microsoft.com/office/powerpoint/2010/main" val="1986685285"/>
      </p:ext>
    </p:extLst>
  </p:cSld>
  <p:clrMapOvr>
    <a:masterClrMapping/>
  </p:clrMapOvr>
  <mc:AlternateContent xmlns:mc="http://schemas.openxmlformats.org/markup-compatibility/2006" xmlns:p14="http://schemas.microsoft.com/office/powerpoint/2010/main">
    <mc:Choice Requires="p14">
      <p:transition spd="slow" p14:dur="1500" advTm="3274">
        <p14:window dir="vert"/>
      </p:transition>
    </mc:Choice>
    <mc:Fallback xmlns="">
      <p:transition spd="slow" advTm="960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ppt_x"/>
                                          </p:val>
                                        </p:tav>
                                        <p:tav tm="100000">
                                          <p:val>
                                            <p:strVal val="#ppt_x"/>
                                          </p:val>
                                        </p:tav>
                                      </p:tavLst>
                                    </p:anim>
                                    <p:anim calcmode="lin" valueType="num">
                                      <p:cBhvr additive="base">
                                        <p:cTn id="2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anim calcmode="lin" valueType="num">
                                      <p:cBhvr additive="base">
                                        <p:cTn id="43" dur="500" fill="hold"/>
                                        <p:tgtEl>
                                          <p:spTgt spid="31"/>
                                        </p:tgtEl>
                                        <p:attrNameLst>
                                          <p:attrName>ppt_x</p:attrName>
                                        </p:attrNameLst>
                                      </p:cBhvr>
                                      <p:tavLst>
                                        <p:tav tm="0">
                                          <p:val>
                                            <p:strVal val="#ppt_x"/>
                                          </p:val>
                                        </p:tav>
                                        <p:tav tm="100000">
                                          <p:val>
                                            <p:strVal val="#ppt_x"/>
                                          </p:val>
                                        </p:tav>
                                      </p:tavLst>
                                    </p:anim>
                                    <p:anim calcmode="lin" valueType="num">
                                      <p:cBhvr additive="base">
                                        <p:cTn id="4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8" grpId="0"/>
      <p:bldP spid="22" grpId="0"/>
      <p:bldP spid="23" grpId="0"/>
      <p:bldP spid="28" grpId="0"/>
      <p:bldP spid="29" grpId="0"/>
      <p:bldP spid="31" grpId="0"/>
      <p:bldP spid="3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704344"/>
            <a:ext cx="9140061" cy="2875208"/>
            <a:chOff x="0" y="-704344"/>
            <a:chExt cx="9140061" cy="2875208"/>
          </a:xfrm>
        </p:grpSpPr>
        <p:grpSp>
          <p:nvGrpSpPr>
            <p:cNvPr id="4" name="组合 3"/>
            <p:cNvGrpSpPr/>
            <p:nvPr/>
          </p:nvGrpSpPr>
          <p:grpSpPr>
            <a:xfrm>
              <a:off x="0" y="-488131"/>
              <a:ext cx="2392916" cy="2204722"/>
              <a:chOff x="1444172" y="591989"/>
              <a:chExt cx="5705283" cy="5256584"/>
            </a:xfrm>
          </p:grpSpPr>
          <p:sp>
            <p:nvSpPr>
              <p:cNvPr id="64" name="任意多边形: 形状 63"/>
              <p:cNvSpPr/>
              <p:nvPr/>
            </p:nvSpPr>
            <p:spPr>
              <a:xfrm>
                <a:off x="1901872" y="2405577"/>
                <a:ext cx="3592285" cy="3442996"/>
              </a:xfrm>
              <a:custGeom>
                <a:avLst/>
                <a:gdLst>
                  <a:gd name="connsiteX0" fmla="*/ 0 w 3592285"/>
                  <a:gd name="connsiteY0" fmla="*/ 699796 h 3442996"/>
                  <a:gd name="connsiteX1" fmla="*/ 3592285 w 3592285"/>
                  <a:gd name="connsiteY1" fmla="*/ 0 h 3442996"/>
                  <a:gd name="connsiteX2" fmla="*/ 2425959 w 3592285"/>
                  <a:gd name="connsiteY2" fmla="*/ 3442996 h 3442996"/>
                  <a:gd name="connsiteX3" fmla="*/ 0 w 3592285"/>
                  <a:gd name="connsiteY3" fmla="*/ 699796 h 3442996"/>
                </a:gdLst>
                <a:ahLst/>
                <a:cxnLst>
                  <a:cxn ang="0">
                    <a:pos x="connsiteX0" y="connsiteY0"/>
                  </a:cxn>
                  <a:cxn ang="0">
                    <a:pos x="connsiteX1" y="connsiteY1"/>
                  </a:cxn>
                  <a:cxn ang="0">
                    <a:pos x="connsiteX2" y="connsiteY2"/>
                  </a:cxn>
                  <a:cxn ang="0">
                    <a:pos x="connsiteX3" y="connsiteY3"/>
                  </a:cxn>
                </a:cxnLst>
                <a:rect l="l" t="t" r="r" b="b"/>
                <a:pathLst>
                  <a:path w="3592285" h="3442996">
                    <a:moveTo>
                      <a:pt x="0" y="699796"/>
                    </a:moveTo>
                    <a:lnTo>
                      <a:pt x="3592285" y="0"/>
                    </a:lnTo>
                    <a:lnTo>
                      <a:pt x="2425959" y="3442996"/>
                    </a:lnTo>
                    <a:lnTo>
                      <a:pt x="0" y="699796"/>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形状 64"/>
              <p:cNvSpPr/>
              <p:nvPr/>
            </p:nvSpPr>
            <p:spPr>
              <a:xfrm>
                <a:off x="3403842" y="2049069"/>
                <a:ext cx="1270001" cy="965200"/>
              </a:xfrm>
              <a:custGeom>
                <a:avLst/>
                <a:gdLst>
                  <a:gd name="connsiteX0" fmla="*/ 0 w 1270000"/>
                  <a:gd name="connsiteY0" fmla="*/ 965200 h 965200"/>
                  <a:gd name="connsiteX1" fmla="*/ 1035050 w 1270000"/>
                  <a:gd name="connsiteY1" fmla="*/ 0 h 965200"/>
                  <a:gd name="connsiteX2" fmla="*/ 1270000 w 1270000"/>
                  <a:gd name="connsiteY2" fmla="*/ 933450 h 965200"/>
                </a:gdLst>
                <a:ahLst/>
                <a:cxnLst>
                  <a:cxn ang="0">
                    <a:pos x="connsiteX0" y="connsiteY0"/>
                  </a:cxn>
                  <a:cxn ang="0">
                    <a:pos x="connsiteX1" y="connsiteY1"/>
                  </a:cxn>
                  <a:cxn ang="0">
                    <a:pos x="connsiteX2" y="connsiteY2"/>
                  </a:cxn>
                </a:cxnLst>
                <a:rect l="l" t="t" r="r" b="b"/>
                <a:pathLst>
                  <a:path w="1270000" h="965200">
                    <a:moveTo>
                      <a:pt x="0" y="965200"/>
                    </a:moveTo>
                    <a:lnTo>
                      <a:pt x="1035050" y="0"/>
                    </a:lnTo>
                    <a:lnTo>
                      <a:pt x="1270000" y="93345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形状 65"/>
              <p:cNvSpPr/>
              <p:nvPr/>
            </p:nvSpPr>
            <p:spPr>
              <a:xfrm>
                <a:off x="1835390" y="3792146"/>
                <a:ext cx="3457575" cy="1752599"/>
              </a:xfrm>
              <a:custGeom>
                <a:avLst/>
                <a:gdLst>
                  <a:gd name="connsiteX0" fmla="*/ 733425 w 3457575"/>
                  <a:gd name="connsiteY0" fmla="*/ 0 h 1752600"/>
                  <a:gd name="connsiteX1" fmla="*/ 0 w 3457575"/>
                  <a:gd name="connsiteY1" fmla="*/ 733425 h 1752600"/>
                  <a:gd name="connsiteX2" fmla="*/ 3457575 w 3457575"/>
                  <a:gd name="connsiteY2" fmla="*/ 1752600 h 1752600"/>
                  <a:gd name="connsiteX3" fmla="*/ 3305175 w 3457575"/>
                  <a:gd name="connsiteY3" fmla="*/ 1114425 h 1752600"/>
                </a:gdLst>
                <a:ahLst/>
                <a:cxnLst>
                  <a:cxn ang="0">
                    <a:pos x="connsiteX0" y="connsiteY0"/>
                  </a:cxn>
                  <a:cxn ang="0">
                    <a:pos x="connsiteX1" y="connsiteY1"/>
                  </a:cxn>
                  <a:cxn ang="0">
                    <a:pos x="connsiteX2" y="connsiteY2"/>
                  </a:cxn>
                  <a:cxn ang="0">
                    <a:pos x="connsiteX3" y="connsiteY3"/>
                  </a:cxn>
                </a:cxnLst>
                <a:rect l="l" t="t" r="r" b="b"/>
                <a:pathLst>
                  <a:path w="3457575" h="1752600">
                    <a:moveTo>
                      <a:pt x="733425" y="0"/>
                    </a:moveTo>
                    <a:lnTo>
                      <a:pt x="0" y="733425"/>
                    </a:lnTo>
                    <a:lnTo>
                      <a:pt x="3457575" y="1752600"/>
                    </a:lnTo>
                    <a:lnTo>
                      <a:pt x="3305175" y="1114425"/>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p:cNvCxnSpPr/>
              <p:nvPr/>
            </p:nvCxnSpPr>
            <p:spPr>
              <a:xfrm flipH="1">
                <a:off x="4768373" y="4533062"/>
                <a:ext cx="720081" cy="72008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1444172" y="4029005"/>
                <a:ext cx="1668016" cy="158417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0" name="任意多边形: 形状 69"/>
              <p:cNvSpPr/>
              <p:nvPr/>
            </p:nvSpPr>
            <p:spPr>
              <a:xfrm>
                <a:off x="4121391" y="2201470"/>
                <a:ext cx="374650" cy="368301"/>
              </a:xfrm>
              <a:custGeom>
                <a:avLst/>
                <a:gdLst>
                  <a:gd name="connsiteX0" fmla="*/ 0 w 374650"/>
                  <a:gd name="connsiteY0" fmla="*/ 260350 h 368300"/>
                  <a:gd name="connsiteX1" fmla="*/ 279400 w 374650"/>
                  <a:gd name="connsiteY1" fmla="*/ 0 h 368300"/>
                  <a:gd name="connsiteX2" fmla="*/ 374650 w 374650"/>
                  <a:gd name="connsiteY2" fmla="*/ 368300 h 368300"/>
                  <a:gd name="connsiteX3" fmla="*/ 0 w 374650"/>
                  <a:gd name="connsiteY3" fmla="*/ 260350 h 368300"/>
                </a:gdLst>
                <a:ahLst/>
                <a:cxnLst>
                  <a:cxn ang="0">
                    <a:pos x="connsiteX0" y="connsiteY0"/>
                  </a:cxn>
                  <a:cxn ang="0">
                    <a:pos x="connsiteX1" y="connsiteY1"/>
                  </a:cxn>
                  <a:cxn ang="0">
                    <a:pos x="connsiteX2" y="connsiteY2"/>
                  </a:cxn>
                  <a:cxn ang="0">
                    <a:pos x="connsiteX3" y="connsiteY3"/>
                  </a:cxn>
                </a:cxnLst>
                <a:rect l="l" t="t" r="r" b="b"/>
                <a:pathLst>
                  <a:path w="374650" h="368300">
                    <a:moveTo>
                      <a:pt x="0" y="260350"/>
                    </a:moveTo>
                    <a:lnTo>
                      <a:pt x="279400" y="0"/>
                    </a:lnTo>
                    <a:lnTo>
                      <a:pt x="374650" y="368300"/>
                    </a:lnTo>
                    <a:lnTo>
                      <a:pt x="0" y="2603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直接连接符 71"/>
              <p:cNvCxnSpPr/>
              <p:nvPr/>
            </p:nvCxnSpPr>
            <p:spPr>
              <a:xfrm flipH="1">
                <a:off x="4678659" y="591989"/>
                <a:ext cx="2470796" cy="23921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6" name="直接连接符 5"/>
            <p:cNvCxnSpPr/>
            <p:nvPr/>
          </p:nvCxnSpPr>
          <p:spPr>
            <a:xfrm>
              <a:off x="1696257" y="1164838"/>
              <a:ext cx="68933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252911" y="572825"/>
              <a:ext cx="2949846" cy="707886"/>
            </a:xfrm>
            <a:prstGeom prst="rect">
              <a:avLst/>
            </a:prstGeom>
          </p:spPr>
          <p:txBody>
            <a:bodyPr wrap="none">
              <a:spAutoFit/>
            </a:bodyPr>
            <a:lstStyle/>
            <a:p>
              <a:r>
                <a:rPr lang="en-US" altLang="zh-CN" sz="4000" noProof="1">
                  <a:solidFill>
                    <a:schemeClr val="bg1"/>
                  </a:solidFill>
                  <a:latin typeface="Times New Roman" charset="0"/>
                  <a:ea typeface="Times New Roman" charset="0"/>
                  <a:cs typeface="Times New Roman" charset="0"/>
                </a:rPr>
                <a:t>Methodology</a:t>
              </a:r>
              <a:endParaRPr lang="en-US" altLang="zh-CN" sz="4000" dirty="0">
                <a:solidFill>
                  <a:schemeClr val="bg1"/>
                </a:solidFill>
                <a:latin typeface="Times New Roman" charset="0"/>
                <a:ea typeface="Times New Roman" charset="0"/>
                <a:cs typeface="Times New Roman" charset="0"/>
              </a:endParaRPr>
            </a:p>
          </p:txBody>
        </p:sp>
        <p:sp>
          <p:nvSpPr>
            <p:cNvPr id="9" name="椭圆 8"/>
            <p:cNvSpPr/>
            <p:nvPr/>
          </p:nvSpPr>
          <p:spPr>
            <a:xfrm>
              <a:off x="8589615" y="1056826"/>
              <a:ext cx="216024" cy="21602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5" name="图片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06853">
              <a:off x="4028581" y="-704344"/>
              <a:ext cx="5111480" cy="2875208"/>
            </a:xfrm>
            <a:prstGeom prst="rect">
              <a:avLst/>
            </a:prstGeom>
          </p:spPr>
        </p:pic>
      </p:grpSp>
      <p:sp>
        <p:nvSpPr>
          <p:cNvPr id="32" name="文本框 31"/>
          <p:cNvSpPr txBox="1"/>
          <p:nvPr/>
        </p:nvSpPr>
        <p:spPr>
          <a:xfrm>
            <a:off x="1545248" y="1864863"/>
            <a:ext cx="10047511" cy="646331"/>
          </a:xfrm>
          <a:prstGeom prst="rect">
            <a:avLst/>
          </a:prstGeom>
          <a:noFill/>
        </p:spPr>
        <p:txBody>
          <a:bodyPr wrap="square" rtlCol="0">
            <a:spAutoFit/>
          </a:bodyPr>
          <a:lstStyle/>
          <a:p>
            <a:r>
              <a:rPr kumimoji="1" lang="en-US" altLang="zh-CN" sz="36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Attention Based Ranking</a:t>
            </a:r>
            <a:r>
              <a:rPr kumimoji="1" lang="zh-CN" altLang="en-US" sz="36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6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Model</a:t>
            </a:r>
            <a:endPar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sp>
        <p:nvSpPr>
          <p:cNvPr id="17" name="文本框 16"/>
          <p:cNvSpPr txBox="1"/>
          <p:nvPr/>
        </p:nvSpPr>
        <p:spPr>
          <a:xfrm>
            <a:off x="1874764" y="2529485"/>
            <a:ext cx="4027412" cy="830997"/>
          </a:xfrm>
          <a:prstGeom prst="rect">
            <a:avLst/>
          </a:prstGeom>
          <a:noFill/>
        </p:spPr>
        <p:txBody>
          <a:bodyPr wrap="square" rtlCol="0">
            <a:spAutoFit/>
          </a:bodyPr>
          <a:lstStyle/>
          <a:p>
            <a:pPr>
              <a:lnSpc>
                <a:spcPct val="150000"/>
              </a:lnSpc>
            </a:pP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Attention</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Features:</a:t>
            </a:r>
            <a:endParaRPr kumimoji="1" lang="zh-CN" altLang="en-US"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sp>
        <p:nvSpPr>
          <p:cNvPr id="18" name="文本框 17"/>
          <p:cNvSpPr txBox="1"/>
          <p:nvPr/>
        </p:nvSpPr>
        <p:spPr>
          <a:xfrm>
            <a:off x="2252911" y="3189391"/>
            <a:ext cx="10225136" cy="3785652"/>
          </a:xfrm>
          <a:prstGeom prst="rect">
            <a:avLst/>
          </a:prstGeom>
          <a:noFill/>
        </p:spPr>
        <p:txBody>
          <a:bodyPr wrap="square" rtlCol="0">
            <a:spAutoFit/>
          </a:bodyPr>
          <a:lstStyle/>
          <a:p>
            <a:pPr marL="457200" indent="-457200">
              <a:lnSpc>
                <a:spcPct val="150000"/>
              </a:lnSpc>
              <a:buFont typeface="Arial" charset="0"/>
              <a:buChar char="•"/>
            </a:pP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Entropy</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of</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the</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surface</a:t>
            </a:r>
            <a:endParaRPr kumimoji="1" lang="zh-CN" altLang="en-US"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a:p>
            <a:pPr marL="457200" indent="-457200">
              <a:buFont typeface="Arial" charset="0"/>
              <a:buChar char="•"/>
            </a:pP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W</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hether </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the annotated entity is the most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popular</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candidate </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of the surface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form</a:t>
            </a:r>
            <a:endPar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a:p>
            <a:pPr marL="457200" indent="-457200">
              <a:buFont typeface="Arial" charset="0"/>
              <a:buChar char="•"/>
            </a:pP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The difference </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between the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linked</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entity’s </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CMNS to the next candidate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entity’s</a:t>
            </a:r>
            <a:endPar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a:p>
            <a:pPr marL="457200" indent="-457200">
              <a:buFont typeface="Arial" charset="0"/>
              <a:buChar char="•"/>
            </a:pP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The similarity</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between </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the entity embedding to the query embedding</a:t>
            </a:r>
            <a:endParaRPr kumimoji="1" lang="zh-CN" altLang="en-US"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pic>
        <p:nvPicPr>
          <p:cNvPr id="2" name="图片 1"/>
          <p:cNvPicPr>
            <a:picLocks noChangeAspect="1"/>
          </p:cNvPicPr>
          <p:nvPr/>
        </p:nvPicPr>
        <p:blipFill>
          <a:blip r:embed="rId5"/>
          <a:stretch>
            <a:fillRect/>
          </a:stretch>
        </p:blipFill>
        <p:spPr>
          <a:xfrm>
            <a:off x="2972991" y="2588338"/>
            <a:ext cx="7211500" cy="3345970"/>
          </a:xfrm>
          <a:prstGeom prst="rect">
            <a:avLst/>
          </a:prstGeom>
        </p:spPr>
      </p:pic>
    </p:spTree>
    <p:custDataLst>
      <p:tags r:id="rId1"/>
    </p:custDataLst>
    <p:extLst>
      <p:ext uri="{BB962C8B-B14F-4D97-AF65-F5344CB8AC3E}">
        <p14:creationId xmlns:p14="http://schemas.microsoft.com/office/powerpoint/2010/main" val="1997289870"/>
      </p:ext>
    </p:extLst>
  </p:cSld>
  <p:clrMapOvr>
    <a:masterClrMapping/>
  </p:clrMapOvr>
  <mc:AlternateContent xmlns:mc="http://schemas.openxmlformats.org/markup-compatibility/2006" xmlns:p14="http://schemas.microsoft.com/office/powerpoint/2010/main">
    <mc:Choice Requires="p14">
      <p:transition spd="slow" p14:dur="1500" advTm="3274">
        <p14:window dir="vert"/>
      </p:transition>
    </mc:Choice>
    <mc:Fallback xmlns="">
      <p:transition spd="slow" advTm="960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7" grpId="0"/>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704344"/>
            <a:ext cx="9140061" cy="2875208"/>
            <a:chOff x="0" y="-704344"/>
            <a:chExt cx="9140061" cy="2875208"/>
          </a:xfrm>
        </p:grpSpPr>
        <p:grpSp>
          <p:nvGrpSpPr>
            <p:cNvPr id="4" name="组合 3"/>
            <p:cNvGrpSpPr/>
            <p:nvPr/>
          </p:nvGrpSpPr>
          <p:grpSpPr>
            <a:xfrm>
              <a:off x="0" y="-488131"/>
              <a:ext cx="2392916" cy="2204722"/>
              <a:chOff x="1444172" y="591989"/>
              <a:chExt cx="5705283" cy="5256584"/>
            </a:xfrm>
          </p:grpSpPr>
          <p:sp>
            <p:nvSpPr>
              <p:cNvPr id="64" name="任意多边形: 形状 63"/>
              <p:cNvSpPr/>
              <p:nvPr/>
            </p:nvSpPr>
            <p:spPr>
              <a:xfrm>
                <a:off x="1901872" y="2405577"/>
                <a:ext cx="3592285" cy="3442996"/>
              </a:xfrm>
              <a:custGeom>
                <a:avLst/>
                <a:gdLst>
                  <a:gd name="connsiteX0" fmla="*/ 0 w 3592285"/>
                  <a:gd name="connsiteY0" fmla="*/ 699796 h 3442996"/>
                  <a:gd name="connsiteX1" fmla="*/ 3592285 w 3592285"/>
                  <a:gd name="connsiteY1" fmla="*/ 0 h 3442996"/>
                  <a:gd name="connsiteX2" fmla="*/ 2425959 w 3592285"/>
                  <a:gd name="connsiteY2" fmla="*/ 3442996 h 3442996"/>
                  <a:gd name="connsiteX3" fmla="*/ 0 w 3592285"/>
                  <a:gd name="connsiteY3" fmla="*/ 699796 h 3442996"/>
                </a:gdLst>
                <a:ahLst/>
                <a:cxnLst>
                  <a:cxn ang="0">
                    <a:pos x="connsiteX0" y="connsiteY0"/>
                  </a:cxn>
                  <a:cxn ang="0">
                    <a:pos x="connsiteX1" y="connsiteY1"/>
                  </a:cxn>
                  <a:cxn ang="0">
                    <a:pos x="connsiteX2" y="connsiteY2"/>
                  </a:cxn>
                  <a:cxn ang="0">
                    <a:pos x="connsiteX3" y="connsiteY3"/>
                  </a:cxn>
                </a:cxnLst>
                <a:rect l="l" t="t" r="r" b="b"/>
                <a:pathLst>
                  <a:path w="3592285" h="3442996">
                    <a:moveTo>
                      <a:pt x="0" y="699796"/>
                    </a:moveTo>
                    <a:lnTo>
                      <a:pt x="3592285" y="0"/>
                    </a:lnTo>
                    <a:lnTo>
                      <a:pt x="2425959" y="3442996"/>
                    </a:lnTo>
                    <a:lnTo>
                      <a:pt x="0" y="699796"/>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形状 64"/>
              <p:cNvSpPr/>
              <p:nvPr/>
            </p:nvSpPr>
            <p:spPr>
              <a:xfrm>
                <a:off x="3403842" y="2049069"/>
                <a:ext cx="1270001" cy="965200"/>
              </a:xfrm>
              <a:custGeom>
                <a:avLst/>
                <a:gdLst>
                  <a:gd name="connsiteX0" fmla="*/ 0 w 1270000"/>
                  <a:gd name="connsiteY0" fmla="*/ 965200 h 965200"/>
                  <a:gd name="connsiteX1" fmla="*/ 1035050 w 1270000"/>
                  <a:gd name="connsiteY1" fmla="*/ 0 h 965200"/>
                  <a:gd name="connsiteX2" fmla="*/ 1270000 w 1270000"/>
                  <a:gd name="connsiteY2" fmla="*/ 933450 h 965200"/>
                </a:gdLst>
                <a:ahLst/>
                <a:cxnLst>
                  <a:cxn ang="0">
                    <a:pos x="connsiteX0" y="connsiteY0"/>
                  </a:cxn>
                  <a:cxn ang="0">
                    <a:pos x="connsiteX1" y="connsiteY1"/>
                  </a:cxn>
                  <a:cxn ang="0">
                    <a:pos x="connsiteX2" y="connsiteY2"/>
                  </a:cxn>
                </a:cxnLst>
                <a:rect l="l" t="t" r="r" b="b"/>
                <a:pathLst>
                  <a:path w="1270000" h="965200">
                    <a:moveTo>
                      <a:pt x="0" y="965200"/>
                    </a:moveTo>
                    <a:lnTo>
                      <a:pt x="1035050" y="0"/>
                    </a:lnTo>
                    <a:lnTo>
                      <a:pt x="1270000" y="93345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形状 65"/>
              <p:cNvSpPr/>
              <p:nvPr/>
            </p:nvSpPr>
            <p:spPr>
              <a:xfrm>
                <a:off x="1835390" y="3792146"/>
                <a:ext cx="3457575" cy="1752599"/>
              </a:xfrm>
              <a:custGeom>
                <a:avLst/>
                <a:gdLst>
                  <a:gd name="connsiteX0" fmla="*/ 733425 w 3457575"/>
                  <a:gd name="connsiteY0" fmla="*/ 0 h 1752600"/>
                  <a:gd name="connsiteX1" fmla="*/ 0 w 3457575"/>
                  <a:gd name="connsiteY1" fmla="*/ 733425 h 1752600"/>
                  <a:gd name="connsiteX2" fmla="*/ 3457575 w 3457575"/>
                  <a:gd name="connsiteY2" fmla="*/ 1752600 h 1752600"/>
                  <a:gd name="connsiteX3" fmla="*/ 3305175 w 3457575"/>
                  <a:gd name="connsiteY3" fmla="*/ 1114425 h 1752600"/>
                </a:gdLst>
                <a:ahLst/>
                <a:cxnLst>
                  <a:cxn ang="0">
                    <a:pos x="connsiteX0" y="connsiteY0"/>
                  </a:cxn>
                  <a:cxn ang="0">
                    <a:pos x="connsiteX1" y="connsiteY1"/>
                  </a:cxn>
                  <a:cxn ang="0">
                    <a:pos x="connsiteX2" y="connsiteY2"/>
                  </a:cxn>
                  <a:cxn ang="0">
                    <a:pos x="connsiteX3" y="connsiteY3"/>
                  </a:cxn>
                </a:cxnLst>
                <a:rect l="l" t="t" r="r" b="b"/>
                <a:pathLst>
                  <a:path w="3457575" h="1752600">
                    <a:moveTo>
                      <a:pt x="733425" y="0"/>
                    </a:moveTo>
                    <a:lnTo>
                      <a:pt x="0" y="733425"/>
                    </a:lnTo>
                    <a:lnTo>
                      <a:pt x="3457575" y="1752600"/>
                    </a:lnTo>
                    <a:lnTo>
                      <a:pt x="3305175" y="1114425"/>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p:cNvCxnSpPr/>
              <p:nvPr/>
            </p:nvCxnSpPr>
            <p:spPr>
              <a:xfrm flipH="1">
                <a:off x="4768373" y="4533062"/>
                <a:ext cx="720081" cy="72008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1444172" y="4029005"/>
                <a:ext cx="1668016" cy="158417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0" name="任意多边形: 形状 69"/>
              <p:cNvSpPr/>
              <p:nvPr/>
            </p:nvSpPr>
            <p:spPr>
              <a:xfrm>
                <a:off x="4121391" y="2201470"/>
                <a:ext cx="374650" cy="368301"/>
              </a:xfrm>
              <a:custGeom>
                <a:avLst/>
                <a:gdLst>
                  <a:gd name="connsiteX0" fmla="*/ 0 w 374650"/>
                  <a:gd name="connsiteY0" fmla="*/ 260350 h 368300"/>
                  <a:gd name="connsiteX1" fmla="*/ 279400 w 374650"/>
                  <a:gd name="connsiteY1" fmla="*/ 0 h 368300"/>
                  <a:gd name="connsiteX2" fmla="*/ 374650 w 374650"/>
                  <a:gd name="connsiteY2" fmla="*/ 368300 h 368300"/>
                  <a:gd name="connsiteX3" fmla="*/ 0 w 374650"/>
                  <a:gd name="connsiteY3" fmla="*/ 260350 h 368300"/>
                </a:gdLst>
                <a:ahLst/>
                <a:cxnLst>
                  <a:cxn ang="0">
                    <a:pos x="connsiteX0" y="connsiteY0"/>
                  </a:cxn>
                  <a:cxn ang="0">
                    <a:pos x="connsiteX1" y="connsiteY1"/>
                  </a:cxn>
                  <a:cxn ang="0">
                    <a:pos x="connsiteX2" y="connsiteY2"/>
                  </a:cxn>
                  <a:cxn ang="0">
                    <a:pos x="connsiteX3" y="connsiteY3"/>
                  </a:cxn>
                </a:cxnLst>
                <a:rect l="l" t="t" r="r" b="b"/>
                <a:pathLst>
                  <a:path w="374650" h="368300">
                    <a:moveTo>
                      <a:pt x="0" y="260350"/>
                    </a:moveTo>
                    <a:lnTo>
                      <a:pt x="279400" y="0"/>
                    </a:lnTo>
                    <a:lnTo>
                      <a:pt x="374650" y="368300"/>
                    </a:lnTo>
                    <a:lnTo>
                      <a:pt x="0" y="2603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直接连接符 71"/>
              <p:cNvCxnSpPr/>
              <p:nvPr/>
            </p:nvCxnSpPr>
            <p:spPr>
              <a:xfrm flipH="1">
                <a:off x="4678659" y="591989"/>
                <a:ext cx="2470796" cy="23921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6" name="直接连接符 5"/>
            <p:cNvCxnSpPr/>
            <p:nvPr/>
          </p:nvCxnSpPr>
          <p:spPr>
            <a:xfrm>
              <a:off x="1696257" y="1164838"/>
              <a:ext cx="68933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252911" y="572825"/>
              <a:ext cx="2949846" cy="707886"/>
            </a:xfrm>
            <a:prstGeom prst="rect">
              <a:avLst/>
            </a:prstGeom>
          </p:spPr>
          <p:txBody>
            <a:bodyPr wrap="none">
              <a:spAutoFit/>
            </a:bodyPr>
            <a:lstStyle/>
            <a:p>
              <a:r>
                <a:rPr lang="en-US" altLang="zh-CN" sz="4000" noProof="1">
                  <a:solidFill>
                    <a:schemeClr val="bg1"/>
                  </a:solidFill>
                  <a:latin typeface="Times New Roman" charset="0"/>
                  <a:ea typeface="Times New Roman" charset="0"/>
                  <a:cs typeface="Times New Roman" charset="0"/>
                </a:rPr>
                <a:t>Methodology</a:t>
              </a:r>
              <a:endParaRPr lang="en-US" altLang="zh-CN" sz="4000" dirty="0">
                <a:solidFill>
                  <a:schemeClr val="bg1"/>
                </a:solidFill>
                <a:latin typeface="Times New Roman" charset="0"/>
                <a:ea typeface="Times New Roman" charset="0"/>
                <a:cs typeface="Times New Roman" charset="0"/>
              </a:endParaRPr>
            </a:p>
          </p:txBody>
        </p:sp>
        <p:sp>
          <p:nvSpPr>
            <p:cNvPr id="9" name="椭圆 8"/>
            <p:cNvSpPr/>
            <p:nvPr/>
          </p:nvSpPr>
          <p:spPr>
            <a:xfrm>
              <a:off x="8589615" y="1056826"/>
              <a:ext cx="216024" cy="21602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5" name="图片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06853">
              <a:off x="4028581" y="-704344"/>
              <a:ext cx="5111480" cy="2875208"/>
            </a:xfrm>
            <a:prstGeom prst="rect">
              <a:avLst/>
            </a:prstGeom>
          </p:spPr>
        </p:pic>
      </p:grpSp>
      <p:sp>
        <p:nvSpPr>
          <p:cNvPr id="32" name="文本框 31"/>
          <p:cNvSpPr txBox="1"/>
          <p:nvPr/>
        </p:nvSpPr>
        <p:spPr>
          <a:xfrm>
            <a:off x="1545248" y="1864863"/>
            <a:ext cx="10047511" cy="646331"/>
          </a:xfrm>
          <a:prstGeom prst="rect">
            <a:avLst/>
          </a:prstGeom>
          <a:noFill/>
        </p:spPr>
        <p:txBody>
          <a:bodyPr wrap="square" rtlCol="0">
            <a:spAutoFit/>
          </a:bodyPr>
          <a:lstStyle/>
          <a:p>
            <a:r>
              <a:rPr kumimoji="1" lang="en-US" altLang="zh-CN" sz="36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Attention Based Ranking</a:t>
            </a:r>
            <a:r>
              <a:rPr kumimoji="1" lang="zh-CN" altLang="en-US" sz="36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6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Model</a:t>
            </a:r>
            <a:endPar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sp>
        <p:nvSpPr>
          <p:cNvPr id="17" name="文本框 16"/>
          <p:cNvSpPr txBox="1"/>
          <p:nvPr/>
        </p:nvSpPr>
        <p:spPr>
          <a:xfrm>
            <a:off x="1874764" y="2529485"/>
            <a:ext cx="4027412" cy="830997"/>
          </a:xfrm>
          <a:prstGeom prst="rect">
            <a:avLst/>
          </a:prstGeom>
          <a:noFill/>
        </p:spPr>
        <p:txBody>
          <a:bodyPr wrap="square" rtlCol="0">
            <a:spAutoFit/>
          </a:bodyPr>
          <a:lstStyle/>
          <a:p>
            <a:pPr>
              <a:lnSpc>
                <a:spcPct val="150000"/>
              </a:lnSpc>
            </a:pP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Model</a:t>
            </a:r>
            <a:r>
              <a:rPr kumimoji="1" lang="zh-CN" altLang="en-US"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Input</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
            </a:r>
          </a:p>
        </p:txBody>
      </p:sp>
      <p:pic>
        <p:nvPicPr>
          <p:cNvPr id="3" name="图片 2"/>
          <p:cNvPicPr>
            <a:picLocks noChangeAspect="1"/>
          </p:cNvPicPr>
          <p:nvPr/>
        </p:nvPicPr>
        <p:blipFill>
          <a:blip r:embed="rId5"/>
          <a:stretch>
            <a:fillRect/>
          </a:stretch>
        </p:blipFill>
        <p:spPr>
          <a:xfrm>
            <a:off x="1708393" y="3444262"/>
            <a:ext cx="6560898" cy="2758823"/>
          </a:xfrm>
          <a:prstGeom prst="rect">
            <a:avLst/>
          </a:prstGeom>
        </p:spPr>
      </p:pic>
      <p:sp>
        <p:nvSpPr>
          <p:cNvPr id="20" name="文本框 19"/>
          <p:cNvSpPr txBox="1"/>
          <p:nvPr/>
        </p:nvSpPr>
        <p:spPr>
          <a:xfrm>
            <a:off x="8269290" y="3370912"/>
            <a:ext cx="4589459" cy="830997"/>
          </a:xfrm>
          <a:prstGeom prst="rect">
            <a:avLst/>
          </a:prstGeom>
          <a:noFill/>
        </p:spPr>
        <p:txBody>
          <a:bodyPr wrap="square" rtlCol="0">
            <a:spAutoFit/>
          </a:bodyPr>
          <a:lstStyle/>
          <a:p>
            <a:pPr>
              <a:lnSpc>
                <a:spcPct val="150000"/>
              </a:lnSpc>
            </a:pP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q</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uery</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words</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{w1,</a:t>
            </a:r>
            <a:r>
              <a:rPr kumimoji="1" lang="is-I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
            </a:r>
            <a:r>
              <a:rPr kumimoji="1" lang="en-US" altLang="zh-CN" sz="3200" dirty="0" err="1"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wn</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
            </a:r>
            <a:endPar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sp>
        <p:nvSpPr>
          <p:cNvPr id="21" name="文本框 20"/>
          <p:cNvSpPr txBox="1"/>
          <p:nvPr/>
        </p:nvSpPr>
        <p:spPr>
          <a:xfrm>
            <a:off x="8269291" y="4344251"/>
            <a:ext cx="4928836" cy="830997"/>
          </a:xfrm>
          <a:prstGeom prst="rect">
            <a:avLst/>
          </a:prstGeom>
          <a:noFill/>
        </p:spPr>
        <p:txBody>
          <a:bodyPr wrap="square" rtlCol="0">
            <a:spAutoFit/>
          </a:bodyPr>
          <a:lstStyle/>
          <a:p>
            <a:pPr>
              <a:lnSpc>
                <a:spcPct val="150000"/>
              </a:lnSpc>
            </a:pP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q</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uery</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entities</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{e1,</a:t>
            </a:r>
            <a:r>
              <a:rPr kumimoji="1" lang="is-I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
            </a:r>
            <a:r>
              <a:rPr kumimoji="1" lang="en-US" altLang="zh-CN" sz="3200" dirty="0" err="1"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e</a:t>
            </a:r>
            <a:r>
              <a:rPr kumimoji="1" lang="en-US" altLang="zh-CN" sz="3200" dirty="0" err="1">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m</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
            </a:r>
            <a:endPar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spTree>
    <p:custDataLst>
      <p:tags r:id="rId1"/>
    </p:custDataLst>
    <p:extLst>
      <p:ext uri="{BB962C8B-B14F-4D97-AF65-F5344CB8AC3E}">
        <p14:creationId xmlns:p14="http://schemas.microsoft.com/office/powerpoint/2010/main" val="669016989"/>
      </p:ext>
    </p:extLst>
  </p:cSld>
  <p:clrMapOvr>
    <a:masterClrMapping/>
  </p:clrMapOvr>
  <mc:AlternateContent xmlns:mc="http://schemas.openxmlformats.org/markup-compatibility/2006" xmlns:p14="http://schemas.microsoft.com/office/powerpoint/2010/main">
    <mc:Choice Requires="p14">
      <p:transition spd="slow" p14:dur="1500" advTm="3274">
        <p14:window dir="vert"/>
      </p:transition>
    </mc:Choice>
    <mc:Fallback xmlns="">
      <p:transition spd="slow" advTm="960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ppt_x"/>
                                          </p:val>
                                        </p:tav>
                                        <p:tav tm="100000">
                                          <p:val>
                                            <p:strVal val="#ppt_x"/>
                                          </p:val>
                                        </p:tav>
                                      </p:tavLst>
                                    </p:anim>
                                    <p:anim calcmode="lin" valueType="num">
                                      <p:cBhvr additive="base">
                                        <p:cTn id="3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7" grpId="0"/>
      <p:bldP spid="20" grpId="0"/>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704344"/>
            <a:ext cx="9140061" cy="2875208"/>
            <a:chOff x="0" y="-704344"/>
            <a:chExt cx="9140061" cy="2875208"/>
          </a:xfrm>
        </p:grpSpPr>
        <p:grpSp>
          <p:nvGrpSpPr>
            <p:cNvPr id="4" name="组合 3"/>
            <p:cNvGrpSpPr/>
            <p:nvPr/>
          </p:nvGrpSpPr>
          <p:grpSpPr>
            <a:xfrm>
              <a:off x="0" y="-488131"/>
              <a:ext cx="2392916" cy="2204722"/>
              <a:chOff x="1444172" y="591989"/>
              <a:chExt cx="5705283" cy="5256584"/>
            </a:xfrm>
          </p:grpSpPr>
          <p:sp>
            <p:nvSpPr>
              <p:cNvPr id="64" name="任意多边形: 形状 63"/>
              <p:cNvSpPr/>
              <p:nvPr/>
            </p:nvSpPr>
            <p:spPr>
              <a:xfrm>
                <a:off x="1901872" y="2405577"/>
                <a:ext cx="3592285" cy="3442996"/>
              </a:xfrm>
              <a:custGeom>
                <a:avLst/>
                <a:gdLst>
                  <a:gd name="connsiteX0" fmla="*/ 0 w 3592285"/>
                  <a:gd name="connsiteY0" fmla="*/ 699796 h 3442996"/>
                  <a:gd name="connsiteX1" fmla="*/ 3592285 w 3592285"/>
                  <a:gd name="connsiteY1" fmla="*/ 0 h 3442996"/>
                  <a:gd name="connsiteX2" fmla="*/ 2425959 w 3592285"/>
                  <a:gd name="connsiteY2" fmla="*/ 3442996 h 3442996"/>
                  <a:gd name="connsiteX3" fmla="*/ 0 w 3592285"/>
                  <a:gd name="connsiteY3" fmla="*/ 699796 h 3442996"/>
                </a:gdLst>
                <a:ahLst/>
                <a:cxnLst>
                  <a:cxn ang="0">
                    <a:pos x="connsiteX0" y="connsiteY0"/>
                  </a:cxn>
                  <a:cxn ang="0">
                    <a:pos x="connsiteX1" y="connsiteY1"/>
                  </a:cxn>
                  <a:cxn ang="0">
                    <a:pos x="connsiteX2" y="connsiteY2"/>
                  </a:cxn>
                  <a:cxn ang="0">
                    <a:pos x="connsiteX3" y="connsiteY3"/>
                  </a:cxn>
                </a:cxnLst>
                <a:rect l="l" t="t" r="r" b="b"/>
                <a:pathLst>
                  <a:path w="3592285" h="3442996">
                    <a:moveTo>
                      <a:pt x="0" y="699796"/>
                    </a:moveTo>
                    <a:lnTo>
                      <a:pt x="3592285" y="0"/>
                    </a:lnTo>
                    <a:lnTo>
                      <a:pt x="2425959" y="3442996"/>
                    </a:lnTo>
                    <a:lnTo>
                      <a:pt x="0" y="699796"/>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形状 64"/>
              <p:cNvSpPr/>
              <p:nvPr/>
            </p:nvSpPr>
            <p:spPr>
              <a:xfrm>
                <a:off x="3403842" y="2049069"/>
                <a:ext cx="1270001" cy="965200"/>
              </a:xfrm>
              <a:custGeom>
                <a:avLst/>
                <a:gdLst>
                  <a:gd name="connsiteX0" fmla="*/ 0 w 1270000"/>
                  <a:gd name="connsiteY0" fmla="*/ 965200 h 965200"/>
                  <a:gd name="connsiteX1" fmla="*/ 1035050 w 1270000"/>
                  <a:gd name="connsiteY1" fmla="*/ 0 h 965200"/>
                  <a:gd name="connsiteX2" fmla="*/ 1270000 w 1270000"/>
                  <a:gd name="connsiteY2" fmla="*/ 933450 h 965200"/>
                </a:gdLst>
                <a:ahLst/>
                <a:cxnLst>
                  <a:cxn ang="0">
                    <a:pos x="connsiteX0" y="connsiteY0"/>
                  </a:cxn>
                  <a:cxn ang="0">
                    <a:pos x="connsiteX1" y="connsiteY1"/>
                  </a:cxn>
                  <a:cxn ang="0">
                    <a:pos x="connsiteX2" y="connsiteY2"/>
                  </a:cxn>
                </a:cxnLst>
                <a:rect l="l" t="t" r="r" b="b"/>
                <a:pathLst>
                  <a:path w="1270000" h="965200">
                    <a:moveTo>
                      <a:pt x="0" y="965200"/>
                    </a:moveTo>
                    <a:lnTo>
                      <a:pt x="1035050" y="0"/>
                    </a:lnTo>
                    <a:lnTo>
                      <a:pt x="1270000" y="93345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形状 65"/>
              <p:cNvSpPr/>
              <p:nvPr/>
            </p:nvSpPr>
            <p:spPr>
              <a:xfrm>
                <a:off x="1835390" y="3792146"/>
                <a:ext cx="3457575" cy="1752599"/>
              </a:xfrm>
              <a:custGeom>
                <a:avLst/>
                <a:gdLst>
                  <a:gd name="connsiteX0" fmla="*/ 733425 w 3457575"/>
                  <a:gd name="connsiteY0" fmla="*/ 0 h 1752600"/>
                  <a:gd name="connsiteX1" fmla="*/ 0 w 3457575"/>
                  <a:gd name="connsiteY1" fmla="*/ 733425 h 1752600"/>
                  <a:gd name="connsiteX2" fmla="*/ 3457575 w 3457575"/>
                  <a:gd name="connsiteY2" fmla="*/ 1752600 h 1752600"/>
                  <a:gd name="connsiteX3" fmla="*/ 3305175 w 3457575"/>
                  <a:gd name="connsiteY3" fmla="*/ 1114425 h 1752600"/>
                </a:gdLst>
                <a:ahLst/>
                <a:cxnLst>
                  <a:cxn ang="0">
                    <a:pos x="connsiteX0" y="connsiteY0"/>
                  </a:cxn>
                  <a:cxn ang="0">
                    <a:pos x="connsiteX1" y="connsiteY1"/>
                  </a:cxn>
                  <a:cxn ang="0">
                    <a:pos x="connsiteX2" y="connsiteY2"/>
                  </a:cxn>
                  <a:cxn ang="0">
                    <a:pos x="connsiteX3" y="connsiteY3"/>
                  </a:cxn>
                </a:cxnLst>
                <a:rect l="l" t="t" r="r" b="b"/>
                <a:pathLst>
                  <a:path w="3457575" h="1752600">
                    <a:moveTo>
                      <a:pt x="733425" y="0"/>
                    </a:moveTo>
                    <a:lnTo>
                      <a:pt x="0" y="733425"/>
                    </a:lnTo>
                    <a:lnTo>
                      <a:pt x="3457575" y="1752600"/>
                    </a:lnTo>
                    <a:lnTo>
                      <a:pt x="3305175" y="1114425"/>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p:cNvCxnSpPr/>
              <p:nvPr/>
            </p:nvCxnSpPr>
            <p:spPr>
              <a:xfrm flipH="1">
                <a:off x="4768373" y="4533062"/>
                <a:ext cx="720081" cy="72008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1444172" y="4029005"/>
                <a:ext cx="1668016" cy="158417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0" name="任意多边形: 形状 69"/>
              <p:cNvSpPr/>
              <p:nvPr/>
            </p:nvSpPr>
            <p:spPr>
              <a:xfrm>
                <a:off x="4121391" y="2201470"/>
                <a:ext cx="374650" cy="368301"/>
              </a:xfrm>
              <a:custGeom>
                <a:avLst/>
                <a:gdLst>
                  <a:gd name="connsiteX0" fmla="*/ 0 w 374650"/>
                  <a:gd name="connsiteY0" fmla="*/ 260350 h 368300"/>
                  <a:gd name="connsiteX1" fmla="*/ 279400 w 374650"/>
                  <a:gd name="connsiteY1" fmla="*/ 0 h 368300"/>
                  <a:gd name="connsiteX2" fmla="*/ 374650 w 374650"/>
                  <a:gd name="connsiteY2" fmla="*/ 368300 h 368300"/>
                  <a:gd name="connsiteX3" fmla="*/ 0 w 374650"/>
                  <a:gd name="connsiteY3" fmla="*/ 260350 h 368300"/>
                </a:gdLst>
                <a:ahLst/>
                <a:cxnLst>
                  <a:cxn ang="0">
                    <a:pos x="connsiteX0" y="connsiteY0"/>
                  </a:cxn>
                  <a:cxn ang="0">
                    <a:pos x="connsiteX1" y="connsiteY1"/>
                  </a:cxn>
                  <a:cxn ang="0">
                    <a:pos x="connsiteX2" y="connsiteY2"/>
                  </a:cxn>
                  <a:cxn ang="0">
                    <a:pos x="connsiteX3" y="connsiteY3"/>
                  </a:cxn>
                </a:cxnLst>
                <a:rect l="l" t="t" r="r" b="b"/>
                <a:pathLst>
                  <a:path w="374650" h="368300">
                    <a:moveTo>
                      <a:pt x="0" y="260350"/>
                    </a:moveTo>
                    <a:lnTo>
                      <a:pt x="279400" y="0"/>
                    </a:lnTo>
                    <a:lnTo>
                      <a:pt x="374650" y="368300"/>
                    </a:lnTo>
                    <a:lnTo>
                      <a:pt x="0" y="2603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直接连接符 71"/>
              <p:cNvCxnSpPr/>
              <p:nvPr/>
            </p:nvCxnSpPr>
            <p:spPr>
              <a:xfrm flipH="1">
                <a:off x="4678659" y="591989"/>
                <a:ext cx="2470796" cy="23921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6" name="直接连接符 5"/>
            <p:cNvCxnSpPr/>
            <p:nvPr/>
          </p:nvCxnSpPr>
          <p:spPr>
            <a:xfrm>
              <a:off x="1696257" y="1164838"/>
              <a:ext cx="68933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252911" y="572825"/>
              <a:ext cx="2949846" cy="707886"/>
            </a:xfrm>
            <a:prstGeom prst="rect">
              <a:avLst/>
            </a:prstGeom>
          </p:spPr>
          <p:txBody>
            <a:bodyPr wrap="none">
              <a:spAutoFit/>
            </a:bodyPr>
            <a:lstStyle/>
            <a:p>
              <a:r>
                <a:rPr lang="en-US" altLang="zh-CN" sz="4000" noProof="1">
                  <a:solidFill>
                    <a:schemeClr val="bg1"/>
                  </a:solidFill>
                  <a:latin typeface="Times New Roman" charset="0"/>
                  <a:ea typeface="Times New Roman" charset="0"/>
                  <a:cs typeface="Times New Roman" charset="0"/>
                </a:rPr>
                <a:t>Methodology</a:t>
              </a:r>
              <a:endParaRPr lang="en-US" altLang="zh-CN" sz="4000" dirty="0">
                <a:solidFill>
                  <a:schemeClr val="bg1"/>
                </a:solidFill>
                <a:latin typeface="Times New Roman" charset="0"/>
                <a:ea typeface="Times New Roman" charset="0"/>
                <a:cs typeface="Times New Roman" charset="0"/>
              </a:endParaRPr>
            </a:p>
          </p:txBody>
        </p:sp>
        <p:sp>
          <p:nvSpPr>
            <p:cNvPr id="9" name="椭圆 8"/>
            <p:cNvSpPr/>
            <p:nvPr/>
          </p:nvSpPr>
          <p:spPr>
            <a:xfrm>
              <a:off x="8589615" y="1056826"/>
              <a:ext cx="216024" cy="21602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5" name="图片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06853">
              <a:off x="4028581" y="-704344"/>
              <a:ext cx="5111480" cy="2875208"/>
            </a:xfrm>
            <a:prstGeom prst="rect">
              <a:avLst/>
            </a:prstGeom>
          </p:spPr>
        </p:pic>
      </p:grpSp>
      <p:sp>
        <p:nvSpPr>
          <p:cNvPr id="32" name="文本框 31"/>
          <p:cNvSpPr txBox="1"/>
          <p:nvPr/>
        </p:nvSpPr>
        <p:spPr>
          <a:xfrm>
            <a:off x="1545248" y="1864863"/>
            <a:ext cx="10047511" cy="646331"/>
          </a:xfrm>
          <a:prstGeom prst="rect">
            <a:avLst/>
          </a:prstGeom>
          <a:noFill/>
        </p:spPr>
        <p:txBody>
          <a:bodyPr wrap="square" rtlCol="0">
            <a:spAutoFit/>
          </a:bodyPr>
          <a:lstStyle/>
          <a:p>
            <a:r>
              <a:rPr kumimoji="1" lang="en-US" altLang="zh-CN" sz="36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Attention Based Ranking</a:t>
            </a:r>
            <a:r>
              <a:rPr kumimoji="1" lang="zh-CN" altLang="en-US" sz="36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6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Model</a:t>
            </a:r>
            <a:endPar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pic>
        <p:nvPicPr>
          <p:cNvPr id="2" name="图片 1"/>
          <p:cNvPicPr>
            <a:picLocks noChangeAspect="1"/>
          </p:cNvPicPr>
          <p:nvPr/>
        </p:nvPicPr>
        <p:blipFill>
          <a:blip r:embed="rId5"/>
          <a:stretch>
            <a:fillRect/>
          </a:stretch>
        </p:blipFill>
        <p:spPr>
          <a:xfrm>
            <a:off x="3538848" y="2833966"/>
            <a:ext cx="4762735" cy="1135882"/>
          </a:xfrm>
          <a:prstGeom prst="rect">
            <a:avLst/>
          </a:prstGeom>
        </p:spPr>
      </p:pic>
      <p:pic>
        <p:nvPicPr>
          <p:cNvPr id="5" name="图片 4"/>
          <p:cNvPicPr>
            <a:picLocks noChangeAspect="1"/>
          </p:cNvPicPr>
          <p:nvPr/>
        </p:nvPicPr>
        <p:blipFill>
          <a:blip r:embed="rId6"/>
          <a:stretch>
            <a:fillRect/>
          </a:stretch>
        </p:blipFill>
        <p:spPr>
          <a:xfrm>
            <a:off x="3579289" y="4394128"/>
            <a:ext cx="5226350" cy="1088823"/>
          </a:xfrm>
          <a:prstGeom prst="rect">
            <a:avLst/>
          </a:prstGeom>
        </p:spPr>
      </p:pic>
      <p:pic>
        <p:nvPicPr>
          <p:cNvPr id="8" name="图片 7"/>
          <p:cNvPicPr>
            <a:picLocks noChangeAspect="1"/>
          </p:cNvPicPr>
          <p:nvPr/>
        </p:nvPicPr>
        <p:blipFill>
          <a:blip r:embed="rId7"/>
          <a:stretch>
            <a:fillRect/>
          </a:stretch>
        </p:blipFill>
        <p:spPr>
          <a:xfrm>
            <a:off x="3591261" y="5861372"/>
            <a:ext cx="4730545" cy="648072"/>
          </a:xfrm>
          <a:prstGeom prst="rect">
            <a:avLst/>
          </a:prstGeom>
        </p:spPr>
      </p:pic>
    </p:spTree>
    <p:custDataLst>
      <p:tags r:id="rId1"/>
    </p:custDataLst>
    <p:extLst>
      <p:ext uri="{BB962C8B-B14F-4D97-AF65-F5344CB8AC3E}">
        <p14:creationId xmlns:p14="http://schemas.microsoft.com/office/powerpoint/2010/main" val="109897016"/>
      </p:ext>
    </p:extLst>
  </p:cSld>
  <p:clrMapOvr>
    <a:masterClrMapping/>
  </p:clrMapOvr>
  <mc:AlternateContent xmlns:mc="http://schemas.openxmlformats.org/markup-compatibility/2006" xmlns:p14="http://schemas.microsoft.com/office/powerpoint/2010/main">
    <mc:Choice Requires="p14">
      <p:transition spd="slow" p14:dur="1500" advTm="3274">
        <p14:window dir="vert"/>
      </p:transition>
    </mc:Choice>
    <mc:Fallback xmlns="">
      <p:transition spd="slow" advTm="960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704344"/>
            <a:ext cx="9140061" cy="2875208"/>
            <a:chOff x="0" y="-704344"/>
            <a:chExt cx="9140061" cy="2875208"/>
          </a:xfrm>
        </p:grpSpPr>
        <p:grpSp>
          <p:nvGrpSpPr>
            <p:cNvPr id="4" name="组合 3"/>
            <p:cNvGrpSpPr/>
            <p:nvPr/>
          </p:nvGrpSpPr>
          <p:grpSpPr>
            <a:xfrm>
              <a:off x="0" y="-488131"/>
              <a:ext cx="2392916" cy="2204722"/>
              <a:chOff x="1444172" y="591989"/>
              <a:chExt cx="5705283" cy="5256584"/>
            </a:xfrm>
          </p:grpSpPr>
          <p:sp>
            <p:nvSpPr>
              <p:cNvPr id="64" name="任意多边形: 形状 63"/>
              <p:cNvSpPr/>
              <p:nvPr/>
            </p:nvSpPr>
            <p:spPr>
              <a:xfrm>
                <a:off x="1901872" y="2405577"/>
                <a:ext cx="3592285" cy="3442996"/>
              </a:xfrm>
              <a:custGeom>
                <a:avLst/>
                <a:gdLst>
                  <a:gd name="connsiteX0" fmla="*/ 0 w 3592285"/>
                  <a:gd name="connsiteY0" fmla="*/ 699796 h 3442996"/>
                  <a:gd name="connsiteX1" fmla="*/ 3592285 w 3592285"/>
                  <a:gd name="connsiteY1" fmla="*/ 0 h 3442996"/>
                  <a:gd name="connsiteX2" fmla="*/ 2425959 w 3592285"/>
                  <a:gd name="connsiteY2" fmla="*/ 3442996 h 3442996"/>
                  <a:gd name="connsiteX3" fmla="*/ 0 w 3592285"/>
                  <a:gd name="connsiteY3" fmla="*/ 699796 h 3442996"/>
                </a:gdLst>
                <a:ahLst/>
                <a:cxnLst>
                  <a:cxn ang="0">
                    <a:pos x="connsiteX0" y="connsiteY0"/>
                  </a:cxn>
                  <a:cxn ang="0">
                    <a:pos x="connsiteX1" y="connsiteY1"/>
                  </a:cxn>
                  <a:cxn ang="0">
                    <a:pos x="connsiteX2" y="connsiteY2"/>
                  </a:cxn>
                  <a:cxn ang="0">
                    <a:pos x="connsiteX3" y="connsiteY3"/>
                  </a:cxn>
                </a:cxnLst>
                <a:rect l="l" t="t" r="r" b="b"/>
                <a:pathLst>
                  <a:path w="3592285" h="3442996">
                    <a:moveTo>
                      <a:pt x="0" y="699796"/>
                    </a:moveTo>
                    <a:lnTo>
                      <a:pt x="3592285" y="0"/>
                    </a:lnTo>
                    <a:lnTo>
                      <a:pt x="2425959" y="3442996"/>
                    </a:lnTo>
                    <a:lnTo>
                      <a:pt x="0" y="699796"/>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形状 64"/>
              <p:cNvSpPr/>
              <p:nvPr/>
            </p:nvSpPr>
            <p:spPr>
              <a:xfrm>
                <a:off x="3403842" y="2049069"/>
                <a:ext cx="1270001" cy="965200"/>
              </a:xfrm>
              <a:custGeom>
                <a:avLst/>
                <a:gdLst>
                  <a:gd name="connsiteX0" fmla="*/ 0 w 1270000"/>
                  <a:gd name="connsiteY0" fmla="*/ 965200 h 965200"/>
                  <a:gd name="connsiteX1" fmla="*/ 1035050 w 1270000"/>
                  <a:gd name="connsiteY1" fmla="*/ 0 h 965200"/>
                  <a:gd name="connsiteX2" fmla="*/ 1270000 w 1270000"/>
                  <a:gd name="connsiteY2" fmla="*/ 933450 h 965200"/>
                </a:gdLst>
                <a:ahLst/>
                <a:cxnLst>
                  <a:cxn ang="0">
                    <a:pos x="connsiteX0" y="connsiteY0"/>
                  </a:cxn>
                  <a:cxn ang="0">
                    <a:pos x="connsiteX1" y="connsiteY1"/>
                  </a:cxn>
                  <a:cxn ang="0">
                    <a:pos x="connsiteX2" y="connsiteY2"/>
                  </a:cxn>
                </a:cxnLst>
                <a:rect l="l" t="t" r="r" b="b"/>
                <a:pathLst>
                  <a:path w="1270000" h="965200">
                    <a:moveTo>
                      <a:pt x="0" y="965200"/>
                    </a:moveTo>
                    <a:lnTo>
                      <a:pt x="1035050" y="0"/>
                    </a:lnTo>
                    <a:lnTo>
                      <a:pt x="1270000" y="93345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形状 65"/>
              <p:cNvSpPr/>
              <p:nvPr/>
            </p:nvSpPr>
            <p:spPr>
              <a:xfrm>
                <a:off x="1835390" y="3792146"/>
                <a:ext cx="3457575" cy="1752599"/>
              </a:xfrm>
              <a:custGeom>
                <a:avLst/>
                <a:gdLst>
                  <a:gd name="connsiteX0" fmla="*/ 733425 w 3457575"/>
                  <a:gd name="connsiteY0" fmla="*/ 0 h 1752600"/>
                  <a:gd name="connsiteX1" fmla="*/ 0 w 3457575"/>
                  <a:gd name="connsiteY1" fmla="*/ 733425 h 1752600"/>
                  <a:gd name="connsiteX2" fmla="*/ 3457575 w 3457575"/>
                  <a:gd name="connsiteY2" fmla="*/ 1752600 h 1752600"/>
                  <a:gd name="connsiteX3" fmla="*/ 3305175 w 3457575"/>
                  <a:gd name="connsiteY3" fmla="*/ 1114425 h 1752600"/>
                </a:gdLst>
                <a:ahLst/>
                <a:cxnLst>
                  <a:cxn ang="0">
                    <a:pos x="connsiteX0" y="connsiteY0"/>
                  </a:cxn>
                  <a:cxn ang="0">
                    <a:pos x="connsiteX1" y="connsiteY1"/>
                  </a:cxn>
                  <a:cxn ang="0">
                    <a:pos x="connsiteX2" y="connsiteY2"/>
                  </a:cxn>
                  <a:cxn ang="0">
                    <a:pos x="connsiteX3" y="connsiteY3"/>
                  </a:cxn>
                </a:cxnLst>
                <a:rect l="l" t="t" r="r" b="b"/>
                <a:pathLst>
                  <a:path w="3457575" h="1752600">
                    <a:moveTo>
                      <a:pt x="733425" y="0"/>
                    </a:moveTo>
                    <a:lnTo>
                      <a:pt x="0" y="733425"/>
                    </a:lnTo>
                    <a:lnTo>
                      <a:pt x="3457575" y="1752600"/>
                    </a:lnTo>
                    <a:lnTo>
                      <a:pt x="3305175" y="1114425"/>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p:cNvCxnSpPr/>
              <p:nvPr/>
            </p:nvCxnSpPr>
            <p:spPr>
              <a:xfrm flipH="1">
                <a:off x="4768373" y="4533062"/>
                <a:ext cx="720081" cy="72008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1444172" y="4029005"/>
                <a:ext cx="1668016" cy="158417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0" name="任意多边形: 形状 69"/>
              <p:cNvSpPr/>
              <p:nvPr/>
            </p:nvSpPr>
            <p:spPr>
              <a:xfrm>
                <a:off x="4121391" y="2201470"/>
                <a:ext cx="374650" cy="368301"/>
              </a:xfrm>
              <a:custGeom>
                <a:avLst/>
                <a:gdLst>
                  <a:gd name="connsiteX0" fmla="*/ 0 w 374650"/>
                  <a:gd name="connsiteY0" fmla="*/ 260350 h 368300"/>
                  <a:gd name="connsiteX1" fmla="*/ 279400 w 374650"/>
                  <a:gd name="connsiteY1" fmla="*/ 0 h 368300"/>
                  <a:gd name="connsiteX2" fmla="*/ 374650 w 374650"/>
                  <a:gd name="connsiteY2" fmla="*/ 368300 h 368300"/>
                  <a:gd name="connsiteX3" fmla="*/ 0 w 374650"/>
                  <a:gd name="connsiteY3" fmla="*/ 260350 h 368300"/>
                </a:gdLst>
                <a:ahLst/>
                <a:cxnLst>
                  <a:cxn ang="0">
                    <a:pos x="connsiteX0" y="connsiteY0"/>
                  </a:cxn>
                  <a:cxn ang="0">
                    <a:pos x="connsiteX1" y="connsiteY1"/>
                  </a:cxn>
                  <a:cxn ang="0">
                    <a:pos x="connsiteX2" y="connsiteY2"/>
                  </a:cxn>
                  <a:cxn ang="0">
                    <a:pos x="connsiteX3" y="connsiteY3"/>
                  </a:cxn>
                </a:cxnLst>
                <a:rect l="l" t="t" r="r" b="b"/>
                <a:pathLst>
                  <a:path w="374650" h="368300">
                    <a:moveTo>
                      <a:pt x="0" y="260350"/>
                    </a:moveTo>
                    <a:lnTo>
                      <a:pt x="279400" y="0"/>
                    </a:lnTo>
                    <a:lnTo>
                      <a:pt x="374650" y="368300"/>
                    </a:lnTo>
                    <a:lnTo>
                      <a:pt x="0" y="2603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直接连接符 71"/>
              <p:cNvCxnSpPr/>
              <p:nvPr/>
            </p:nvCxnSpPr>
            <p:spPr>
              <a:xfrm flipH="1">
                <a:off x="4678659" y="591989"/>
                <a:ext cx="2470796" cy="23921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6" name="直接连接符 5"/>
            <p:cNvCxnSpPr/>
            <p:nvPr/>
          </p:nvCxnSpPr>
          <p:spPr>
            <a:xfrm>
              <a:off x="1696257" y="1164838"/>
              <a:ext cx="68933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252911" y="572825"/>
              <a:ext cx="2949846" cy="707886"/>
            </a:xfrm>
            <a:prstGeom prst="rect">
              <a:avLst/>
            </a:prstGeom>
          </p:spPr>
          <p:txBody>
            <a:bodyPr wrap="none">
              <a:spAutoFit/>
            </a:bodyPr>
            <a:lstStyle/>
            <a:p>
              <a:r>
                <a:rPr lang="en-US" altLang="zh-CN" sz="4000" noProof="1">
                  <a:solidFill>
                    <a:schemeClr val="bg1"/>
                  </a:solidFill>
                  <a:latin typeface="Times New Roman" charset="0"/>
                  <a:ea typeface="Times New Roman" charset="0"/>
                  <a:cs typeface="Times New Roman" charset="0"/>
                </a:rPr>
                <a:t>Methodology</a:t>
              </a:r>
              <a:endParaRPr lang="en-US" altLang="zh-CN" sz="4000" dirty="0">
                <a:solidFill>
                  <a:schemeClr val="bg1"/>
                </a:solidFill>
                <a:latin typeface="Times New Roman" charset="0"/>
                <a:ea typeface="Times New Roman" charset="0"/>
                <a:cs typeface="Times New Roman" charset="0"/>
              </a:endParaRPr>
            </a:p>
          </p:txBody>
        </p:sp>
        <p:sp>
          <p:nvSpPr>
            <p:cNvPr id="9" name="椭圆 8"/>
            <p:cNvSpPr/>
            <p:nvPr/>
          </p:nvSpPr>
          <p:spPr>
            <a:xfrm>
              <a:off x="8589615" y="1056826"/>
              <a:ext cx="216024" cy="21602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5" name="图片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06853">
              <a:off x="4028581" y="-704344"/>
              <a:ext cx="5111480" cy="2875208"/>
            </a:xfrm>
            <a:prstGeom prst="rect">
              <a:avLst/>
            </a:prstGeom>
          </p:spPr>
        </p:pic>
      </p:grpSp>
      <p:sp>
        <p:nvSpPr>
          <p:cNvPr id="32" name="文本框 31"/>
          <p:cNvSpPr txBox="1"/>
          <p:nvPr/>
        </p:nvSpPr>
        <p:spPr>
          <a:xfrm>
            <a:off x="1545248" y="1864863"/>
            <a:ext cx="10047511" cy="646331"/>
          </a:xfrm>
          <a:prstGeom prst="rect">
            <a:avLst/>
          </a:prstGeom>
          <a:noFill/>
        </p:spPr>
        <p:txBody>
          <a:bodyPr wrap="square" rtlCol="0">
            <a:spAutoFit/>
          </a:bodyPr>
          <a:lstStyle/>
          <a:p>
            <a:r>
              <a:rPr kumimoji="1" lang="en-US" altLang="zh-CN" sz="36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Attention Based Ranking</a:t>
            </a:r>
            <a:r>
              <a:rPr kumimoji="1" lang="zh-CN" altLang="en-US" sz="36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6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Model</a:t>
            </a:r>
            <a:endPar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pic>
        <p:nvPicPr>
          <p:cNvPr id="3" name="图片 2"/>
          <p:cNvPicPr>
            <a:picLocks noChangeAspect="1"/>
          </p:cNvPicPr>
          <p:nvPr/>
        </p:nvPicPr>
        <p:blipFill>
          <a:blip r:embed="rId5"/>
          <a:stretch>
            <a:fillRect/>
          </a:stretch>
        </p:blipFill>
        <p:spPr>
          <a:xfrm>
            <a:off x="696128" y="2899510"/>
            <a:ext cx="11524612" cy="3371419"/>
          </a:xfrm>
          <a:prstGeom prst="rect">
            <a:avLst/>
          </a:prstGeom>
        </p:spPr>
      </p:pic>
    </p:spTree>
    <p:custDataLst>
      <p:tags r:id="rId1"/>
    </p:custDataLst>
    <p:extLst>
      <p:ext uri="{BB962C8B-B14F-4D97-AF65-F5344CB8AC3E}">
        <p14:creationId xmlns:p14="http://schemas.microsoft.com/office/powerpoint/2010/main" val="1676881390"/>
      </p:ext>
    </p:extLst>
  </p:cSld>
  <p:clrMapOvr>
    <a:masterClrMapping/>
  </p:clrMapOvr>
  <mc:AlternateContent xmlns:mc="http://schemas.openxmlformats.org/markup-compatibility/2006" xmlns:p14="http://schemas.microsoft.com/office/powerpoint/2010/main">
    <mc:Choice Requires="p14">
      <p:transition spd="slow" p14:dur="1500" advTm="3274">
        <p14:window dir="vert"/>
      </p:transition>
    </mc:Choice>
    <mc:Fallback xmlns="">
      <p:transition spd="slow" advTm="960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图片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973200">
            <a:off x="2387501" y="-285564"/>
            <a:ext cx="6547642" cy="3683048"/>
          </a:xfrm>
          <a:prstGeom prst="rect">
            <a:avLst/>
          </a:prstGeom>
        </p:spPr>
      </p:pic>
      <p:grpSp>
        <p:nvGrpSpPr>
          <p:cNvPr id="30" name="组合 29"/>
          <p:cNvGrpSpPr>
            <a:grpSpLocks/>
          </p:cNvGrpSpPr>
          <p:nvPr/>
        </p:nvGrpSpPr>
        <p:grpSpPr bwMode="auto">
          <a:xfrm>
            <a:off x="6296595" y="2424288"/>
            <a:ext cx="4811712" cy="646070"/>
            <a:chOff x="1629" y="2206"/>
            <a:chExt cx="7576" cy="1015"/>
          </a:xfrm>
        </p:grpSpPr>
        <p:sp>
          <p:nvSpPr>
            <p:cNvPr id="31" name="文本框 20"/>
            <p:cNvSpPr txBox="1">
              <a:spLocks noChangeArrowheads="1"/>
            </p:cNvSpPr>
            <p:nvPr/>
          </p:nvSpPr>
          <p:spPr bwMode="auto">
            <a:xfrm>
              <a:off x="1629" y="2412"/>
              <a:ext cx="1584" cy="528"/>
            </a:xfrm>
            <a:prstGeom prst="rect">
              <a:avLst/>
            </a:prstGeom>
            <a:noFill/>
            <a:ln w="9525">
              <a:noFill/>
              <a:miter lim="800000"/>
              <a:headEnd/>
              <a:tailEnd/>
            </a:ln>
          </p:spPr>
          <p:txBody>
            <a:bodyPr>
              <a:spAutoFit/>
            </a:bodyPr>
            <a:lstStyle/>
            <a:p>
              <a:endParaRPr lang="en-US" altLang="zh-CN" sz="1600" dirty="0">
                <a:solidFill>
                  <a:schemeClr val="bg1"/>
                </a:solidFill>
                <a:latin typeface="Times New Roman" charset="0"/>
                <a:ea typeface="Times New Roman" charset="0"/>
                <a:cs typeface="Times New Roman" charset="0"/>
              </a:endParaRPr>
            </a:p>
          </p:txBody>
        </p:sp>
        <p:sp>
          <p:nvSpPr>
            <p:cNvPr id="32" name="文本框 31"/>
            <p:cNvSpPr txBox="1"/>
            <p:nvPr/>
          </p:nvSpPr>
          <p:spPr>
            <a:xfrm>
              <a:off x="4001" y="2206"/>
              <a:ext cx="5204" cy="1015"/>
            </a:xfrm>
            <a:prstGeom prst="rect">
              <a:avLst/>
            </a:prstGeom>
            <a:noFill/>
            <a:ln>
              <a:noFill/>
            </a:ln>
          </p:spPr>
          <p:txBody>
            <a:bodyPr>
              <a:spAutoFit/>
            </a:bodyPr>
            <a:lstStyle/>
            <a:p>
              <a:pPr>
                <a:defRPr/>
              </a:pPr>
              <a:r>
                <a:rPr lang="en-US" altLang="zh-CN" sz="3600" noProof="1" smtClean="0">
                  <a:solidFill>
                    <a:schemeClr val="bg1">
                      <a:lumMod val="50000"/>
                    </a:schemeClr>
                  </a:solidFill>
                  <a:latin typeface="Times New Roman" charset="0"/>
                  <a:ea typeface="Times New Roman" charset="0"/>
                  <a:cs typeface="Times New Roman" charset="0"/>
                </a:rPr>
                <a:t>Introduction</a:t>
              </a:r>
              <a:endParaRPr lang="en-US" altLang="zh-CN" sz="3600" noProof="1">
                <a:solidFill>
                  <a:schemeClr val="bg1">
                    <a:lumMod val="50000"/>
                  </a:schemeClr>
                </a:solidFill>
                <a:latin typeface="Times New Roman" charset="0"/>
                <a:ea typeface="Times New Roman" charset="0"/>
                <a:cs typeface="Times New Roman" charset="0"/>
              </a:endParaRPr>
            </a:p>
          </p:txBody>
        </p:sp>
        <p:sp>
          <p:nvSpPr>
            <p:cNvPr id="33" name="椭圆 32"/>
            <p:cNvSpPr/>
            <p:nvPr/>
          </p:nvSpPr>
          <p:spPr>
            <a:xfrm>
              <a:off x="3346" y="2494"/>
              <a:ext cx="485" cy="4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chemeClr val="tx1"/>
                </a:solidFill>
                <a:latin typeface="Times New Roman" charset="0"/>
                <a:ea typeface="Times New Roman" charset="0"/>
                <a:cs typeface="Times New Roman" charset="0"/>
              </a:endParaRPr>
            </a:p>
          </p:txBody>
        </p:sp>
        <p:sp>
          <p:nvSpPr>
            <p:cNvPr id="34" name="文本框 23"/>
            <p:cNvSpPr txBox="1">
              <a:spLocks noChangeArrowheads="1"/>
            </p:cNvSpPr>
            <p:nvPr/>
          </p:nvSpPr>
          <p:spPr bwMode="auto">
            <a:xfrm>
              <a:off x="3349" y="2433"/>
              <a:ext cx="598" cy="580"/>
            </a:xfrm>
            <a:prstGeom prst="rect">
              <a:avLst/>
            </a:prstGeom>
            <a:noFill/>
            <a:ln w="9525">
              <a:noFill/>
              <a:miter lim="800000"/>
              <a:headEnd/>
              <a:tailEnd/>
            </a:ln>
          </p:spPr>
          <p:txBody>
            <a:bodyPr wrap="square">
              <a:spAutoFit/>
            </a:bodyPr>
            <a:lstStyle/>
            <a:p>
              <a:r>
                <a:rPr lang="en-US" altLang="zh-CN" dirty="0">
                  <a:latin typeface="Times New Roman" charset="0"/>
                  <a:ea typeface="Times New Roman" charset="0"/>
                  <a:cs typeface="Times New Roman" charset="0"/>
                </a:rPr>
                <a:t>1</a:t>
              </a:r>
            </a:p>
          </p:txBody>
        </p:sp>
      </p:grpSp>
      <p:grpSp>
        <p:nvGrpSpPr>
          <p:cNvPr id="35" name="组合 34"/>
          <p:cNvGrpSpPr>
            <a:grpSpLocks/>
          </p:cNvGrpSpPr>
          <p:nvPr/>
        </p:nvGrpSpPr>
        <p:grpSpPr bwMode="auto">
          <a:xfrm>
            <a:off x="7386930" y="3185935"/>
            <a:ext cx="3686758" cy="646530"/>
            <a:chOff x="3345" y="2171"/>
            <a:chExt cx="5804" cy="1022"/>
          </a:xfrm>
        </p:grpSpPr>
        <p:sp>
          <p:nvSpPr>
            <p:cNvPr id="37" name="文本框 36"/>
            <p:cNvSpPr txBox="1"/>
            <p:nvPr/>
          </p:nvSpPr>
          <p:spPr>
            <a:xfrm>
              <a:off x="3946" y="2171"/>
              <a:ext cx="5203" cy="1022"/>
            </a:xfrm>
            <a:prstGeom prst="rect">
              <a:avLst/>
            </a:prstGeom>
            <a:noFill/>
            <a:ln>
              <a:noFill/>
            </a:ln>
          </p:spPr>
          <p:txBody>
            <a:bodyPr>
              <a:spAutoFit/>
            </a:bodyPr>
            <a:lstStyle/>
            <a:p>
              <a:pPr>
                <a:defRPr/>
              </a:pPr>
              <a:r>
                <a:rPr lang="en-US" altLang="zh-CN" sz="3600" noProof="1">
                  <a:solidFill>
                    <a:schemeClr val="bg1">
                      <a:lumMod val="50000"/>
                    </a:schemeClr>
                  </a:solidFill>
                  <a:latin typeface="Times New Roman" charset="0"/>
                  <a:ea typeface="Times New Roman" charset="0"/>
                  <a:cs typeface="Times New Roman" charset="0"/>
                </a:rPr>
                <a:t>Methodology</a:t>
              </a:r>
            </a:p>
          </p:txBody>
        </p:sp>
        <p:sp>
          <p:nvSpPr>
            <p:cNvPr id="38" name="椭圆 37"/>
            <p:cNvSpPr/>
            <p:nvPr/>
          </p:nvSpPr>
          <p:spPr>
            <a:xfrm>
              <a:off x="3345" y="2497"/>
              <a:ext cx="485" cy="4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chemeClr val="bg1"/>
                </a:solidFill>
                <a:latin typeface="Times New Roman" charset="0"/>
                <a:ea typeface="Times New Roman" charset="0"/>
                <a:cs typeface="Times New Roman" charset="0"/>
              </a:endParaRPr>
            </a:p>
          </p:txBody>
        </p:sp>
        <p:sp>
          <p:nvSpPr>
            <p:cNvPr id="39" name="文本框 29"/>
            <p:cNvSpPr txBox="1">
              <a:spLocks noChangeArrowheads="1"/>
            </p:cNvSpPr>
            <p:nvPr/>
          </p:nvSpPr>
          <p:spPr bwMode="auto">
            <a:xfrm>
              <a:off x="3349" y="2433"/>
              <a:ext cx="410" cy="580"/>
            </a:xfrm>
            <a:prstGeom prst="rect">
              <a:avLst/>
            </a:prstGeom>
            <a:noFill/>
            <a:ln w="9525">
              <a:noFill/>
              <a:miter lim="800000"/>
              <a:headEnd/>
              <a:tailEnd/>
            </a:ln>
          </p:spPr>
          <p:txBody>
            <a:bodyPr>
              <a:spAutoFit/>
            </a:bodyPr>
            <a:lstStyle/>
            <a:p>
              <a:r>
                <a:rPr lang="en-US" altLang="zh-CN" dirty="0">
                  <a:latin typeface="Times New Roman" charset="0"/>
                  <a:ea typeface="Times New Roman" charset="0"/>
                  <a:cs typeface="Times New Roman" charset="0"/>
                </a:rPr>
                <a:t>2</a:t>
              </a:r>
            </a:p>
          </p:txBody>
        </p:sp>
      </p:grpSp>
      <p:grpSp>
        <p:nvGrpSpPr>
          <p:cNvPr id="40" name="组合 39"/>
          <p:cNvGrpSpPr>
            <a:grpSpLocks/>
          </p:cNvGrpSpPr>
          <p:nvPr/>
        </p:nvGrpSpPr>
        <p:grpSpPr bwMode="auto">
          <a:xfrm>
            <a:off x="7386929" y="3983748"/>
            <a:ext cx="3721059" cy="646281"/>
            <a:chOff x="3345" y="2221"/>
            <a:chExt cx="5858" cy="1017"/>
          </a:xfrm>
        </p:grpSpPr>
        <p:sp>
          <p:nvSpPr>
            <p:cNvPr id="42" name="文本框 41"/>
            <p:cNvSpPr txBox="1"/>
            <p:nvPr/>
          </p:nvSpPr>
          <p:spPr>
            <a:xfrm>
              <a:off x="4000" y="2221"/>
              <a:ext cx="5203" cy="1017"/>
            </a:xfrm>
            <a:prstGeom prst="rect">
              <a:avLst/>
            </a:prstGeom>
            <a:noFill/>
            <a:ln>
              <a:noFill/>
            </a:ln>
          </p:spPr>
          <p:txBody>
            <a:bodyPr>
              <a:spAutoFit/>
            </a:bodyPr>
            <a:lstStyle/>
            <a:p>
              <a:pPr>
                <a:defRPr/>
              </a:pPr>
              <a:r>
                <a:rPr lang="en-US" altLang="zh-CN" sz="3600" noProof="1">
                  <a:solidFill>
                    <a:schemeClr val="bg1"/>
                  </a:solidFill>
                  <a:latin typeface="Times New Roman" charset="0"/>
                  <a:ea typeface="Times New Roman" charset="0"/>
                  <a:cs typeface="Times New Roman" charset="0"/>
                </a:rPr>
                <a:t>Experiment</a:t>
              </a:r>
            </a:p>
          </p:txBody>
        </p:sp>
        <p:sp>
          <p:nvSpPr>
            <p:cNvPr id="43" name="椭圆 42"/>
            <p:cNvSpPr/>
            <p:nvPr/>
          </p:nvSpPr>
          <p:spPr>
            <a:xfrm>
              <a:off x="3345" y="2494"/>
              <a:ext cx="485" cy="4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chemeClr val="bg1"/>
                </a:solidFill>
                <a:latin typeface="Times New Roman" charset="0"/>
                <a:ea typeface="Times New Roman" charset="0"/>
                <a:cs typeface="Times New Roman" charset="0"/>
              </a:endParaRPr>
            </a:p>
          </p:txBody>
        </p:sp>
        <p:sp>
          <p:nvSpPr>
            <p:cNvPr id="44" name="文本框 34"/>
            <p:cNvSpPr txBox="1">
              <a:spLocks noChangeArrowheads="1"/>
            </p:cNvSpPr>
            <p:nvPr/>
          </p:nvSpPr>
          <p:spPr bwMode="auto">
            <a:xfrm>
              <a:off x="3349" y="2433"/>
              <a:ext cx="410" cy="580"/>
            </a:xfrm>
            <a:prstGeom prst="rect">
              <a:avLst/>
            </a:prstGeom>
            <a:noFill/>
            <a:ln w="9525">
              <a:noFill/>
              <a:miter lim="800000"/>
              <a:headEnd/>
              <a:tailEnd/>
            </a:ln>
          </p:spPr>
          <p:txBody>
            <a:bodyPr>
              <a:spAutoFit/>
            </a:bodyPr>
            <a:lstStyle/>
            <a:p>
              <a:r>
                <a:rPr lang="en-US" altLang="zh-CN" dirty="0">
                  <a:latin typeface="Times New Roman" charset="0"/>
                  <a:ea typeface="Times New Roman" charset="0"/>
                  <a:cs typeface="Times New Roman" charset="0"/>
                </a:rPr>
                <a:t>3</a:t>
              </a:r>
            </a:p>
          </p:txBody>
        </p:sp>
      </p:grpSp>
      <p:grpSp>
        <p:nvGrpSpPr>
          <p:cNvPr id="45" name="组合 44"/>
          <p:cNvGrpSpPr>
            <a:grpSpLocks/>
          </p:cNvGrpSpPr>
          <p:nvPr/>
        </p:nvGrpSpPr>
        <p:grpSpPr bwMode="auto">
          <a:xfrm>
            <a:off x="7385690" y="4741375"/>
            <a:ext cx="3722617" cy="646087"/>
            <a:chOff x="3344" y="2188"/>
            <a:chExt cx="5862" cy="1019"/>
          </a:xfrm>
        </p:grpSpPr>
        <p:sp>
          <p:nvSpPr>
            <p:cNvPr id="47" name="文本框 46"/>
            <p:cNvSpPr txBox="1"/>
            <p:nvPr/>
          </p:nvSpPr>
          <p:spPr>
            <a:xfrm>
              <a:off x="4001" y="2188"/>
              <a:ext cx="5205" cy="1019"/>
            </a:xfrm>
            <a:prstGeom prst="rect">
              <a:avLst/>
            </a:prstGeom>
            <a:noFill/>
            <a:ln>
              <a:noFill/>
            </a:ln>
          </p:spPr>
          <p:txBody>
            <a:bodyPr>
              <a:spAutoFit/>
            </a:bodyPr>
            <a:lstStyle/>
            <a:p>
              <a:pPr>
                <a:defRPr/>
              </a:pPr>
              <a:r>
                <a:rPr lang="en-US" altLang="zh-CN" sz="3600" noProof="1">
                  <a:solidFill>
                    <a:schemeClr val="bg1">
                      <a:lumMod val="50000"/>
                    </a:schemeClr>
                  </a:solidFill>
                  <a:latin typeface="Times New Roman" charset="0"/>
                  <a:ea typeface="Times New Roman" charset="0"/>
                  <a:cs typeface="Times New Roman" charset="0"/>
                </a:rPr>
                <a:t>Conclusion</a:t>
              </a:r>
            </a:p>
          </p:txBody>
        </p:sp>
        <p:sp>
          <p:nvSpPr>
            <p:cNvPr id="48" name="椭圆 47"/>
            <p:cNvSpPr/>
            <p:nvPr/>
          </p:nvSpPr>
          <p:spPr>
            <a:xfrm>
              <a:off x="3344" y="2495"/>
              <a:ext cx="485" cy="4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chemeClr val="bg1"/>
                </a:solidFill>
                <a:latin typeface="Times New Roman" charset="0"/>
                <a:ea typeface="Times New Roman" charset="0"/>
                <a:cs typeface="Times New Roman" charset="0"/>
              </a:endParaRPr>
            </a:p>
          </p:txBody>
        </p:sp>
        <p:sp>
          <p:nvSpPr>
            <p:cNvPr id="49" name="文本框 39"/>
            <p:cNvSpPr txBox="1">
              <a:spLocks noChangeArrowheads="1"/>
            </p:cNvSpPr>
            <p:nvPr/>
          </p:nvSpPr>
          <p:spPr bwMode="auto">
            <a:xfrm>
              <a:off x="3349" y="2433"/>
              <a:ext cx="410" cy="580"/>
            </a:xfrm>
            <a:prstGeom prst="rect">
              <a:avLst/>
            </a:prstGeom>
            <a:noFill/>
            <a:ln w="9525">
              <a:noFill/>
              <a:miter lim="800000"/>
              <a:headEnd/>
              <a:tailEnd/>
            </a:ln>
          </p:spPr>
          <p:txBody>
            <a:bodyPr>
              <a:spAutoFit/>
            </a:bodyPr>
            <a:lstStyle/>
            <a:p>
              <a:r>
                <a:rPr lang="en-US" altLang="zh-CN" dirty="0">
                  <a:latin typeface="Times New Roman" charset="0"/>
                  <a:ea typeface="Times New Roman" charset="0"/>
                  <a:cs typeface="Times New Roman" charset="0"/>
                </a:rPr>
                <a:t>4</a:t>
              </a:r>
            </a:p>
          </p:txBody>
        </p:sp>
      </p:grpSp>
      <p:sp>
        <p:nvSpPr>
          <p:cNvPr id="52" name="任意多边形: 形状 51"/>
          <p:cNvSpPr/>
          <p:nvPr/>
        </p:nvSpPr>
        <p:spPr>
          <a:xfrm>
            <a:off x="1901872" y="2405577"/>
            <a:ext cx="3592285" cy="3442996"/>
          </a:xfrm>
          <a:custGeom>
            <a:avLst/>
            <a:gdLst>
              <a:gd name="connsiteX0" fmla="*/ 0 w 3592285"/>
              <a:gd name="connsiteY0" fmla="*/ 699796 h 3442996"/>
              <a:gd name="connsiteX1" fmla="*/ 3592285 w 3592285"/>
              <a:gd name="connsiteY1" fmla="*/ 0 h 3442996"/>
              <a:gd name="connsiteX2" fmla="*/ 2425959 w 3592285"/>
              <a:gd name="connsiteY2" fmla="*/ 3442996 h 3442996"/>
              <a:gd name="connsiteX3" fmla="*/ 0 w 3592285"/>
              <a:gd name="connsiteY3" fmla="*/ 699796 h 3442996"/>
            </a:gdLst>
            <a:ahLst/>
            <a:cxnLst>
              <a:cxn ang="0">
                <a:pos x="connsiteX0" y="connsiteY0"/>
              </a:cxn>
              <a:cxn ang="0">
                <a:pos x="connsiteX1" y="connsiteY1"/>
              </a:cxn>
              <a:cxn ang="0">
                <a:pos x="connsiteX2" y="connsiteY2"/>
              </a:cxn>
              <a:cxn ang="0">
                <a:pos x="connsiteX3" y="connsiteY3"/>
              </a:cxn>
            </a:cxnLst>
            <a:rect l="l" t="t" r="r" b="b"/>
            <a:pathLst>
              <a:path w="3592285" h="3442996">
                <a:moveTo>
                  <a:pt x="0" y="699796"/>
                </a:moveTo>
                <a:lnTo>
                  <a:pt x="3592285" y="0"/>
                </a:lnTo>
                <a:lnTo>
                  <a:pt x="2425959" y="3442996"/>
                </a:lnTo>
                <a:lnTo>
                  <a:pt x="0" y="699796"/>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形状 52"/>
          <p:cNvSpPr/>
          <p:nvPr/>
        </p:nvSpPr>
        <p:spPr>
          <a:xfrm>
            <a:off x="3403841" y="2049070"/>
            <a:ext cx="1270000" cy="965200"/>
          </a:xfrm>
          <a:custGeom>
            <a:avLst/>
            <a:gdLst>
              <a:gd name="connsiteX0" fmla="*/ 0 w 1270000"/>
              <a:gd name="connsiteY0" fmla="*/ 965200 h 965200"/>
              <a:gd name="connsiteX1" fmla="*/ 1035050 w 1270000"/>
              <a:gd name="connsiteY1" fmla="*/ 0 h 965200"/>
              <a:gd name="connsiteX2" fmla="*/ 1270000 w 1270000"/>
              <a:gd name="connsiteY2" fmla="*/ 933450 h 965200"/>
            </a:gdLst>
            <a:ahLst/>
            <a:cxnLst>
              <a:cxn ang="0">
                <a:pos x="connsiteX0" y="connsiteY0"/>
              </a:cxn>
              <a:cxn ang="0">
                <a:pos x="connsiteX1" y="connsiteY1"/>
              </a:cxn>
              <a:cxn ang="0">
                <a:pos x="connsiteX2" y="connsiteY2"/>
              </a:cxn>
            </a:cxnLst>
            <a:rect l="l" t="t" r="r" b="b"/>
            <a:pathLst>
              <a:path w="1270000" h="965200">
                <a:moveTo>
                  <a:pt x="0" y="965200"/>
                </a:moveTo>
                <a:lnTo>
                  <a:pt x="1035050" y="0"/>
                </a:lnTo>
                <a:lnTo>
                  <a:pt x="1270000" y="93345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形状 54"/>
          <p:cNvSpPr/>
          <p:nvPr/>
        </p:nvSpPr>
        <p:spPr>
          <a:xfrm>
            <a:off x="1835391" y="3792145"/>
            <a:ext cx="3457575" cy="1752600"/>
          </a:xfrm>
          <a:custGeom>
            <a:avLst/>
            <a:gdLst>
              <a:gd name="connsiteX0" fmla="*/ 733425 w 3457575"/>
              <a:gd name="connsiteY0" fmla="*/ 0 h 1752600"/>
              <a:gd name="connsiteX1" fmla="*/ 0 w 3457575"/>
              <a:gd name="connsiteY1" fmla="*/ 733425 h 1752600"/>
              <a:gd name="connsiteX2" fmla="*/ 3457575 w 3457575"/>
              <a:gd name="connsiteY2" fmla="*/ 1752600 h 1752600"/>
              <a:gd name="connsiteX3" fmla="*/ 3305175 w 3457575"/>
              <a:gd name="connsiteY3" fmla="*/ 1114425 h 1752600"/>
            </a:gdLst>
            <a:ahLst/>
            <a:cxnLst>
              <a:cxn ang="0">
                <a:pos x="connsiteX0" y="connsiteY0"/>
              </a:cxn>
              <a:cxn ang="0">
                <a:pos x="connsiteX1" y="connsiteY1"/>
              </a:cxn>
              <a:cxn ang="0">
                <a:pos x="connsiteX2" y="connsiteY2"/>
              </a:cxn>
              <a:cxn ang="0">
                <a:pos x="connsiteX3" y="connsiteY3"/>
              </a:cxn>
            </a:cxnLst>
            <a:rect l="l" t="t" r="r" b="b"/>
            <a:pathLst>
              <a:path w="3457575" h="1752600">
                <a:moveTo>
                  <a:pt x="733425" y="0"/>
                </a:moveTo>
                <a:lnTo>
                  <a:pt x="0" y="733425"/>
                </a:lnTo>
                <a:lnTo>
                  <a:pt x="3457575" y="1752600"/>
                </a:lnTo>
                <a:lnTo>
                  <a:pt x="3305175" y="1114425"/>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flipH="1">
            <a:off x="4768372" y="4533061"/>
            <a:ext cx="720080" cy="72008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1444172" y="4029005"/>
            <a:ext cx="1668016" cy="158417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任意多边形: 形状 57"/>
          <p:cNvSpPr/>
          <p:nvPr/>
        </p:nvSpPr>
        <p:spPr>
          <a:xfrm>
            <a:off x="4121391" y="2201470"/>
            <a:ext cx="374650" cy="368300"/>
          </a:xfrm>
          <a:custGeom>
            <a:avLst/>
            <a:gdLst>
              <a:gd name="connsiteX0" fmla="*/ 0 w 374650"/>
              <a:gd name="connsiteY0" fmla="*/ 260350 h 368300"/>
              <a:gd name="connsiteX1" fmla="*/ 279400 w 374650"/>
              <a:gd name="connsiteY1" fmla="*/ 0 h 368300"/>
              <a:gd name="connsiteX2" fmla="*/ 374650 w 374650"/>
              <a:gd name="connsiteY2" fmla="*/ 368300 h 368300"/>
              <a:gd name="connsiteX3" fmla="*/ 0 w 374650"/>
              <a:gd name="connsiteY3" fmla="*/ 260350 h 368300"/>
            </a:gdLst>
            <a:ahLst/>
            <a:cxnLst>
              <a:cxn ang="0">
                <a:pos x="connsiteX0" y="connsiteY0"/>
              </a:cxn>
              <a:cxn ang="0">
                <a:pos x="connsiteX1" y="connsiteY1"/>
              </a:cxn>
              <a:cxn ang="0">
                <a:pos x="connsiteX2" y="connsiteY2"/>
              </a:cxn>
              <a:cxn ang="0">
                <a:pos x="connsiteX3" y="connsiteY3"/>
              </a:cxn>
            </a:cxnLst>
            <a:rect l="l" t="t" r="r" b="b"/>
            <a:pathLst>
              <a:path w="374650" h="368300">
                <a:moveTo>
                  <a:pt x="0" y="260350"/>
                </a:moveTo>
                <a:lnTo>
                  <a:pt x="279400" y="0"/>
                </a:lnTo>
                <a:lnTo>
                  <a:pt x="374650" y="368300"/>
                </a:lnTo>
                <a:lnTo>
                  <a:pt x="0" y="2603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p:cNvSpPr txBox="1"/>
          <p:nvPr/>
        </p:nvSpPr>
        <p:spPr>
          <a:xfrm>
            <a:off x="3069037" y="3380010"/>
            <a:ext cx="1826141" cy="646331"/>
          </a:xfrm>
          <a:prstGeom prst="rect">
            <a:avLst/>
          </a:prstGeom>
          <a:noFill/>
        </p:spPr>
        <p:txBody>
          <a:bodyPr wrap="none" rtlCol="0">
            <a:spAutoFit/>
          </a:bodyPr>
          <a:lstStyle/>
          <a:p>
            <a:r>
              <a:rPr lang="en-US" altLang="zh-CN" sz="3600" dirty="0" smtClean="0">
                <a:solidFill>
                  <a:schemeClr val="bg1"/>
                </a:solidFill>
                <a:latin typeface="Times New Roman" charset="0"/>
                <a:ea typeface="Times New Roman" charset="0"/>
                <a:cs typeface="Times New Roman" charset="0"/>
              </a:rPr>
              <a:t>Contents</a:t>
            </a:r>
            <a:endParaRPr lang="zh-CN" altLang="en-US" sz="3600" dirty="0">
              <a:solidFill>
                <a:schemeClr val="bg1"/>
              </a:solidFill>
              <a:latin typeface="Times New Roman" charset="0"/>
              <a:ea typeface="Times New Roman" charset="0"/>
              <a:cs typeface="Times New Roman" charset="0"/>
            </a:endParaRPr>
          </a:p>
        </p:txBody>
      </p:sp>
      <p:cxnSp>
        <p:nvCxnSpPr>
          <p:cNvPr id="69" name="直接连接符 68"/>
          <p:cNvCxnSpPr/>
          <p:nvPr/>
        </p:nvCxnSpPr>
        <p:spPr>
          <a:xfrm flipH="1">
            <a:off x="4678660" y="591989"/>
            <a:ext cx="2470795" cy="239218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45390592"/>
      </p:ext>
    </p:extLst>
  </p:cSld>
  <p:clrMapOvr>
    <a:masterClrMapping/>
  </p:clrMapOvr>
  <mc:AlternateContent xmlns:mc="http://schemas.openxmlformats.org/markup-compatibility/2006" xmlns:p14="http://schemas.microsoft.com/office/powerpoint/2010/main">
    <mc:Choice Requires="p14">
      <p:transition spd="slow" p14:dur="1500" advTm="4628">
        <p14:window dir="vert"/>
      </p:transition>
    </mc:Choice>
    <mc:Fallback xmlns="">
      <p:transition spd="slow" advTm="960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heel(1)">
                                      <p:cBhvr>
                                        <p:cTn id="7" dur="2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704344"/>
            <a:ext cx="9140061" cy="2875208"/>
            <a:chOff x="0" y="-704344"/>
            <a:chExt cx="9140061" cy="2875208"/>
          </a:xfrm>
        </p:grpSpPr>
        <p:grpSp>
          <p:nvGrpSpPr>
            <p:cNvPr id="4" name="组合 3"/>
            <p:cNvGrpSpPr/>
            <p:nvPr/>
          </p:nvGrpSpPr>
          <p:grpSpPr>
            <a:xfrm>
              <a:off x="0" y="-488131"/>
              <a:ext cx="2392916" cy="2204722"/>
              <a:chOff x="1444172" y="591989"/>
              <a:chExt cx="5705283" cy="5256584"/>
            </a:xfrm>
          </p:grpSpPr>
          <p:sp>
            <p:nvSpPr>
              <p:cNvPr id="64" name="任意多边形: 形状 63"/>
              <p:cNvSpPr/>
              <p:nvPr/>
            </p:nvSpPr>
            <p:spPr>
              <a:xfrm>
                <a:off x="1901872" y="2405577"/>
                <a:ext cx="3592285" cy="3442996"/>
              </a:xfrm>
              <a:custGeom>
                <a:avLst/>
                <a:gdLst>
                  <a:gd name="connsiteX0" fmla="*/ 0 w 3592285"/>
                  <a:gd name="connsiteY0" fmla="*/ 699796 h 3442996"/>
                  <a:gd name="connsiteX1" fmla="*/ 3592285 w 3592285"/>
                  <a:gd name="connsiteY1" fmla="*/ 0 h 3442996"/>
                  <a:gd name="connsiteX2" fmla="*/ 2425959 w 3592285"/>
                  <a:gd name="connsiteY2" fmla="*/ 3442996 h 3442996"/>
                  <a:gd name="connsiteX3" fmla="*/ 0 w 3592285"/>
                  <a:gd name="connsiteY3" fmla="*/ 699796 h 3442996"/>
                </a:gdLst>
                <a:ahLst/>
                <a:cxnLst>
                  <a:cxn ang="0">
                    <a:pos x="connsiteX0" y="connsiteY0"/>
                  </a:cxn>
                  <a:cxn ang="0">
                    <a:pos x="connsiteX1" y="connsiteY1"/>
                  </a:cxn>
                  <a:cxn ang="0">
                    <a:pos x="connsiteX2" y="connsiteY2"/>
                  </a:cxn>
                  <a:cxn ang="0">
                    <a:pos x="connsiteX3" y="connsiteY3"/>
                  </a:cxn>
                </a:cxnLst>
                <a:rect l="l" t="t" r="r" b="b"/>
                <a:pathLst>
                  <a:path w="3592285" h="3442996">
                    <a:moveTo>
                      <a:pt x="0" y="699796"/>
                    </a:moveTo>
                    <a:lnTo>
                      <a:pt x="3592285" y="0"/>
                    </a:lnTo>
                    <a:lnTo>
                      <a:pt x="2425959" y="3442996"/>
                    </a:lnTo>
                    <a:lnTo>
                      <a:pt x="0" y="699796"/>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形状 64"/>
              <p:cNvSpPr/>
              <p:nvPr/>
            </p:nvSpPr>
            <p:spPr>
              <a:xfrm>
                <a:off x="3403842" y="2049069"/>
                <a:ext cx="1270001" cy="965200"/>
              </a:xfrm>
              <a:custGeom>
                <a:avLst/>
                <a:gdLst>
                  <a:gd name="connsiteX0" fmla="*/ 0 w 1270000"/>
                  <a:gd name="connsiteY0" fmla="*/ 965200 h 965200"/>
                  <a:gd name="connsiteX1" fmla="*/ 1035050 w 1270000"/>
                  <a:gd name="connsiteY1" fmla="*/ 0 h 965200"/>
                  <a:gd name="connsiteX2" fmla="*/ 1270000 w 1270000"/>
                  <a:gd name="connsiteY2" fmla="*/ 933450 h 965200"/>
                </a:gdLst>
                <a:ahLst/>
                <a:cxnLst>
                  <a:cxn ang="0">
                    <a:pos x="connsiteX0" y="connsiteY0"/>
                  </a:cxn>
                  <a:cxn ang="0">
                    <a:pos x="connsiteX1" y="connsiteY1"/>
                  </a:cxn>
                  <a:cxn ang="0">
                    <a:pos x="connsiteX2" y="connsiteY2"/>
                  </a:cxn>
                </a:cxnLst>
                <a:rect l="l" t="t" r="r" b="b"/>
                <a:pathLst>
                  <a:path w="1270000" h="965200">
                    <a:moveTo>
                      <a:pt x="0" y="965200"/>
                    </a:moveTo>
                    <a:lnTo>
                      <a:pt x="1035050" y="0"/>
                    </a:lnTo>
                    <a:lnTo>
                      <a:pt x="1270000" y="93345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形状 65"/>
              <p:cNvSpPr/>
              <p:nvPr/>
            </p:nvSpPr>
            <p:spPr>
              <a:xfrm>
                <a:off x="1835390" y="3792146"/>
                <a:ext cx="3457575" cy="1752599"/>
              </a:xfrm>
              <a:custGeom>
                <a:avLst/>
                <a:gdLst>
                  <a:gd name="connsiteX0" fmla="*/ 733425 w 3457575"/>
                  <a:gd name="connsiteY0" fmla="*/ 0 h 1752600"/>
                  <a:gd name="connsiteX1" fmla="*/ 0 w 3457575"/>
                  <a:gd name="connsiteY1" fmla="*/ 733425 h 1752600"/>
                  <a:gd name="connsiteX2" fmla="*/ 3457575 w 3457575"/>
                  <a:gd name="connsiteY2" fmla="*/ 1752600 h 1752600"/>
                  <a:gd name="connsiteX3" fmla="*/ 3305175 w 3457575"/>
                  <a:gd name="connsiteY3" fmla="*/ 1114425 h 1752600"/>
                </a:gdLst>
                <a:ahLst/>
                <a:cxnLst>
                  <a:cxn ang="0">
                    <a:pos x="connsiteX0" y="connsiteY0"/>
                  </a:cxn>
                  <a:cxn ang="0">
                    <a:pos x="connsiteX1" y="connsiteY1"/>
                  </a:cxn>
                  <a:cxn ang="0">
                    <a:pos x="connsiteX2" y="connsiteY2"/>
                  </a:cxn>
                  <a:cxn ang="0">
                    <a:pos x="connsiteX3" y="connsiteY3"/>
                  </a:cxn>
                </a:cxnLst>
                <a:rect l="l" t="t" r="r" b="b"/>
                <a:pathLst>
                  <a:path w="3457575" h="1752600">
                    <a:moveTo>
                      <a:pt x="733425" y="0"/>
                    </a:moveTo>
                    <a:lnTo>
                      <a:pt x="0" y="733425"/>
                    </a:lnTo>
                    <a:lnTo>
                      <a:pt x="3457575" y="1752600"/>
                    </a:lnTo>
                    <a:lnTo>
                      <a:pt x="3305175" y="1114425"/>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p:cNvCxnSpPr/>
              <p:nvPr/>
            </p:nvCxnSpPr>
            <p:spPr>
              <a:xfrm flipH="1">
                <a:off x="4768373" y="4533062"/>
                <a:ext cx="720081" cy="72008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1444172" y="4029005"/>
                <a:ext cx="1668016" cy="158417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0" name="任意多边形: 形状 69"/>
              <p:cNvSpPr/>
              <p:nvPr/>
            </p:nvSpPr>
            <p:spPr>
              <a:xfrm>
                <a:off x="4121391" y="2201470"/>
                <a:ext cx="374650" cy="368301"/>
              </a:xfrm>
              <a:custGeom>
                <a:avLst/>
                <a:gdLst>
                  <a:gd name="connsiteX0" fmla="*/ 0 w 374650"/>
                  <a:gd name="connsiteY0" fmla="*/ 260350 h 368300"/>
                  <a:gd name="connsiteX1" fmla="*/ 279400 w 374650"/>
                  <a:gd name="connsiteY1" fmla="*/ 0 h 368300"/>
                  <a:gd name="connsiteX2" fmla="*/ 374650 w 374650"/>
                  <a:gd name="connsiteY2" fmla="*/ 368300 h 368300"/>
                  <a:gd name="connsiteX3" fmla="*/ 0 w 374650"/>
                  <a:gd name="connsiteY3" fmla="*/ 260350 h 368300"/>
                </a:gdLst>
                <a:ahLst/>
                <a:cxnLst>
                  <a:cxn ang="0">
                    <a:pos x="connsiteX0" y="connsiteY0"/>
                  </a:cxn>
                  <a:cxn ang="0">
                    <a:pos x="connsiteX1" y="connsiteY1"/>
                  </a:cxn>
                  <a:cxn ang="0">
                    <a:pos x="connsiteX2" y="connsiteY2"/>
                  </a:cxn>
                  <a:cxn ang="0">
                    <a:pos x="connsiteX3" y="connsiteY3"/>
                  </a:cxn>
                </a:cxnLst>
                <a:rect l="l" t="t" r="r" b="b"/>
                <a:pathLst>
                  <a:path w="374650" h="368300">
                    <a:moveTo>
                      <a:pt x="0" y="260350"/>
                    </a:moveTo>
                    <a:lnTo>
                      <a:pt x="279400" y="0"/>
                    </a:lnTo>
                    <a:lnTo>
                      <a:pt x="374650" y="368300"/>
                    </a:lnTo>
                    <a:lnTo>
                      <a:pt x="0" y="2603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直接连接符 71"/>
              <p:cNvCxnSpPr/>
              <p:nvPr/>
            </p:nvCxnSpPr>
            <p:spPr>
              <a:xfrm flipH="1">
                <a:off x="4678659" y="591989"/>
                <a:ext cx="2470796" cy="23921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6" name="直接连接符 5"/>
            <p:cNvCxnSpPr/>
            <p:nvPr/>
          </p:nvCxnSpPr>
          <p:spPr>
            <a:xfrm>
              <a:off x="1696257" y="1164838"/>
              <a:ext cx="68933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252911" y="572825"/>
              <a:ext cx="2577950" cy="707886"/>
            </a:xfrm>
            <a:prstGeom prst="rect">
              <a:avLst/>
            </a:prstGeom>
          </p:spPr>
          <p:txBody>
            <a:bodyPr wrap="none">
              <a:spAutoFit/>
            </a:bodyPr>
            <a:lstStyle/>
            <a:p>
              <a:r>
                <a:rPr lang="en-US" altLang="zh-CN" sz="4000" noProof="1">
                  <a:solidFill>
                    <a:schemeClr val="bg1"/>
                  </a:solidFill>
                  <a:latin typeface="Times New Roman" charset="0"/>
                  <a:ea typeface="Times New Roman" charset="0"/>
                  <a:cs typeface="Times New Roman" charset="0"/>
                </a:rPr>
                <a:t>Experiment</a:t>
              </a:r>
              <a:endParaRPr lang="en-US" altLang="zh-CN" sz="4000" dirty="0">
                <a:solidFill>
                  <a:schemeClr val="bg1"/>
                </a:solidFill>
                <a:latin typeface="Times New Roman" charset="0"/>
                <a:ea typeface="Times New Roman" charset="0"/>
                <a:cs typeface="Times New Roman" charset="0"/>
              </a:endParaRPr>
            </a:p>
          </p:txBody>
        </p:sp>
        <p:sp>
          <p:nvSpPr>
            <p:cNvPr id="9" name="椭圆 8"/>
            <p:cNvSpPr/>
            <p:nvPr/>
          </p:nvSpPr>
          <p:spPr>
            <a:xfrm>
              <a:off x="8589615" y="1056826"/>
              <a:ext cx="216024" cy="21602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5" name="图片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06853">
              <a:off x="4028581" y="-704344"/>
              <a:ext cx="5111480" cy="2875208"/>
            </a:xfrm>
            <a:prstGeom prst="rect">
              <a:avLst/>
            </a:prstGeom>
          </p:spPr>
        </p:pic>
      </p:grpSp>
      <p:sp>
        <p:nvSpPr>
          <p:cNvPr id="32" name="文本框 31"/>
          <p:cNvSpPr txBox="1"/>
          <p:nvPr/>
        </p:nvSpPr>
        <p:spPr>
          <a:xfrm>
            <a:off x="1545248" y="1864863"/>
            <a:ext cx="10860791" cy="1077218"/>
          </a:xfrm>
          <a:prstGeom prst="rect">
            <a:avLst/>
          </a:prstGeom>
          <a:noFill/>
        </p:spPr>
        <p:txBody>
          <a:bodyPr wrap="square" rtlCol="0">
            <a:spAutoFit/>
          </a:bodyPr>
          <a:lstStyle/>
          <a:p>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Data:</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TREC 2009-2012 provided 200 queries for ClueWeb09,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and TREC</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2013-2014 </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provided 100 queries for ClueWeb12</a:t>
            </a:r>
            <a:endPar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sp>
        <p:nvSpPr>
          <p:cNvPr id="17" name="文本框 16"/>
          <p:cNvSpPr txBox="1"/>
          <p:nvPr/>
        </p:nvSpPr>
        <p:spPr>
          <a:xfrm>
            <a:off x="1545248" y="3382442"/>
            <a:ext cx="10860791" cy="1077218"/>
          </a:xfrm>
          <a:prstGeom prst="rect">
            <a:avLst/>
          </a:prstGeom>
          <a:noFill/>
        </p:spPr>
        <p:txBody>
          <a:bodyPr wrap="square" rtlCol="0">
            <a:spAutoFit/>
          </a:bodyPr>
          <a:lstStyle/>
          <a:p>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Knowledge</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Graph:</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Freebase.</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The</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query </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and document entities were both annotated by </a:t>
            </a:r>
            <a:r>
              <a:rPr kumimoji="1" lang="en-US" altLang="zh-CN" sz="3200" dirty="0" err="1">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TagMe</a:t>
            </a:r>
            <a:endPar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sp>
        <p:nvSpPr>
          <p:cNvPr id="18" name="文本框 17"/>
          <p:cNvSpPr txBox="1"/>
          <p:nvPr/>
        </p:nvSpPr>
        <p:spPr>
          <a:xfrm>
            <a:off x="1614265" y="5056485"/>
            <a:ext cx="9783662" cy="1077218"/>
          </a:xfrm>
          <a:prstGeom prst="rect">
            <a:avLst/>
          </a:prstGeom>
          <a:noFill/>
        </p:spPr>
        <p:txBody>
          <a:bodyPr wrap="square" rtlCol="0">
            <a:spAutoFit/>
          </a:bodyPr>
          <a:lstStyle/>
          <a:p>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Baselines:</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LM,</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SDM,</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err="1"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RankSVM</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coordinate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ascent</a:t>
            </a:r>
            <a:endPar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a:p>
            <a:r>
              <a:rPr kumimoji="1" lang="zh-CN" altLang="en-US"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EQFE,</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err="1"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EsdRank</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BOE-</a:t>
            </a:r>
            <a:r>
              <a:rPr kumimoji="1" lang="en-US" altLang="zh-CN" sz="3200" dirty="0" err="1">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TagMe</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endPar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spTree>
    <p:custDataLst>
      <p:tags r:id="rId1"/>
    </p:custDataLst>
    <p:extLst>
      <p:ext uri="{BB962C8B-B14F-4D97-AF65-F5344CB8AC3E}">
        <p14:creationId xmlns:p14="http://schemas.microsoft.com/office/powerpoint/2010/main" val="1280541054"/>
      </p:ext>
    </p:extLst>
  </p:cSld>
  <p:clrMapOvr>
    <a:masterClrMapping/>
  </p:clrMapOvr>
  <mc:AlternateContent xmlns:mc="http://schemas.openxmlformats.org/markup-compatibility/2006" xmlns:p14="http://schemas.microsoft.com/office/powerpoint/2010/main">
    <mc:Choice Requires="p14">
      <p:transition spd="slow" p14:dur="1500" advTm="3274">
        <p14:window dir="vert"/>
      </p:transition>
    </mc:Choice>
    <mc:Fallback xmlns="">
      <p:transition spd="slow" advTm="960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7" grpId="0"/>
      <p:bldP spid="1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704344"/>
            <a:ext cx="9140061" cy="2875208"/>
            <a:chOff x="0" y="-704344"/>
            <a:chExt cx="9140061" cy="2875208"/>
          </a:xfrm>
        </p:grpSpPr>
        <p:grpSp>
          <p:nvGrpSpPr>
            <p:cNvPr id="4" name="组合 3"/>
            <p:cNvGrpSpPr/>
            <p:nvPr/>
          </p:nvGrpSpPr>
          <p:grpSpPr>
            <a:xfrm>
              <a:off x="0" y="-488131"/>
              <a:ext cx="2392916" cy="2204722"/>
              <a:chOff x="1444172" y="591989"/>
              <a:chExt cx="5705283" cy="5256584"/>
            </a:xfrm>
          </p:grpSpPr>
          <p:sp>
            <p:nvSpPr>
              <p:cNvPr id="64" name="任意多边形: 形状 63"/>
              <p:cNvSpPr/>
              <p:nvPr/>
            </p:nvSpPr>
            <p:spPr>
              <a:xfrm>
                <a:off x="1901872" y="2405577"/>
                <a:ext cx="3592285" cy="3442996"/>
              </a:xfrm>
              <a:custGeom>
                <a:avLst/>
                <a:gdLst>
                  <a:gd name="connsiteX0" fmla="*/ 0 w 3592285"/>
                  <a:gd name="connsiteY0" fmla="*/ 699796 h 3442996"/>
                  <a:gd name="connsiteX1" fmla="*/ 3592285 w 3592285"/>
                  <a:gd name="connsiteY1" fmla="*/ 0 h 3442996"/>
                  <a:gd name="connsiteX2" fmla="*/ 2425959 w 3592285"/>
                  <a:gd name="connsiteY2" fmla="*/ 3442996 h 3442996"/>
                  <a:gd name="connsiteX3" fmla="*/ 0 w 3592285"/>
                  <a:gd name="connsiteY3" fmla="*/ 699796 h 3442996"/>
                </a:gdLst>
                <a:ahLst/>
                <a:cxnLst>
                  <a:cxn ang="0">
                    <a:pos x="connsiteX0" y="connsiteY0"/>
                  </a:cxn>
                  <a:cxn ang="0">
                    <a:pos x="connsiteX1" y="connsiteY1"/>
                  </a:cxn>
                  <a:cxn ang="0">
                    <a:pos x="connsiteX2" y="connsiteY2"/>
                  </a:cxn>
                  <a:cxn ang="0">
                    <a:pos x="connsiteX3" y="connsiteY3"/>
                  </a:cxn>
                </a:cxnLst>
                <a:rect l="l" t="t" r="r" b="b"/>
                <a:pathLst>
                  <a:path w="3592285" h="3442996">
                    <a:moveTo>
                      <a:pt x="0" y="699796"/>
                    </a:moveTo>
                    <a:lnTo>
                      <a:pt x="3592285" y="0"/>
                    </a:lnTo>
                    <a:lnTo>
                      <a:pt x="2425959" y="3442996"/>
                    </a:lnTo>
                    <a:lnTo>
                      <a:pt x="0" y="699796"/>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形状 64"/>
              <p:cNvSpPr/>
              <p:nvPr/>
            </p:nvSpPr>
            <p:spPr>
              <a:xfrm>
                <a:off x="3403842" y="2049069"/>
                <a:ext cx="1270001" cy="965200"/>
              </a:xfrm>
              <a:custGeom>
                <a:avLst/>
                <a:gdLst>
                  <a:gd name="connsiteX0" fmla="*/ 0 w 1270000"/>
                  <a:gd name="connsiteY0" fmla="*/ 965200 h 965200"/>
                  <a:gd name="connsiteX1" fmla="*/ 1035050 w 1270000"/>
                  <a:gd name="connsiteY1" fmla="*/ 0 h 965200"/>
                  <a:gd name="connsiteX2" fmla="*/ 1270000 w 1270000"/>
                  <a:gd name="connsiteY2" fmla="*/ 933450 h 965200"/>
                </a:gdLst>
                <a:ahLst/>
                <a:cxnLst>
                  <a:cxn ang="0">
                    <a:pos x="connsiteX0" y="connsiteY0"/>
                  </a:cxn>
                  <a:cxn ang="0">
                    <a:pos x="connsiteX1" y="connsiteY1"/>
                  </a:cxn>
                  <a:cxn ang="0">
                    <a:pos x="connsiteX2" y="connsiteY2"/>
                  </a:cxn>
                </a:cxnLst>
                <a:rect l="l" t="t" r="r" b="b"/>
                <a:pathLst>
                  <a:path w="1270000" h="965200">
                    <a:moveTo>
                      <a:pt x="0" y="965200"/>
                    </a:moveTo>
                    <a:lnTo>
                      <a:pt x="1035050" y="0"/>
                    </a:lnTo>
                    <a:lnTo>
                      <a:pt x="1270000" y="93345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形状 65"/>
              <p:cNvSpPr/>
              <p:nvPr/>
            </p:nvSpPr>
            <p:spPr>
              <a:xfrm>
                <a:off x="1835390" y="3792146"/>
                <a:ext cx="3457575" cy="1752599"/>
              </a:xfrm>
              <a:custGeom>
                <a:avLst/>
                <a:gdLst>
                  <a:gd name="connsiteX0" fmla="*/ 733425 w 3457575"/>
                  <a:gd name="connsiteY0" fmla="*/ 0 h 1752600"/>
                  <a:gd name="connsiteX1" fmla="*/ 0 w 3457575"/>
                  <a:gd name="connsiteY1" fmla="*/ 733425 h 1752600"/>
                  <a:gd name="connsiteX2" fmla="*/ 3457575 w 3457575"/>
                  <a:gd name="connsiteY2" fmla="*/ 1752600 h 1752600"/>
                  <a:gd name="connsiteX3" fmla="*/ 3305175 w 3457575"/>
                  <a:gd name="connsiteY3" fmla="*/ 1114425 h 1752600"/>
                </a:gdLst>
                <a:ahLst/>
                <a:cxnLst>
                  <a:cxn ang="0">
                    <a:pos x="connsiteX0" y="connsiteY0"/>
                  </a:cxn>
                  <a:cxn ang="0">
                    <a:pos x="connsiteX1" y="connsiteY1"/>
                  </a:cxn>
                  <a:cxn ang="0">
                    <a:pos x="connsiteX2" y="connsiteY2"/>
                  </a:cxn>
                  <a:cxn ang="0">
                    <a:pos x="connsiteX3" y="connsiteY3"/>
                  </a:cxn>
                </a:cxnLst>
                <a:rect l="l" t="t" r="r" b="b"/>
                <a:pathLst>
                  <a:path w="3457575" h="1752600">
                    <a:moveTo>
                      <a:pt x="733425" y="0"/>
                    </a:moveTo>
                    <a:lnTo>
                      <a:pt x="0" y="733425"/>
                    </a:lnTo>
                    <a:lnTo>
                      <a:pt x="3457575" y="1752600"/>
                    </a:lnTo>
                    <a:lnTo>
                      <a:pt x="3305175" y="1114425"/>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p:cNvCxnSpPr/>
              <p:nvPr/>
            </p:nvCxnSpPr>
            <p:spPr>
              <a:xfrm flipH="1">
                <a:off x="4768373" y="4533062"/>
                <a:ext cx="720081" cy="72008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1444172" y="4029005"/>
                <a:ext cx="1668016" cy="158417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0" name="任意多边形: 形状 69"/>
              <p:cNvSpPr/>
              <p:nvPr/>
            </p:nvSpPr>
            <p:spPr>
              <a:xfrm>
                <a:off x="4121391" y="2201470"/>
                <a:ext cx="374650" cy="368301"/>
              </a:xfrm>
              <a:custGeom>
                <a:avLst/>
                <a:gdLst>
                  <a:gd name="connsiteX0" fmla="*/ 0 w 374650"/>
                  <a:gd name="connsiteY0" fmla="*/ 260350 h 368300"/>
                  <a:gd name="connsiteX1" fmla="*/ 279400 w 374650"/>
                  <a:gd name="connsiteY1" fmla="*/ 0 h 368300"/>
                  <a:gd name="connsiteX2" fmla="*/ 374650 w 374650"/>
                  <a:gd name="connsiteY2" fmla="*/ 368300 h 368300"/>
                  <a:gd name="connsiteX3" fmla="*/ 0 w 374650"/>
                  <a:gd name="connsiteY3" fmla="*/ 260350 h 368300"/>
                </a:gdLst>
                <a:ahLst/>
                <a:cxnLst>
                  <a:cxn ang="0">
                    <a:pos x="connsiteX0" y="connsiteY0"/>
                  </a:cxn>
                  <a:cxn ang="0">
                    <a:pos x="connsiteX1" y="connsiteY1"/>
                  </a:cxn>
                  <a:cxn ang="0">
                    <a:pos x="connsiteX2" y="connsiteY2"/>
                  </a:cxn>
                  <a:cxn ang="0">
                    <a:pos x="connsiteX3" y="connsiteY3"/>
                  </a:cxn>
                </a:cxnLst>
                <a:rect l="l" t="t" r="r" b="b"/>
                <a:pathLst>
                  <a:path w="374650" h="368300">
                    <a:moveTo>
                      <a:pt x="0" y="260350"/>
                    </a:moveTo>
                    <a:lnTo>
                      <a:pt x="279400" y="0"/>
                    </a:lnTo>
                    <a:lnTo>
                      <a:pt x="374650" y="368300"/>
                    </a:lnTo>
                    <a:lnTo>
                      <a:pt x="0" y="2603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直接连接符 71"/>
              <p:cNvCxnSpPr/>
              <p:nvPr/>
            </p:nvCxnSpPr>
            <p:spPr>
              <a:xfrm flipH="1">
                <a:off x="4678659" y="591989"/>
                <a:ext cx="2470796" cy="23921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6" name="直接连接符 5"/>
            <p:cNvCxnSpPr/>
            <p:nvPr/>
          </p:nvCxnSpPr>
          <p:spPr>
            <a:xfrm>
              <a:off x="1696257" y="1164838"/>
              <a:ext cx="68933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252911" y="572825"/>
              <a:ext cx="2577950" cy="707886"/>
            </a:xfrm>
            <a:prstGeom prst="rect">
              <a:avLst/>
            </a:prstGeom>
          </p:spPr>
          <p:txBody>
            <a:bodyPr wrap="none">
              <a:spAutoFit/>
            </a:bodyPr>
            <a:lstStyle/>
            <a:p>
              <a:r>
                <a:rPr lang="en-US" altLang="zh-CN" sz="4000" noProof="1">
                  <a:solidFill>
                    <a:schemeClr val="bg1"/>
                  </a:solidFill>
                  <a:latin typeface="Times New Roman" charset="0"/>
                  <a:ea typeface="Times New Roman" charset="0"/>
                  <a:cs typeface="Times New Roman" charset="0"/>
                </a:rPr>
                <a:t>Experiment</a:t>
              </a:r>
              <a:endParaRPr lang="en-US" altLang="zh-CN" sz="4000" dirty="0">
                <a:solidFill>
                  <a:schemeClr val="bg1"/>
                </a:solidFill>
                <a:latin typeface="Times New Roman" charset="0"/>
                <a:ea typeface="Times New Roman" charset="0"/>
                <a:cs typeface="Times New Roman" charset="0"/>
              </a:endParaRPr>
            </a:p>
          </p:txBody>
        </p:sp>
        <p:sp>
          <p:nvSpPr>
            <p:cNvPr id="9" name="椭圆 8"/>
            <p:cNvSpPr/>
            <p:nvPr/>
          </p:nvSpPr>
          <p:spPr>
            <a:xfrm>
              <a:off x="8589615" y="1056826"/>
              <a:ext cx="216024" cy="21602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5" name="图片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06853">
              <a:off x="4028581" y="-704344"/>
              <a:ext cx="5111480" cy="2875208"/>
            </a:xfrm>
            <a:prstGeom prst="rect">
              <a:avLst/>
            </a:prstGeom>
          </p:spPr>
        </p:pic>
      </p:grpSp>
      <p:pic>
        <p:nvPicPr>
          <p:cNvPr id="2" name="图片 1"/>
          <p:cNvPicPr>
            <a:picLocks noChangeAspect="1"/>
          </p:cNvPicPr>
          <p:nvPr/>
        </p:nvPicPr>
        <p:blipFill>
          <a:blip r:embed="rId5"/>
          <a:stretch>
            <a:fillRect/>
          </a:stretch>
        </p:blipFill>
        <p:spPr>
          <a:xfrm>
            <a:off x="164085" y="2058099"/>
            <a:ext cx="12605711" cy="5001144"/>
          </a:xfrm>
          <a:prstGeom prst="rect">
            <a:avLst/>
          </a:prstGeom>
        </p:spPr>
      </p:pic>
    </p:spTree>
    <p:custDataLst>
      <p:tags r:id="rId1"/>
    </p:custDataLst>
    <p:extLst>
      <p:ext uri="{BB962C8B-B14F-4D97-AF65-F5344CB8AC3E}">
        <p14:creationId xmlns:p14="http://schemas.microsoft.com/office/powerpoint/2010/main" val="1292071059"/>
      </p:ext>
    </p:extLst>
  </p:cSld>
  <p:clrMapOvr>
    <a:masterClrMapping/>
  </p:clrMapOvr>
  <mc:AlternateContent xmlns:mc="http://schemas.openxmlformats.org/markup-compatibility/2006" xmlns:p14="http://schemas.microsoft.com/office/powerpoint/2010/main">
    <mc:Choice Requires="p14">
      <p:transition spd="slow" p14:dur="1500" advTm="3274">
        <p14:window dir="vert"/>
      </p:transition>
    </mc:Choice>
    <mc:Fallback xmlns="">
      <p:transition spd="slow" advTm="9601">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704344"/>
            <a:ext cx="9140061" cy="2875208"/>
            <a:chOff x="0" y="-704344"/>
            <a:chExt cx="9140061" cy="2875208"/>
          </a:xfrm>
        </p:grpSpPr>
        <p:grpSp>
          <p:nvGrpSpPr>
            <p:cNvPr id="4" name="组合 3"/>
            <p:cNvGrpSpPr/>
            <p:nvPr/>
          </p:nvGrpSpPr>
          <p:grpSpPr>
            <a:xfrm>
              <a:off x="0" y="-488131"/>
              <a:ext cx="2392916" cy="2204722"/>
              <a:chOff x="1444172" y="591989"/>
              <a:chExt cx="5705283" cy="5256584"/>
            </a:xfrm>
          </p:grpSpPr>
          <p:sp>
            <p:nvSpPr>
              <p:cNvPr id="64" name="任意多边形: 形状 63"/>
              <p:cNvSpPr/>
              <p:nvPr/>
            </p:nvSpPr>
            <p:spPr>
              <a:xfrm>
                <a:off x="1901872" y="2405577"/>
                <a:ext cx="3592285" cy="3442996"/>
              </a:xfrm>
              <a:custGeom>
                <a:avLst/>
                <a:gdLst>
                  <a:gd name="connsiteX0" fmla="*/ 0 w 3592285"/>
                  <a:gd name="connsiteY0" fmla="*/ 699796 h 3442996"/>
                  <a:gd name="connsiteX1" fmla="*/ 3592285 w 3592285"/>
                  <a:gd name="connsiteY1" fmla="*/ 0 h 3442996"/>
                  <a:gd name="connsiteX2" fmla="*/ 2425959 w 3592285"/>
                  <a:gd name="connsiteY2" fmla="*/ 3442996 h 3442996"/>
                  <a:gd name="connsiteX3" fmla="*/ 0 w 3592285"/>
                  <a:gd name="connsiteY3" fmla="*/ 699796 h 3442996"/>
                </a:gdLst>
                <a:ahLst/>
                <a:cxnLst>
                  <a:cxn ang="0">
                    <a:pos x="connsiteX0" y="connsiteY0"/>
                  </a:cxn>
                  <a:cxn ang="0">
                    <a:pos x="connsiteX1" y="connsiteY1"/>
                  </a:cxn>
                  <a:cxn ang="0">
                    <a:pos x="connsiteX2" y="connsiteY2"/>
                  </a:cxn>
                  <a:cxn ang="0">
                    <a:pos x="connsiteX3" y="connsiteY3"/>
                  </a:cxn>
                </a:cxnLst>
                <a:rect l="l" t="t" r="r" b="b"/>
                <a:pathLst>
                  <a:path w="3592285" h="3442996">
                    <a:moveTo>
                      <a:pt x="0" y="699796"/>
                    </a:moveTo>
                    <a:lnTo>
                      <a:pt x="3592285" y="0"/>
                    </a:lnTo>
                    <a:lnTo>
                      <a:pt x="2425959" y="3442996"/>
                    </a:lnTo>
                    <a:lnTo>
                      <a:pt x="0" y="699796"/>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形状 64"/>
              <p:cNvSpPr/>
              <p:nvPr/>
            </p:nvSpPr>
            <p:spPr>
              <a:xfrm>
                <a:off x="3403842" y="2049069"/>
                <a:ext cx="1270001" cy="965200"/>
              </a:xfrm>
              <a:custGeom>
                <a:avLst/>
                <a:gdLst>
                  <a:gd name="connsiteX0" fmla="*/ 0 w 1270000"/>
                  <a:gd name="connsiteY0" fmla="*/ 965200 h 965200"/>
                  <a:gd name="connsiteX1" fmla="*/ 1035050 w 1270000"/>
                  <a:gd name="connsiteY1" fmla="*/ 0 h 965200"/>
                  <a:gd name="connsiteX2" fmla="*/ 1270000 w 1270000"/>
                  <a:gd name="connsiteY2" fmla="*/ 933450 h 965200"/>
                </a:gdLst>
                <a:ahLst/>
                <a:cxnLst>
                  <a:cxn ang="0">
                    <a:pos x="connsiteX0" y="connsiteY0"/>
                  </a:cxn>
                  <a:cxn ang="0">
                    <a:pos x="connsiteX1" y="connsiteY1"/>
                  </a:cxn>
                  <a:cxn ang="0">
                    <a:pos x="connsiteX2" y="connsiteY2"/>
                  </a:cxn>
                </a:cxnLst>
                <a:rect l="l" t="t" r="r" b="b"/>
                <a:pathLst>
                  <a:path w="1270000" h="965200">
                    <a:moveTo>
                      <a:pt x="0" y="965200"/>
                    </a:moveTo>
                    <a:lnTo>
                      <a:pt x="1035050" y="0"/>
                    </a:lnTo>
                    <a:lnTo>
                      <a:pt x="1270000" y="93345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形状 65"/>
              <p:cNvSpPr/>
              <p:nvPr/>
            </p:nvSpPr>
            <p:spPr>
              <a:xfrm>
                <a:off x="1835390" y="3792146"/>
                <a:ext cx="3457575" cy="1752599"/>
              </a:xfrm>
              <a:custGeom>
                <a:avLst/>
                <a:gdLst>
                  <a:gd name="connsiteX0" fmla="*/ 733425 w 3457575"/>
                  <a:gd name="connsiteY0" fmla="*/ 0 h 1752600"/>
                  <a:gd name="connsiteX1" fmla="*/ 0 w 3457575"/>
                  <a:gd name="connsiteY1" fmla="*/ 733425 h 1752600"/>
                  <a:gd name="connsiteX2" fmla="*/ 3457575 w 3457575"/>
                  <a:gd name="connsiteY2" fmla="*/ 1752600 h 1752600"/>
                  <a:gd name="connsiteX3" fmla="*/ 3305175 w 3457575"/>
                  <a:gd name="connsiteY3" fmla="*/ 1114425 h 1752600"/>
                </a:gdLst>
                <a:ahLst/>
                <a:cxnLst>
                  <a:cxn ang="0">
                    <a:pos x="connsiteX0" y="connsiteY0"/>
                  </a:cxn>
                  <a:cxn ang="0">
                    <a:pos x="connsiteX1" y="connsiteY1"/>
                  </a:cxn>
                  <a:cxn ang="0">
                    <a:pos x="connsiteX2" y="connsiteY2"/>
                  </a:cxn>
                  <a:cxn ang="0">
                    <a:pos x="connsiteX3" y="connsiteY3"/>
                  </a:cxn>
                </a:cxnLst>
                <a:rect l="l" t="t" r="r" b="b"/>
                <a:pathLst>
                  <a:path w="3457575" h="1752600">
                    <a:moveTo>
                      <a:pt x="733425" y="0"/>
                    </a:moveTo>
                    <a:lnTo>
                      <a:pt x="0" y="733425"/>
                    </a:lnTo>
                    <a:lnTo>
                      <a:pt x="3457575" y="1752600"/>
                    </a:lnTo>
                    <a:lnTo>
                      <a:pt x="3305175" y="1114425"/>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p:cNvCxnSpPr/>
              <p:nvPr/>
            </p:nvCxnSpPr>
            <p:spPr>
              <a:xfrm flipH="1">
                <a:off x="4768373" y="4533062"/>
                <a:ext cx="720081" cy="72008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1444172" y="4029005"/>
                <a:ext cx="1668016" cy="158417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0" name="任意多边形: 形状 69"/>
              <p:cNvSpPr/>
              <p:nvPr/>
            </p:nvSpPr>
            <p:spPr>
              <a:xfrm>
                <a:off x="4121391" y="2201470"/>
                <a:ext cx="374650" cy="368301"/>
              </a:xfrm>
              <a:custGeom>
                <a:avLst/>
                <a:gdLst>
                  <a:gd name="connsiteX0" fmla="*/ 0 w 374650"/>
                  <a:gd name="connsiteY0" fmla="*/ 260350 h 368300"/>
                  <a:gd name="connsiteX1" fmla="*/ 279400 w 374650"/>
                  <a:gd name="connsiteY1" fmla="*/ 0 h 368300"/>
                  <a:gd name="connsiteX2" fmla="*/ 374650 w 374650"/>
                  <a:gd name="connsiteY2" fmla="*/ 368300 h 368300"/>
                  <a:gd name="connsiteX3" fmla="*/ 0 w 374650"/>
                  <a:gd name="connsiteY3" fmla="*/ 260350 h 368300"/>
                </a:gdLst>
                <a:ahLst/>
                <a:cxnLst>
                  <a:cxn ang="0">
                    <a:pos x="connsiteX0" y="connsiteY0"/>
                  </a:cxn>
                  <a:cxn ang="0">
                    <a:pos x="connsiteX1" y="connsiteY1"/>
                  </a:cxn>
                  <a:cxn ang="0">
                    <a:pos x="connsiteX2" y="connsiteY2"/>
                  </a:cxn>
                  <a:cxn ang="0">
                    <a:pos x="connsiteX3" y="connsiteY3"/>
                  </a:cxn>
                </a:cxnLst>
                <a:rect l="l" t="t" r="r" b="b"/>
                <a:pathLst>
                  <a:path w="374650" h="368300">
                    <a:moveTo>
                      <a:pt x="0" y="260350"/>
                    </a:moveTo>
                    <a:lnTo>
                      <a:pt x="279400" y="0"/>
                    </a:lnTo>
                    <a:lnTo>
                      <a:pt x="374650" y="368300"/>
                    </a:lnTo>
                    <a:lnTo>
                      <a:pt x="0" y="2603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直接连接符 71"/>
              <p:cNvCxnSpPr/>
              <p:nvPr/>
            </p:nvCxnSpPr>
            <p:spPr>
              <a:xfrm flipH="1">
                <a:off x="4678659" y="591989"/>
                <a:ext cx="2470796" cy="23921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6" name="直接连接符 5"/>
            <p:cNvCxnSpPr/>
            <p:nvPr/>
          </p:nvCxnSpPr>
          <p:spPr>
            <a:xfrm>
              <a:off x="1696257" y="1164838"/>
              <a:ext cx="68933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252911" y="572825"/>
              <a:ext cx="2577950" cy="707886"/>
            </a:xfrm>
            <a:prstGeom prst="rect">
              <a:avLst/>
            </a:prstGeom>
          </p:spPr>
          <p:txBody>
            <a:bodyPr wrap="none">
              <a:spAutoFit/>
            </a:bodyPr>
            <a:lstStyle/>
            <a:p>
              <a:r>
                <a:rPr lang="en-US" altLang="zh-CN" sz="4000" noProof="1">
                  <a:solidFill>
                    <a:schemeClr val="bg1"/>
                  </a:solidFill>
                  <a:latin typeface="Times New Roman" charset="0"/>
                  <a:ea typeface="Times New Roman" charset="0"/>
                  <a:cs typeface="Times New Roman" charset="0"/>
                </a:rPr>
                <a:t>Experiment</a:t>
              </a:r>
              <a:endParaRPr lang="en-US" altLang="zh-CN" sz="4000" dirty="0">
                <a:solidFill>
                  <a:schemeClr val="bg1"/>
                </a:solidFill>
                <a:latin typeface="Times New Roman" charset="0"/>
                <a:ea typeface="Times New Roman" charset="0"/>
                <a:cs typeface="Times New Roman" charset="0"/>
              </a:endParaRPr>
            </a:p>
          </p:txBody>
        </p:sp>
        <p:sp>
          <p:nvSpPr>
            <p:cNvPr id="9" name="椭圆 8"/>
            <p:cNvSpPr/>
            <p:nvPr/>
          </p:nvSpPr>
          <p:spPr>
            <a:xfrm>
              <a:off x="8589615" y="1056826"/>
              <a:ext cx="216024" cy="21602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5" name="图片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06853">
              <a:off x="4028581" y="-704344"/>
              <a:ext cx="5111480" cy="2875208"/>
            </a:xfrm>
            <a:prstGeom prst="rect">
              <a:avLst/>
            </a:prstGeom>
          </p:spPr>
        </p:pic>
      </p:grpSp>
      <p:pic>
        <p:nvPicPr>
          <p:cNvPr id="3" name="图片 2"/>
          <p:cNvPicPr>
            <a:picLocks noChangeAspect="1"/>
          </p:cNvPicPr>
          <p:nvPr/>
        </p:nvPicPr>
        <p:blipFill>
          <a:blip r:embed="rId5"/>
          <a:stretch>
            <a:fillRect/>
          </a:stretch>
        </p:blipFill>
        <p:spPr>
          <a:xfrm>
            <a:off x="380703" y="2267498"/>
            <a:ext cx="11992282" cy="4439779"/>
          </a:xfrm>
          <a:prstGeom prst="rect">
            <a:avLst/>
          </a:prstGeom>
        </p:spPr>
      </p:pic>
    </p:spTree>
    <p:custDataLst>
      <p:tags r:id="rId1"/>
    </p:custDataLst>
    <p:extLst>
      <p:ext uri="{BB962C8B-B14F-4D97-AF65-F5344CB8AC3E}">
        <p14:creationId xmlns:p14="http://schemas.microsoft.com/office/powerpoint/2010/main" val="1417369704"/>
      </p:ext>
    </p:extLst>
  </p:cSld>
  <p:clrMapOvr>
    <a:masterClrMapping/>
  </p:clrMapOvr>
  <mc:AlternateContent xmlns:mc="http://schemas.openxmlformats.org/markup-compatibility/2006" xmlns:p14="http://schemas.microsoft.com/office/powerpoint/2010/main">
    <mc:Choice Requires="p14">
      <p:transition spd="slow" p14:dur="1500" advTm="3274">
        <p14:window dir="vert"/>
      </p:transition>
    </mc:Choice>
    <mc:Fallback xmlns="">
      <p:transition spd="slow" advTm="9601">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704344"/>
            <a:ext cx="9140061" cy="2875208"/>
            <a:chOff x="0" y="-704344"/>
            <a:chExt cx="9140061" cy="2875208"/>
          </a:xfrm>
        </p:grpSpPr>
        <p:grpSp>
          <p:nvGrpSpPr>
            <p:cNvPr id="4" name="组合 3"/>
            <p:cNvGrpSpPr/>
            <p:nvPr/>
          </p:nvGrpSpPr>
          <p:grpSpPr>
            <a:xfrm>
              <a:off x="0" y="-488131"/>
              <a:ext cx="2392916" cy="2204722"/>
              <a:chOff x="1444172" y="591989"/>
              <a:chExt cx="5705283" cy="5256584"/>
            </a:xfrm>
          </p:grpSpPr>
          <p:sp>
            <p:nvSpPr>
              <p:cNvPr id="64" name="任意多边形: 形状 63"/>
              <p:cNvSpPr/>
              <p:nvPr/>
            </p:nvSpPr>
            <p:spPr>
              <a:xfrm>
                <a:off x="1901872" y="2405577"/>
                <a:ext cx="3592285" cy="3442996"/>
              </a:xfrm>
              <a:custGeom>
                <a:avLst/>
                <a:gdLst>
                  <a:gd name="connsiteX0" fmla="*/ 0 w 3592285"/>
                  <a:gd name="connsiteY0" fmla="*/ 699796 h 3442996"/>
                  <a:gd name="connsiteX1" fmla="*/ 3592285 w 3592285"/>
                  <a:gd name="connsiteY1" fmla="*/ 0 h 3442996"/>
                  <a:gd name="connsiteX2" fmla="*/ 2425959 w 3592285"/>
                  <a:gd name="connsiteY2" fmla="*/ 3442996 h 3442996"/>
                  <a:gd name="connsiteX3" fmla="*/ 0 w 3592285"/>
                  <a:gd name="connsiteY3" fmla="*/ 699796 h 3442996"/>
                </a:gdLst>
                <a:ahLst/>
                <a:cxnLst>
                  <a:cxn ang="0">
                    <a:pos x="connsiteX0" y="connsiteY0"/>
                  </a:cxn>
                  <a:cxn ang="0">
                    <a:pos x="connsiteX1" y="connsiteY1"/>
                  </a:cxn>
                  <a:cxn ang="0">
                    <a:pos x="connsiteX2" y="connsiteY2"/>
                  </a:cxn>
                  <a:cxn ang="0">
                    <a:pos x="connsiteX3" y="connsiteY3"/>
                  </a:cxn>
                </a:cxnLst>
                <a:rect l="l" t="t" r="r" b="b"/>
                <a:pathLst>
                  <a:path w="3592285" h="3442996">
                    <a:moveTo>
                      <a:pt x="0" y="699796"/>
                    </a:moveTo>
                    <a:lnTo>
                      <a:pt x="3592285" y="0"/>
                    </a:lnTo>
                    <a:lnTo>
                      <a:pt x="2425959" y="3442996"/>
                    </a:lnTo>
                    <a:lnTo>
                      <a:pt x="0" y="699796"/>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形状 64"/>
              <p:cNvSpPr/>
              <p:nvPr/>
            </p:nvSpPr>
            <p:spPr>
              <a:xfrm>
                <a:off x="3403842" y="2049069"/>
                <a:ext cx="1270001" cy="965200"/>
              </a:xfrm>
              <a:custGeom>
                <a:avLst/>
                <a:gdLst>
                  <a:gd name="connsiteX0" fmla="*/ 0 w 1270000"/>
                  <a:gd name="connsiteY0" fmla="*/ 965200 h 965200"/>
                  <a:gd name="connsiteX1" fmla="*/ 1035050 w 1270000"/>
                  <a:gd name="connsiteY1" fmla="*/ 0 h 965200"/>
                  <a:gd name="connsiteX2" fmla="*/ 1270000 w 1270000"/>
                  <a:gd name="connsiteY2" fmla="*/ 933450 h 965200"/>
                </a:gdLst>
                <a:ahLst/>
                <a:cxnLst>
                  <a:cxn ang="0">
                    <a:pos x="connsiteX0" y="connsiteY0"/>
                  </a:cxn>
                  <a:cxn ang="0">
                    <a:pos x="connsiteX1" y="connsiteY1"/>
                  </a:cxn>
                  <a:cxn ang="0">
                    <a:pos x="connsiteX2" y="connsiteY2"/>
                  </a:cxn>
                </a:cxnLst>
                <a:rect l="l" t="t" r="r" b="b"/>
                <a:pathLst>
                  <a:path w="1270000" h="965200">
                    <a:moveTo>
                      <a:pt x="0" y="965200"/>
                    </a:moveTo>
                    <a:lnTo>
                      <a:pt x="1035050" y="0"/>
                    </a:lnTo>
                    <a:lnTo>
                      <a:pt x="1270000" y="93345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形状 65"/>
              <p:cNvSpPr/>
              <p:nvPr/>
            </p:nvSpPr>
            <p:spPr>
              <a:xfrm>
                <a:off x="1835390" y="3792146"/>
                <a:ext cx="3457575" cy="1752599"/>
              </a:xfrm>
              <a:custGeom>
                <a:avLst/>
                <a:gdLst>
                  <a:gd name="connsiteX0" fmla="*/ 733425 w 3457575"/>
                  <a:gd name="connsiteY0" fmla="*/ 0 h 1752600"/>
                  <a:gd name="connsiteX1" fmla="*/ 0 w 3457575"/>
                  <a:gd name="connsiteY1" fmla="*/ 733425 h 1752600"/>
                  <a:gd name="connsiteX2" fmla="*/ 3457575 w 3457575"/>
                  <a:gd name="connsiteY2" fmla="*/ 1752600 h 1752600"/>
                  <a:gd name="connsiteX3" fmla="*/ 3305175 w 3457575"/>
                  <a:gd name="connsiteY3" fmla="*/ 1114425 h 1752600"/>
                </a:gdLst>
                <a:ahLst/>
                <a:cxnLst>
                  <a:cxn ang="0">
                    <a:pos x="connsiteX0" y="connsiteY0"/>
                  </a:cxn>
                  <a:cxn ang="0">
                    <a:pos x="connsiteX1" y="connsiteY1"/>
                  </a:cxn>
                  <a:cxn ang="0">
                    <a:pos x="connsiteX2" y="connsiteY2"/>
                  </a:cxn>
                  <a:cxn ang="0">
                    <a:pos x="connsiteX3" y="connsiteY3"/>
                  </a:cxn>
                </a:cxnLst>
                <a:rect l="l" t="t" r="r" b="b"/>
                <a:pathLst>
                  <a:path w="3457575" h="1752600">
                    <a:moveTo>
                      <a:pt x="733425" y="0"/>
                    </a:moveTo>
                    <a:lnTo>
                      <a:pt x="0" y="733425"/>
                    </a:lnTo>
                    <a:lnTo>
                      <a:pt x="3457575" y="1752600"/>
                    </a:lnTo>
                    <a:lnTo>
                      <a:pt x="3305175" y="1114425"/>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p:cNvCxnSpPr/>
              <p:nvPr/>
            </p:nvCxnSpPr>
            <p:spPr>
              <a:xfrm flipH="1">
                <a:off x="4768373" y="4533062"/>
                <a:ext cx="720081" cy="72008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1444172" y="4029005"/>
                <a:ext cx="1668016" cy="158417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0" name="任意多边形: 形状 69"/>
              <p:cNvSpPr/>
              <p:nvPr/>
            </p:nvSpPr>
            <p:spPr>
              <a:xfrm>
                <a:off x="4121391" y="2201470"/>
                <a:ext cx="374650" cy="368301"/>
              </a:xfrm>
              <a:custGeom>
                <a:avLst/>
                <a:gdLst>
                  <a:gd name="connsiteX0" fmla="*/ 0 w 374650"/>
                  <a:gd name="connsiteY0" fmla="*/ 260350 h 368300"/>
                  <a:gd name="connsiteX1" fmla="*/ 279400 w 374650"/>
                  <a:gd name="connsiteY1" fmla="*/ 0 h 368300"/>
                  <a:gd name="connsiteX2" fmla="*/ 374650 w 374650"/>
                  <a:gd name="connsiteY2" fmla="*/ 368300 h 368300"/>
                  <a:gd name="connsiteX3" fmla="*/ 0 w 374650"/>
                  <a:gd name="connsiteY3" fmla="*/ 260350 h 368300"/>
                </a:gdLst>
                <a:ahLst/>
                <a:cxnLst>
                  <a:cxn ang="0">
                    <a:pos x="connsiteX0" y="connsiteY0"/>
                  </a:cxn>
                  <a:cxn ang="0">
                    <a:pos x="connsiteX1" y="connsiteY1"/>
                  </a:cxn>
                  <a:cxn ang="0">
                    <a:pos x="connsiteX2" y="connsiteY2"/>
                  </a:cxn>
                  <a:cxn ang="0">
                    <a:pos x="connsiteX3" y="connsiteY3"/>
                  </a:cxn>
                </a:cxnLst>
                <a:rect l="l" t="t" r="r" b="b"/>
                <a:pathLst>
                  <a:path w="374650" h="368300">
                    <a:moveTo>
                      <a:pt x="0" y="260350"/>
                    </a:moveTo>
                    <a:lnTo>
                      <a:pt x="279400" y="0"/>
                    </a:lnTo>
                    <a:lnTo>
                      <a:pt x="374650" y="368300"/>
                    </a:lnTo>
                    <a:lnTo>
                      <a:pt x="0" y="2603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直接连接符 71"/>
              <p:cNvCxnSpPr/>
              <p:nvPr/>
            </p:nvCxnSpPr>
            <p:spPr>
              <a:xfrm flipH="1">
                <a:off x="4678659" y="591989"/>
                <a:ext cx="2470796" cy="23921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6" name="直接连接符 5"/>
            <p:cNvCxnSpPr/>
            <p:nvPr/>
          </p:nvCxnSpPr>
          <p:spPr>
            <a:xfrm>
              <a:off x="1696257" y="1164838"/>
              <a:ext cx="68933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252911" y="572825"/>
              <a:ext cx="2577950" cy="707886"/>
            </a:xfrm>
            <a:prstGeom prst="rect">
              <a:avLst/>
            </a:prstGeom>
          </p:spPr>
          <p:txBody>
            <a:bodyPr wrap="none">
              <a:spAutoFit/>
            </a:bodyPr>
            <a:lstStyle/>
            <a:p>
              <a:r>
                <a:rPr lang="en-US" altLang="zh-CN" sz="4000" noProof="1">
                  <a:solidFill>
                    <a:schemeClr val="bg1"/>
                  </a:solidFill>
                  <a:latin typeface="Times New Roman" charset="0"/>
                  <a:ea typeface="Times New Roman" charset="0"/>
                  <a:cs typeface="Times New Roman" charset="0"/>
                </a:rPr>
                <a:t>Experiment</a:t>
              </a:r>
              <a:endParaRPr lang="en-US" altLang="zh-CN" sz="4000" dirty="0">
                <a:solidFill>
                  <a:schemeClr val="bg1"/>
                </a:solidFill>
                <a:latin typeface="Times New Roman" charset="0"/>
                <a:ea typeface="Times New Roman" charset="0"/>
                <a:cs typeface="Times New Roman" charset="0"/>
              </a:endParaRPr>
            </a:p>
          </p:txBody>
        </p:sp>
        <p:sp>
          <p:nvSpPr>
            <p:cNvPr id="9" name="椭圆 8"/>
            <p:cNvSpPr/>
            <p:nvPr/>
          </p:nvSpPr>
          <p:spPr>
            <a:xfrm>
              <a:off x="8589615" y="1056826"/>
              <a:ext cx="216024" cy="21602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5" name="图片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06853">
              <a:off x="4028581" y="-704344"/>
              <a:ext cx="5111480" cy="2875208"/>
            </a:xfrm>
            <a:prstGeom prst="rect">
              <a:avLst/>
            </a:prstGeom>
          </p:spPr>
        </p:pic>
      </p:grpSp>
      <p:pic>
        <p:nvPicPr>
          <p:cNvPr id="5" name="图片 4"/>
          <p:cNvPicPr>
            <a:picLocks noChangeAspect="1"/>
          </p:cNvPicPr>
          <p:nvPr/>
        </p:nvPicPr>
        <p:blipFill>
          <a:blip r:embed="rId5"/>
          <a:stretch>
            <a:fillRect/>
          </a:stretch>
        </p:blipFill>
        <p:spPr>
          <a:xfrm>
            <a:off x="2684959" y="1840329"/>
            <a:ext cx="6638136" cy="4224268"/>
          </a:xfrm>
          <a:prstGeom prst="rect">
            <a:avLst/>
          </a:prstGeom>
        </p:spPr>
      </p:pic>
    </p:spTree>
    <p:custDataLst>
      <p:tags r:id="rId1"/>
    </p:custDataLst>
    <p:extLst>
      <p:ext uri="{BB962C8B-B14F-4D97-AF65-F5344CB8AC3E}">
        <p14:creationId xmlns:p14="http://schemas.microsoft.com/office/powerpoint/2010/main" val="1189936121"/>
      </p:ext>
    </p:extLst>
  </p:cSld>
  <p:clrMapOvr>
    <a:masterClrMapping/>
  </p:clrMapOvr>
  <mc:AlternateContent xmlns:mc="http://schemas.openxmlformats.org/markup-compatibility/2006" xmlns:p14="http://schemas.microsoft.com/office/powerpoint/2010/main">
    <mc:Choice Requires="p14">
      <p:transition spd="slow" p14:dur="1500" advTm="3274">
        <p14:window dir="vert"/>
      </p:transition>
    </mc:Choice>
    <mc:Fallback xmlns="">
      <p:transition spd="slow" advTm="9601">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图片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973200">
            <a:off x="2387501" y="-285564"/>
            <a:ext cx="6547642" cy="3683048"/>
          </a:xfrm>
          <a:prstGeom prst="rect">
            <a:avLst/>
          </a:prstGeom>
        </p:spPr>
      </p:pic>
      <p:grpSp>
        <p:nvGrpSpPr>
          <p:cNvPr id="30" name="组合 29"/>
          <p:cNvGrpSpPr>
            <a:grpSpLocks/>
          </p:cNvGrpSpPr>
          <p:nvPr/>
        </p:nvGrpSpPr>
        <p:grpSpPr bwMode="auto">
          <a:xfrm>
            <a:off x="6296595" y="2424288"/>
            <a:ext cx="4811712" cy="646070"/>
            <a:chOff x="1629" y="2206"/>
            <a:chExt cx="7576" cy="1015"/>
          </a:xfrm>
        </p:grpSpPr>
        <p:sp>
          <p:nvSpPr>
            <p:cNvPr id="31" name="文本框 20"/>
            <p:cNvSpPr txBox="1">
              <a:spLocks noChangeArrowheads="1"/>
            </p:cNvSpPr>
            <p:nvPr/>
          </p:nvSpPr>
          <p:spPr bwMode="auto">
            <a:xfrm>
              <a:off x="1629" y="2412"/>
              <a:ext cx="1584" cy="528"/>
            </a:xfrm>
            <a:prstGeom prst="rect">
              <a:avLst/>
            </a:prstGeom>
            <a:noFill/>
            <a:ln w="9525">
              <a:noFill/>
              <a:miter lim="800000"/>
              <a:headEnd/>
              <a:tailEnd/>
            </a:ln>
          </p:spPr>
          <p:txBody>
            <a:bodyPr>
              <a:spAutoFit/>
            </a:bodyPr>
            <a:lstStyle/>
            <a:p>
              <a:endParaRPr lang="en-US" altLang="zh-CN" sz="1600" dirty="0">
                <a:solidFill>
                  <a:schemeClr val="bg1"/>
                </a:solidFill>
                <a:latin typeface="Times New Roman" charset="0"/>
                <a:ea typeface="Times New Roman" charset="0"/>
                <a:cs typeface="Times New Roman" charset="0"/>
              </a:endParaRPr>
            </a:p>
          </p:txBody>
        </p:sp>
        <p:sp>
          <p:nvSpPr>
            <p:cNvPr id="32" name="文本框 31"/>
            <p:cNvSpPr txBox="1"/>
            <p:nvPr/>
          </p:nvSpPr>
          <p:spPr>
            <a:xfrm>
              <a:off x="4001" y="2206"/>
              <a:ext cx="5204" cy="1015"/>
            </a:xfrm>
            <a:prstGeom prst="rect">
              <a:avLst/>
            </a:prstGeom>
            <a:noFill/>
            <a:ln>
              <a:noFill/>
            </a:ln>
          </p:spPr>
          <p:txBody>
            <a:bodyPr>
              <a:spAutoFit/>
            </a:bodyPr>
            <a:lstStyle/>
            <a:p>
              <a:pPr>
                <a:defRPr/>
              </a:pPr>
              <a:r>
                <a:rPr lang="en-US" altLang="zh-CN" sz="3600" noProof="1" smtClean="0">
                  <a:solidFill>
                    <a:schemeClr val="bg1"/>
                  </a:solidFill>
                  <a:latin typeface="Times New Roman" charset="0"/>
                  <a:ea typeface="Times New Roman" charset="0"/>
                  <a:cs typeface="Times New Roman" charset="0"/>
                </a:rPr>
                <a:t>Introduction</a:t>
              </a:r>
              <a:endParaRPr lang="en-US" altLang="zh-CN" sz="3600" noProof="1">
                <a:solidFill>
                  <a:schemeClr val="bg1"/>
                </a:solidFill>
                <a:latin typeface="Times New Roman" charset="0"/>
                <a:ea typeface="Times New Roman" charset="0"/>
                <a:cs typeface="Times New Roman" charset="0"/>
              </a:endParaRPr>
            </a:p>
          </p:txBody>
        </p:sp>
        <p:sp>
          <p:nvSpPr>
            <p:cNvPr id="33" name="椭圆 32"/>
            <p:cNvSpPr/>
            <p:nvPr/>
          </p:nvSpPr>
          <p:spPr>
            <a:xfrm>
              <a:off x="3346" y="2494"/>
              <a:ext cx="485" cy="4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chemeClr val="tx1"/>
                </a:solidFill>
                <a:latin typeface="Times New Roman" charset="0"/>
                <a:ea typeface="Times New Roman" charset="0"/>
                <a:cs typeface="Times New Roman" charset="0"/>
              </a:endParaRPr>
            </a:p>
          </p:txBody>
        </p:sp>
        <p:sp>
          <p:nvSpPr>
            <p:cNvPr id="34" name="文本框 23"/>
            <p:cNvSpPr txBox="1">
              <a:spLocks noChangeArrowheads="1"/>
            </p:cNvSpPr>
            <p:nvPr/>
          </p:nvSpPr>
          <p:spPr bwMode="auto">
            <a:xfrm>
              <a:off x="3349" y="2433"/>
              <a:ext cx="598" cy="580"/>
            </a:xfrm>
            <a:prstGeom prst="rect">
              <a:avLst/>
            </a:prstGeom>
            <a:noFill/>
            <a:ln w="9525">
              <a:noFill/>
              <a:miter lim="800000"/>
              <a:headEnd/>
              <a:tailEnd/>
            </a:ln>
          </p:spPr>
          <p:txBody>
            <a:bodyPr wrap="square">
              <a:spAutoFit/>
            </a:bodyPr>
            <a:lstStyle/>
            <a:p>
              <a:r>
                <a:rPr lang="en-US" altLang="zh-CN" dirty="0">
                  <a:latin typeface="Times New Roman" charset="0"/>
                  <a:ea typeface="Times New Roman" charset="0"/>
                  <a:cs typeface="Times New Roman" charset="0"/>
                </a:rPr>
                <a:t>1</a:t>
              </a:r>
            </a:p>
          </p:txBody>
        </p:sp>
      </p:grpSp>
      <p:grpSp>
        <p:nvGrpSpPr>
          <p:cNvPr id="35" name="组合 34"/>
          <p:cNvGrpSpPr>
            <a:grpSpLocks/>
          </p:cNvGrpSpPr>
          <p:nvPr/>
        </p:nvGrpSpPr>
        <p:grpSpPr bwMode="auto">
          <a:xfrm>
            <a:off x="7386930" y="3185935"/>
            <a:ext cx="3686758" cy="646530"/>
            <a:chOff x="3345" y="2171"/>
            <a:chExt cx="5804" cy="1022"/>
          </a:xfrm>
        </p:grpSpPr>
        <p:sp>
          <p:nvSpPr>
            <p:cNvPr id="37" name="文本框 36"/>
            <p:cNvSpPr txBox="1"/>
            <p:nvPr/>
          </p:nvSpPr>
          <p:spPr>
            <a:xfrm>
              <a:off x="3946" y="2171"/>
              <a:ext cx="5203" cy="1022"/>
            </a:xfrm>
            <a:prstGeom prst="rect">
              <a:avLst/>
            </a:prstGeom>
            <a:noFill/>
            <a:ln>
              <a:noFill/>
            </a:ln>
          </p:spPr>
          <p:txBody>
            <a:bodyPr>
              <a:spAutoFit/>
            </a:bodyPr>
            <a:lstStyle/>
            <a:p>
              <a:pPr>
                <a:defRPr/>
              </a:pPr>
              <a:r>
                <a:rPr lang="en-US" altLang="zh-CN" sz="3600" noProof="1">
                  <a:solidFill>
                    <a:schemeClr val="bg1">
                      <a:lumMod val="50000"/>
                    </a:schemeClr>
                  </a:solidFill>
                  <a:latin typeface="Times New Roman" charset="0"/>
                  <a:ea typeface="Times New Roman" charset="0"/>
                  <a:cs typeface="Times New Roman" charset="0"/>
                </a:rPr>
                <a:t>Methodology</a:t>
              </a:r>
            </a:p>
          </p:txBody>
        </p:sp>
        <p:sp>
          <p:nvSpPr>
            <p:cNvPr id="38" name="椭圆 37"/>
            <p:cNvSpPr/>
            <p:nvPr/>
          </p:nvSpPr>
          <p:spPr>
            <a:xfrm>
              <a:off x="3345" y="2497"/>
              <a:ext cx="485" cy="4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chemeClr val="bg1"/>
                </a:solidFill>
                <a:latin typeface="Times New Roman" charset="0"/>
                <a:ea typeface="Times New Roman" charset="0"/>
                <a:cs typeface="Times New Roman" charset="0"/>
              </a:endParaRPr>
            </a:p>
          </p:txBody>
        </p:sp>
        <p:sp>
          <p:nvSpPr>
            <p:cNvPr id="39" name="文本框 29"/>
            <p:cNvSpPr txBox="1">
              <a:spLocks noChangeArrowheads="1"/>
            </p:cNvSpPr>
            <p:nvPr/>
          </p:nvSpPr>
          <p:spPr bwMode="auto">
            <a:xfrm>
              <a:off x="3349" y="2433"/>
              <a:ext cx="410" cy="580"/>
            </a:xfrm>
            <a:prstGeom prst="rect">
              <a:avLst/>
            </a:prstGeom>
            <a:noFill/>
            <a:ln w="9525">
              <a:noFill/>
              <a:miter lim="800000"/>
              <a:headEnd/>
              <a:tailEnd/>
            </a:ln>
          </p:spPr>
          <p:txBody>
            <a:bodyPr>
              <a:spAutoFit/>
            </a:bodyPr>
            <a:lstStyle/>
            <a:p>
              <a:r>
                <a:rPr lang="en-US" altLang="zh-CN" dirty="0">
                  <a:latin typeface="Times New Roman" charset="0"/>
                  <a:ea typeface="Times New Roman" charset="0"/>
                  <a:cs typeface="Times New Roman" charset="0"/>
                </a:rPr>
                <a:t>2</a:t>
              </a:r>
            </a:p>
          </p:txBody>
        </p:sp>
      </p:grpSp>
      <p:grpSp>
        <p:nvGrpSpPr>
          <p:cNvPr id="40" name="组合 39"/>
          <p:cNvGrpSpPr>
            <a:grpSpLocks/>
          </p:cNvGrpSpPr>
          <p:nvPr/>
        </p:nvGrpSpPr>
        <p:grpSpPr bwMode="auto">
          <a:xfrm>
            <a:off x="7386929" y="3983748"/>
            <a:ext cx="3721059" cy="646281"/>
            <a:chOff x="3345" y="2221"/>
            <a:chExt cx="5858" cy="1017"/>
          </a:xfrm>
        </p:grpSpPr>
        <p:sp>
          <p:nvSpPr>
            <p:cNvPr id="42" name="文本框 41"/>
            <p:cNvSpPr txBox="1"/>
            <p:nvPr/>
          </p:nvSpPr>
          <p:spPr>
            <a:xfrm>
              <a:off x="4000" y="2221"/>
              <a:ext cx="5203" cy="1017"/>
            </a:xfrm>
            <a:prstGeom prst="rect">
              <a:avLst/>
            </a:prstGeom>
            <a:noFill/>
            <a:ln>
              <a:noFill/>
            </a:ln>
          </p:spPr>
          <p:txBody>
            <a:bodyPr>
              <a:spAutoFit/>
            </a:bodyPr>
            <a:lstStyle/>
            <a:p>
              <a:pPr>
                <a:defRPr/>
              </a:pPr>
              <a:r>
                <a:rPr lang="en-US" altLang="zh-CN" sz="3600" noProof="1">
                  <a:solidFill>
                    <a:schemeClr val="bg1">
                      <a:lumMod val="50000"/>
                    </a:schemeClr>
                  </a:solidFill>
                  <a:latin typeface="Times New Roman" charset="0"/>
                  <a:ea typeface="Times New Roman" charset="0"/>
                  <a:cs typeface="Times New Roman" charset="0"/>
                </a:rPr>
                <a:t>Experiment</a:t>
              </a:r>
            </a:p>
          </p:txBody>
        </p:sp>
        <p:sp>
          <p:nvSpPr>
            <p:cNvPr id="43" name="椭圆 42"/>
            <p:cNvSpPr/>
            <p:nvPr/>
          </p:nvSpPr>
          <p:spPr>
            <a:xfrm>
              <a:off x="3345" y="2494"/>
              <a:ext cx="485" cy="4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chemeClr val="bg1"/>
                </a:solidFill>
                <a:latin typeface="Times New Roman" charset="0"/>
                <a:ea typeface="Times New Roman" charset="0"/>
                <a:cs typeface="Times New Roman" charset="0"/>
              </a:endParaRPr>
            </a:p>
          </p:txBody>
        </p:sp>
        <p:sp>
          <p:nvSpPr>
            <p:cNvPr id="44" name="文本框 34"/>
            <p:cNvSpPr txBox="1">
              <a:spLocks noChangeArrowheads="1"/>
            </p:cNvSpPr>
            <p:nvPr/>
          </p:nvSpPr>
          <p:spPr bwMode="auto">
            <a:xfrm>
              <a:off x="3349" y="2433"/>
              <a:ext cx="410" cy="580"/>
            </a:xfrm>
            <a:prstGeom prst="rect">
              <a:avLst/>
            </a:prstGeom>
            <a:noFill/>
            <a:ln w="9525">
              <a:noFill/>
              <a:miter lim="800000"/>
              <a:headEnd/>
              <a:tailEnd/>
            </a:ln>
          </p:spPr>
          <p:txBody>
            <a:bodyPr>
              <a:spAutoFit/>
            </a:bodyPr>
            <a:lstStyle/>
            <a:p>
              <a:r>
                <a:rPr lang="en-US" altLang="zh-CN" dirty="0">
                  <a:latin typeface="Times New Roman" charset="0"/>
                  <a:ea typeface="Times New Roman" charset="0"/>
                  <a:cs typeface="Times New Roman" charset="0"/>
                </a:rPr>
                <a:t>3</a:t>
              </a:r>
            </a:p>
          </p:txBody>
        </p:sp>
      </p:grpSp>
      <p:grpSp>
        <p:nvGrpSpPr>
          <p:cNvPr id="45" name="组合 44"/>
          <p:cNvGrpSpPr>
            <a:grpSpLocks/>
          </p:cNvGrpSpPr>
          <p:nvPr/>
        </p:nvGrpSpPr>
        <p:grpSpPr bwMode="auto">
          <a:xfrm>
            <a:off x="7385690" y="4741375"/>
            <a:ext cx="3722617" cy="646087"/>
            <a:chOff x="3344" y="2188"/>
            <a:chExt cx="5862" cy="1019"/>
          </a:xfrm>
        </p:grpSpPr>
        <p:sp>
          <p:nvSpPr>
            <p:cNvPr id="47" name="文本框 46"/>
            <p:cNvSpPr txBox="1"/>
            <p:nvPr/>
          </p:nvSpPr>
          <p:spPr>
            <a:xfrm>
              <a:off x="4001" y="2188"/>
              <a:ext cx="5205" cy="1019"/>
            </a:xfrm>
            <a:prstGeom prst="rect">
              <a:avLst/>
            </a:prstGeom>
            <a:noFill/>
            <a:ln>
              <a:noFill/>
            </a:ln>
          </p:spPr>
          <p:txBody>
            <a:bodyPr>
              <a:spAutoFit/>
            </a:bodyPr>
            <a:lstStyle/>
            <a:p>
              <a:pPr>
                <a:defRPr/>
              </a:pPr>
              <a:r>
                <a:rPr lang="en-US" altLang="zh-CN" sz="3600" noProof="1">
                  <a:solidFill>
                    <a:schemeClr val="bg1">
                      <a:lumMod val="50000"/>
                    </a:schemeClr>
                  </a:solidFill>
                  <a:latin typeface="Times New Roman" charset="0"/>
                  <a:ea typeface="Times New Roman" charset="0"/>
                  <a:cs typeface="Times New Roman" charset="0"/>
                </a:rPr>
                <a:t>Conclusion</a:t>
              </a:r>
            </a:p>
          </p:txBody>
        </p:sp>
        <p:sp>
          <p:nvSpPr>
            <p:cNvPr id="48" name="椭圆 47"/>
            <p:cNvSpPr/>
            <p:nvPr/>
          </p:nvSpPr>
          <p:spPr>
            <a:xfrm>
              <a:off x="3344" y="2495"/>
              <a:ext cx="485" cy="4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chemeClr val="bg1"/>
                </a:solidFill>
                <a:latin typeface="Times New Roman" charset="0"/>
                <a:ea typeface="Times New Roman" charset="0"/>
                <a:cs typeface="Times New Roman" charset="0"/>
              </a:endParaRPr>
            </a:p>
          </p:txBody>
        </p:sp>
        <p:sp>
          <p:nvSpPr>
            <p:cNvPr id="49" name="文本框 39"/>
            <p:cNvSpPr txBox="1">
              <a:spLocks noChangeArrowheads="1"/>
            </p:cNvSpPr>
            <p:nvPr/>
          </p:nvSpPr>
          <p:spPr bwMode="auto">
            <a:xfrm>
              <a:off x="3349" y="2433"/>
              <a:ext cx="410" cy="580"/>
            </a:xfrm>
            <a:prstGeom prst="rect">
              <a:avLst/>
            </a:prstGeom>
            <a:noFill/>
            <a:ln w="9525">
              <a:noFill/>
              <a:miter lim="800000"/>
              <a:headEnd/>
              <a:tailEnd/>
            </a:ln>
          </p:spPr>
          <p:txBody>
            <a:bodyPr>
              <a:spAutoFit/>
            </a:bodyPr>
            <a:lstStyle/>
            <a:p>
              <a:r>
                <a:rPr lang="en-US" altLang="zh-CN" dirty="0">
                  <a:latin typeface="Times New Roman" charset="0"/>
                  <a:ea typeface="Times New Roman" charset="0"/>
                  <a:cs typeface="Times New Roman" charset="0"/>
                </a:rPr>
                <a:t>4</a:t>
              </a:r>
            </a:p>
          </p:txBody>
        </p:sp>
      </p:grpSp>
      <p:sp>
        <p:nvSpPr>
          <p:cNvPr id="52" name="任意多边形: 形状 51"/>
          <p:cNvSpPr/>
          <p:nvPr/>
        </p:nvSpPr>
        <p:spPr>
          <a:xfrm>
            <a:off x="1901872" y="2405577"/>
            <a:ext cx="3592285" cy="3442996"/>
          </a:xfrm>
          <a:custGeom>
            <a:avLst/>
            <a:gdLst>
              <a:gd name="connsiteX0" fmla="*/ 0 w 3592285"/>
              <a:gd name="connsiteY0" fmla="*/ 699796 h 3442996"/>
              <a:gd name="connsiteX1" fmla="*/ 3592285 w 3592285"/>
              <a:gd name="connsiteY1" fmla="*/ 0 h 3442996"/>
              <a:gd name="connsiteX2" fmla="*/ 2425959 w 3592285"/>
              <a:gd name="connsiteY2" fmla="*/ 3442996 h 3442996"/>
              <a:gd name="connsiteX3" fmla="*/ 0 w 3592285"/>
              <a:gd name="connsiteY3" fmla="*/ 699796 h 3442996"/>
            </a:gdLst>
            <a:ahLst/>
            <a:cxnLst>
              <a:cxn ang="0">
                <a:pos x="connsiteX0" y="connsiteY0"/>
              </a:cxn>
              <a:cxn ang="0">
                <a:pos x="connsiteX1" y="connsiteY1"/>
              </a:cxn>
              <a:cxn ang="0">
                <a:pos x="connsiteX2" y="connsiteY2"/>
              </a:cxn>
              <a:cxn ang="0">
                <a:pos x="connsiteX3" y="connsiteY3"/>
              </a:cxn>
            </a:cxnLst>
            <a:rect l="l" t="t" r="r" b="b"/>
            <a:pathLst>
              <a:path w="3592285" h="3442996">
                <a:moveTo>
                  <a:pt x="0" y="699796"/>
                </a:moveTo>
                <a:lnTo>
                  <a:pt x="3592285" y="0"/>
                </a:lnTo>
                <a:lnTo>
                  <a:pt x="2425959" y="3442996"/>
                </a:lnTo>
                <a:lnTo>
                  <a:pt x="0" y="699796"/>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形状 52"/>
          <p:cNvSpPr/>
          <p:nvPr/>
        </p:nvSpPr>
        <p:spPr>
          <a:xfrm>
            <a:off x="3403841" y="2049070"/>
            <a:ext cx="1270000" cy="965200"/>
          </a:xfrm>
          <a:custGeom>
            <a:avLst/>
            <a:gdLst>
              <a:gd name="connsiteX0" fmla="*/ 0 w 1270000"/>
              <a:gd name="connsiteY0" fmla="*/ 965200 h 965200"/>
              <a:gd name="connsiteX1" fmla="*/ 1035050 w 1270000"/>
              <a:gd name="connsiteY1" fmla="*/ 0 h 965200"/>
              <a:gd name="connsiteX2" fmla="*/ 1270000 w 1270000"/>
              <a:gd name="connsiteY2" fmla="*/ 933450 h 965200"/>
            </a:gdLst>
            <a:ahLst/>
            <a:cxnLst>
              <a:cxn ang="0">
                <a:pos x="connsiteX0" y="connsiteY0"/>
              </a:cxn>
              <a:cxn ang="0">
                <a:pos x="connsiteX1" y="connsiteY1"/>
              </a:cxn>
              <a:cxn ang="0">
                <a:pos x="connsiteX2" y="connsiteY2"/>
              </a:cxn>
            </a:cxnLst>
            <a:rect l="l" t="t" r="r" b="b"/>
            <a:pathLst>
              <a:path w="1270000" h="965200">
                <a:moveTo>
                  <a:pt x="0" y="965200"/>
                </a:moveTo>
                <a:lnTo>
                  <a:pt x="1035050" y="0"/>
                </a:lnTo>
                <a:lnTo>
                  <a:pt x="1270000" y="93345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形状 54"/>
          <p:cNvSpPr/>
          <p:nvPr/>
        </p:nvSpPr>
        <p:spPr>
          <a:xfrm>
            <a:off x="1835391" y="3792145"/>
            <a:ext cx="3457575" cy="1752600"/>
          </a:xfrm>
          <a:custGeom>
            <a:avLst/>
            <a:gdLst>
              <a:gd name="connsiteX0" fmla="*/ 733425 w 3457575"/>
              <a:gd name="connsiteY0" fmla="*/ 0 h 1752600"/>
              <a:gd name="connsiteX1" fmla="*/ 0 w 3457575"/>
              <a:gd name="connsiteY1" fmla="*/ 733425 h 1752600"/>
              <a:gd name="connsiteX2" fmla="*/ 3457575 w 3457575"/>
              <a:gd name="connsiteY2" fmla="*/ 1752600 h 1752600"/>
              <a:gd name="connsiteX3" fmla="*/ 3305175 w 3457575"/>
              <a:gd name="connsiteY3" fmla="*/ 1114425 h 1752600"/>
            </a:gdLst>
            <a:ahLst/>
            <a:cxnLst>
              <a:cxn ang="0">
                <a:pos x="connsiteX0" y="connsiteY0"/>
              </a:cxn>
              <a:cxn ang="0">
                <a:pos x="connsiteX1" y="connsiteY1"/>
              </a:cxn>
              <a:cxn ang="0">
                <a:pos x="connsiteX2" y="connsiteY2"/>
              </a:cxn>
              <a:cxn ang="0">
                <a:pos x="connsiteX3" y="connsiteY3"/>
              </a:cxn>
            </a:cxnLst>
            <a:rect l="l" t="t" r="r" b="b"/>
            <a:pathLst>
              <a:path w="3457575" h="1752600">
                <a:moveTo>
                  <a:pt x="733425" y="0"/>
                </a:moveTo>
                <a:lnTo>
                  <a:pt x="0" y="733425"/>
                </a:lnTo>
                <a:lnTo>
                  <a:pt x="3457575" y="1752600"/>
                </a:lnTo>
                <a:lnTo>
                  <a:pt x="3305175" y="1114425"/>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flipH="1">
            <a:off x="4768372" y="4533061"/>
            <a:ext cx="720080" cy="72008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1444172" y="4029005"/>
            <a:ext cx="1668016" cy="158417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任意多边形: 形状 57"/>
          <p:cNvSpPr/>
          <p:nvPr/>
        </p:nvSpPr>
        <p:spPr>
          <a:xfrm>
            <a:off x="4121391" y="2201470"/>
            <a:ext cx="374650" cy="368300"/>
          </a:xfrm>
          <a:custGeom>
            <a:avLst/>
            <a:gdLst>
              <a:gd name="connsiteX0" fmla="*/ 0 w 374650"/>
              <a:gd name="connsiteY0" fmla="*/ 260350 h 368300"/>
              <a:gd name="connsiteX1" fmla="*/ 279400 w 374650"/>
              <a:gd name="connsiteY1" fmla="*/ 0 h 368300"/>
              <a:gd name="connsiteX2" fmla="*/ 374650 w 374650"/>
              <a:gd name="connsiteY2" fmla="*/ 368300 h 368300"/>
              <a:gd name="connsiteX3" fmla="*/ 0 w 374650"/>
              <a:gd name="connsiteY3" fmla="*/ 260350 h 368300"/>
            </a:gdLst>
            <a:ahLst/>
            <a:cxnLst>
              <a:cxn ang="0">
                <a:pos x="connsiteX0" y="connsiteY0"/>
              </a:cxn>
              <a:cxn ang="0">
                <a:pos x="connsiteX1" y="connsiteY1"/>
              </a:cxn>
              <a:cxn ang="0">
                <a:pos x="connsiteX2" y="connsiteY2"/>
              </a:cxn>
              <a:cxn ang="0">
                <a:pos x="connsiteX3" y="connsiteY3"/>
              </a:cxn>
            </a:cxnLst>
            <a:rect l="l" t="t" r="r" b="b"/>
            <a:pathLst>
              <a:path w="374650" h="368300">
                <a:moveTo>
                  <a:pt x="0" y="260350"/>
                </a:moveTo>
                <a:lnTo>
                  <a:pt x="279400" y="0"/>
                </a:lnTo>
                <a:lnTo>
                  <a:pt x="374650" y="368300"/>
                </a:lnTo>
                <a:lnTo>
                  <a:pt x="0" y="2603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p:cNvSpPr txBox="1"/>
          <p:nvPr/>
        </p:nvSpPr>
        <p:spPr>
          <a:xfrm>
            <a:off x="3069037" y="3380010"/>
            <a:ext cx="1826141" cy="646331"/>
          </a:xfrm>
          <a:prstGeom prst="rect">
            <a:avLst/>
          </a:prstGeom>
          <a:noFill/>
        </p:spPr>
        <p:txBody>
          <a:bodyPr wrap="none" rtlCol="0">
            <a:spAutoFit/>
          </a:bodyPr>
          <a:lstStyle/>
          <a:p>
            <a:r>
              <a:rPr lang="en-US" altLang="zh-CN" sz="3600" dirty="0" smtClean="0">
                <a:solidFill>
                  <a:schemeClr val="bg1"/>
                </a:solidFill>
                <a:latin typeface="Times New Roman" charset="0"/>
                <a:ea typeface="Times New Roman" charset="0"/>
                <a:cs typeface="Times New Roman" charset="0"/>
              </a:rPr>
              <a:t>Contents</a:t>
            </a:r>
            <a:endParaRPr lang="zh-CN" altLang="en-US" sz="3600" dirty="0">
              <a:solidFill>
                <a:schemeClr val="bg1"/>
              </a:solidFill>
              <a:latin typeface="Times New Roman" charset="0"/>
              <a:ea typeface="Times New Roman" charset="0"/>
              <a:cs typeface="Times New Roman" charset="0"/>
            </a:endParaRPr>
          </a:p>
        </p:txBody>
      </p:sp>
      <p:cxnSp>
        <p:nvCxnSpPr>
          <p:cNvPr id="69" name="直接连接符 68"/>
          <p:cNvCxnSpPr/>
          <p:nvPr/>
        </p:nvCxnSpPr>
        <p:spPr>
          <a:xfrm flipH="1">
            <a:off x="4678660" y="591989"/>
            <a:ext cx="2470795" cy="239218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57251425"/>
      </p:ext>
    </p:extLst>
  </p:cSld>
  <p:clrMapOvr>
    <a:masterClrMapping/>
  </p:clrMapOvr>
  <mc:AlternateContent xmlns:mc="http://schemas.openxmlformats.org/markup-compatibility/2006" xmlns:p14="http://schemas.microsoft.com/office/powerpoint/2010/main">
    <mc:Choice Requires="p14">
      <p:transition spd="slow" p14:dur="1500" advTm="4628">
        <p14:window dir="vert"/>
      </p:transition>
    </mc:Choice>
    <mc:Fallback xmlns="">
      <p:transition spd="slow" advTm="960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heel(1)">
                                      <p:cBhvr>
                                        <p:cTn id="7" dur="2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704344"/>
            <a:ext cx="9140061" cy="2875208"/>
            <a:chOff x="0" y="-704344"/>
            <a:chExt cx="9140061" cy="2875208"/>
          </a:xfrm>
        </p:grpSpPr>
        <p:grpSp>
          <p:nvGrpSpPr>
            <p:cNvPr id="4" name="组合 3"/>
            <p:cNvGrpSpPr/>
            <p:nvPr/>
          </p:nvGrpSpPr>
          <p:grpSpPr>
            <a:xfrm>
              <a:off x="0" y="-488131"/>
              <a:ext cx="2392916" cy="2204722"/>
              <a:chOff x="1444172" y="591989"/>
              <a:chExt cx="5705283" cy="5256584"/>
            </a:xfrm>
          </p:grpSpPr>
          <p:sp>
            <p:nvSpPr>
              <p:cNvPr id="64" name="任意多边形: 形状 63"/>
              <p:cNvSpPr/>
              <p:nvPr/>
            </p:nvSpPr>
            <p:spPr>
              <a:xfrm>
                <a:off x="1901872" y="2405577"/>
                <a:ext cx="3592285" cy="3442996"/>
              </a:xfrm>
              <a:custGeom>
                <a:avLst/>
                <a:gdLst>
                  <a:gd name="connsiteX0" fmla="*/ 0 w 3592285"/>
                  <a:gd name="connsiteY0" fmla="*/ 699796 h 3442996"/>
                  <a:gd name="connsiteX1" fmla="*/ 3592285 w 3592285"/>
                  <a:gd name="connsiteY1" fmla="*/ 0 h 3442996"/>
                  <a:gd name="connsiteX2" fmla="*/ 2425959 w 3592285"/>
                  <a:gd name="connsiteY2" fmla="*/ 3442996 h 3442996"/>
                  <a:gd name="connsiteX3" fmla="*/ 0 w 3592285"/>
                  <a:gd name="connsiteY3" fmla="*/ 699796 h 3442996"/>
                </a:gdLst>
                <a:ahLst/>
                <a:cxnLst>
                  <a:cxn ang="0">
                    <a:pos x="connsiteX0" y="connsiteY0"/>
                  </a:cxn>
                  <a:cxn ang="0">
                    <a:pos x="connsiteX1" y="connsiteY1"/>
                  </a:cxn>
                  <a:cxn ang="0">
                    <a:pos x="connsiteX2" y="connsiteY2"/>
                  </a:cxn>
                  <a:cxn ang="0">
                    <a:pos x="connsiteX3" y="connsiteY3"/>
                  </a:cxn>
                </a:cxnLst>
                <a:rect l="l" t="t" r="r" b="b"/>
                <a:pathLst>
                  <a:path w="3592285" h="3442996">
                    <a:moveTo>
                      <a:pt x="0" y="699796"/>
                    </a:moveTo>
                    <a:lnTo>
                      <a:pt x="3592285" y="0"/>
                    </a:lnTo>
                    <a:lnTo>
                      <a:pt x="2425959" y="3442996"/>
                    </a:lnTo>
                    <a:lnTo>
                      <a:pt x="0" y="699796"/>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形状 64"/>
              <p:cNvSpPr/>
              <p:nvPr/>
            </p:nvSpPr>
            <p:spPr>
              <a:xfrm>
                <a:off x="3403842" y="2049069"/>
                <a:ext cx="1270001" cy="965200"/>
              </a:xfrm>
              <a:custGeom>
                <a:avLst/>
                <a:gdLst>
                  <a:gd name="connsiteX0" fmla="*/ 0 w 1270000"/>
                  <a:gd name="connsiteY0" fmla="*/ 965200 h 965200"/>
                  <a:gd name="connsiteX1" fmla="*/ 1035050 w 1270000"/>
                  <a:gd name="connsiteY1" fmla="*/ 0 h 965200"/>
                  <a:gd name="connsiteX2" fmla="*/ 1270000 w 1270000"/>
                  <a:gd name="connsiteY2" fmla="*/ 933450 h 965200"/>
                </a:gdLst>
                <a:ahLst/>
                <a:cxnLst>
                  <a:cxn ang="0">
                    <a:pos x="connsiteX0" y="connsiteY0"/>
                  </a:cxn>
                  <a:cxn ang="0">
                    <a:pos x="connsiteX1" y="connsiteY1"/>
                  </a:cxn>
                  <a:cxn ang="0">
                    <a:pos x="connsiteX2" y="connsiteY2"/>
                  </a:cxn>
                </a:cxnLst>
                <a:rect l="l" t="t" r="r" b="b"/>
                <a:pathLst>
                  <a:path w="1270000" h="965200">
                    <a:moveTo>
                      <a:pt x="0" y="965200"/>
                    </a:moveTo>
                    <a:lnTo>
                      <a:pt x="1035050" y="0"/>
                    </a:lnTo>
                    <a:lnTo>
                      <a:pt x="1270000" y="93345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形状 65"/>
              <p:cNvSpPr/>
              <p:nvPr/>
            </p:nvSpPr>
            <p:spPr>
              <a:xfrm>
                <a:off x="1835390" y="3792146"/>
                <a:ext cx="3457575" cy="1752599"/>
              </a:xfrm>
              <a:custGeom>
                <a:avLst/>
                <a:gdLst>
                  <a:gd name="connsiteX0" fmla="*/ 733425 w 3457575"/>
                  <a:gd name="connsiteY0" fmla="*/ 0 h 1752600"/>
                  <a:gd name="connsiteX1" fmla="*/ 0 w 3457575"/>
                  <a:gd name="connsiteY1" fmla="*/ 733425 h 1752600"/>
                  <a:gd name="connsiteX2" fmla="*/ 3457575 w 3457575"/>
                  <a:gd name="connsiteY2" fmla="*/ 1752600 h 1752600"/>
                  <a:gd name="connsiteX3" fmla="*/ 3305175 w 3457575"/>
                  <a:gd name="connsiteY3" fmla="*/ 1114425 h 1752600"/>
                </a:gdLst>
                <a:ahLst/>
                <a:cxnLst>
                  <a:cxn ang="0">
                    <a:pos x="connsiteX0" y="connsiteY0"/>
                  </a:cxn>
                  <a:cxn ang="0">
                    <a:pos x="connsiteX1" y="connsiteY1"/>
                  </a:cxn>
                  <a:cxn ang="0">
                    <a:pos x="connsiteX2" y="connsiteY2"/>
                  </a:cxn>
                  <a:cxn ang="0">
                    <a:pos x="connsiteX3" y="connsiteY3"/>
                  </a:cxn>
                </a:cxnLst>
                <a:rect l="l" t="t" r="r" b="b"/>
                <a:pathLst>
                  <a:path w="3457575" h="1752600">
                    <a:moveTo>
                      <a:pt x="733425" y="0"/>
                    </a:moveTo>
                    <a:lnTo>
                      <a:pt x="0" y="733425"/>
                    </a:lnTo>
                    <a:lnTo>
                      <a:pt x="3457575" y="1752600"/>
                    </a:lnTo>
                    <a:lnTo>
                      <a:pt x="3305175" y="1114425"/>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p:cNvCxnSpPr/>
              <p:nvPr/>
            </p:nvCxnSpPr>
            <p:spPr>
              <a:xfrm flipH="1">
                <a:off x="4768373" y="4533062"/>
                <a:ext cx="720081" cy="72008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1444172" y="4029005"/>
                <a:ext cx="1668016" cy="158417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0" name="任意多边形: 形状 69"/>
              <p:cNvSpPr/>
              <p:nvPr/>
            </p:nvSpPr>
            <p:spPr>
              <a:xfrm>
                <a:off x="4121391" y="2201470"/>
                <a:ext cx="374650" cy="368301"/>
              </a:xfrm>
              <a:custGeom>
                <a:avLst/>
                <a:gdLst>
                  <a:gd name="connsiteX0" fmla="*/ 0 w 374650"/>
                  <a:gd name="connsiteY0" fmla="*/ 260350 h 368300"/>
                  <a:gd name="connsiteX1" fmla="*/ 279400 w 374650"/>
                  <a:gd name="connsiteY1" fmla="*/ 0 h 368300"/>
                  <a:gd name="connsiteX2" fmla="*/ 374650 w 374650"/>
                  <a:gd name="connsiteY2" fmla="*/ 368300 h 368300"/>
                  <a:gd name="connsiteX3" fmla="*/ 0 w 374650"/>
                  <a:gd name="connsiteY3" fmla="*/ 260350 h 368300"/>
                </a:gdLst>
                <a:ahLst/>
                <a:cxnLst>
                  <a:cxn ang="0">
                    <a:pos x="connsiteX0" y="connsiteY0"/>
                  </a:cxn>
                  <a:cxn ang="0">
                    <a:pos x="connsiteX1" y="connsiteY1"/>
                  </a:cxn>
                  <a:cxn ang="0">
                    <a:pos x="connsiteX2" y="connsiteY2"/>
                  </a:cxn>
                  <a:cxn ang="0">
                    <a:pos x="connsiteX3" y="connsiteY3"/>
                  </a:cxn>
                </a:cxnLst>
                <a:rect l="l" t="t" r="r" b="b"/>
                <a:pathLst>
                  <a:path w="374650" h="368300">
                    <a:moveTo>
                      <a:pt x="0" y="260350"/>
                    </a:moveTo>
                    <a:lnTo>
                      <a:pt x="279400" y="0"/>
                    </a:lnTo>
                    <a:lnTo>
                      <a:pt x="374650" y="368300"/>
                    </a:lnTo>
                    <a:lnTo>
                      <a:pt x="0" y="2603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直接连接符 71"/>
              <p:cNvCxnSpPr/>
              <p:nvPr/>
            </p:nvCxnSpPr>
            <p:spPr>
              <a:xfrm flipH="1">
                <a:off x="4678659" y="591989"/>
                <a:ext cx="2470796" cy="23921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6" name="直接连接符 5"/>
            <p:cNvCxnSpPr/>
            <p:nvPr/>
          </p:nvCxnSpPr>
          <p:spPr>
            <a:xfrm>
              <a:off x="1696257" y="1164838"/>
              <a:ext cx="68933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252911" y="572825"/>
              <a:ext cx="2577950" cy="707886"/>
            </a:xfrm>
            <a:prstGeom prst="rect">
              <a:avLst/>
            </a:prstGeom>
          </p:spPr>
          <p:txBody>
            <a:bodyPr wrap="none">
              <a:spAutoFit/>
            </a:bodyPr>
            <a:lstStyle/>
            <a:p>
              <a:r>
                <a:rPr lang="en-US" altLang="zh-CN" sz="4000" noProof="1">
                  <a:solidFill>
                    <a:schemeClr val="bg1"/>
                  </a:solidFill>
                  <a:latin typeface="Times New Roman" charset="0"/>
                  <a:ea typeface="Times New Roman" charset="0"/>
                  <a:cs typeface="Times New Roman" charset="0"/>
                </a:rPr>
                <a:t>Experiment</a:t>
              </a:r>
              <a:endParaRPr lang="en-US" altLang="zh-CN" sz="4000" dirty="0">
                <a:solidFill>
                  <a:schemeClr val="bg1"/>
                </a:solidFill>
                <a:latin typeface="Times New Roman" charset="0"/>
                <a:ea typeface="Times New Roman" charset="0"/>
                <a:cs typeface="Times New Roman" charset="0"/>
              </a:endParaRPr>
            </a:p>
          </p:txBody>
        </p:sp>
        <p:sp>
          <p:nvSpPr>
            <p:cNvPr id="9" name="椭圆 8"/>
            <p:cNvSpPr/>
            <p:nvPr/>
          </p:nvSpPr>
          <p:spPr>
            <a:xfrm>
              <a:off x="8589615" y="1056826"/>
              <a:ext cx="216024" cy="21602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5" name="图片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06853">
              <a:off x="4028581" y="-704344"/>
              <a:ext cx="5111480" cy="2875208"/>
            </a:xfrm>
            <a:prstGeom prst="rect">
              <a:avLst/>
            </a:prstGeom>
          </p:spPr>
        </p:pic>
      </p:grpSp>
      <p:pic>
        <p:nvPicPr>
          <p:cNvPr id="2" name="图片 1"/>
          <p:cNvPicPr>
            <a:picLocks noChangeAspect="1"/>
          </p:cNvPicPr>
          <p:nvPr/>
        </p:nvPicPr>
        <p:blipFill>
          <a:blip r:embed="rId5"/>
          <a:stretch>
            <a:fillRect/>
          </a:stretch>
        </p:blipFill>
        <p:spPr>
          <a:xfrm>
            <a:off x="2392914" y="1930345"/>
            <a:ext cx="7169439" cy="4278267"/>
          </a:xfrm>
          <a:prstGeom prst="rect">
            <a:avLst/>
          </a:prstGeom>
        </p:spPr>
      </p:pic>
    </p:spTree>
    <p:custDataLst>
      <p:tags r:id="rId1"/>
    </p:custDataLst>
    <p:extLst>
      <p:ext uri="{BB962C8B-B14F-4D97-AF65-F5344CB8AC3E}">
        <p14:creationId xmlns:p14="http://schemas.microsoft.com/office/powerpoint/2010/main" val="1730563293"/>
      </p:ext>
    </p:extLst>
  </p:cSld>
  <p:clrMapOvr>
    <a:masterClrMapping/>
  </p:clrMapOvr>
  <mc:AlternateContent xmlns:mc="http://schemas.openxmlformats.org/markup-compatibility/2006" xmlns:p14="http://schemas.microsoft.com/office/powerpoint/2010/main">
    <mc:Choice Requires="p14">
      <p:transition spd="slow" p14:dur="1500" advTm="3274">
        <p14:window dir="vert"/>
      </p:transition>
    </mc:Choice>
    <mc:Fallback xmlns="">
      <p:transition spd="slow" advTm="9601">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704344"/>
            <a:ext cx="9140061" cy="2875208"/>
            <a:chOff x="0" y="-704344"/>
            <a:chExt cx="9140061" cy="2875208"/>
          </a:xfrm>
        </p:grpSpPr>
        <p:grpSp>
          <p:nvGrpSpPr>
            <p:cNvPr id="4" name="组合 3"/>
            <p:cNvGrpSpPr/>
            <p:nvPr/>
          </p:nvGrpSpPr>
          <p:grpSpPr>
            <a:xfrm>
              <a:off x="0" y="-488131"/>
              <a:ext cx="2392916" cy="2204722"/>
              <a:chOff x="1444172" y="591989"/>
              <a:chExt cx="5705283" cy="5256584"/>
            </a:xfrm>
          </p:grpSpPr>
          <p:sp>
            <p:nvSpPr>
              <p:cNvPr id="64" name="任意多边形: 形状 63"/>
              <p:cNvSpPr/>
              <p:nvPr/>
            </p:nvSpPr>
            <p:spPr>
              <a:xfrm>
                <a:off x="1901872" y="2405577"/>
                <a:ext cx="3592285" cy="3442996"/>
              </a:xfrm>
              <a:custGeom>
                <a:avLst/>
                <a:gdLst>
                  <a:gd name="connsiteX0" fmla="*/ 0 w 3592285"/>
                  <a:gd name="connsiteY0" fmla="*/ 699796 h 3442996"/>
                  <a:gd name="connsiteX1" fmla="*/ 3592285 w 3592285"/>
                  <a:gd name="connsiteY1" fmla="*/ 0 h 3442996"/>
                  <a:gd name="connsiteX2" fmla="*/ 2425959 w 3592285"/>
                  <a:gd name="connsiteY2" fmla="*/ 3442996 h 3442996"/>
                  <a:gd name="connsiteX3" fmla="*/ 0 w 3592285"/>
                  <a:gd name="connsiteY3" fmla="*/ 699796 h 3442996"/>
                </a:gdLst>
                <a:ahLst/>
                <a:cxnLst>
                  <a:cxn ang="0">
                    <a:pos x="connsiteX0" y="connsiteY0"/>
                  </a:cxn>
                  <a:cxn ang="0">
                    <a:pos x="connsiteX1" y="connsiteY1"/>
                  </a:cxn>
                  <a:cxn ang="0">
                    <a:pos x="connsiteX2" y="connsiteY2"/>
                  </a:cxn>
                  <a:cxn ang="0">
                    <a:pos x="connsiteX3" y="connsiteY3"/>
                  </a:cxn>
                </a:cxnLst>
                <a:rect l="l" t="t" r="r" b="b"/>
                <a:pathLst>
                  <a:path w="3592285" h="3442996">
                    <a:moveTo>
                      <a:pt x="0" y="699796"/>
                    </a:moveTo>
                    <a:lnTo>
                      <a:pt x="3592285" y="0"/>
                    </a:lnTo>
                    <a:lnTo>
                      <a:pt x="2425959" y="3442996"/>
                    </a:lnTo>
                    <a:lnTo>
                      <a:pt x="0" y="699796"/>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形状 64"/>
              <p:cNvSpPr/>
              <p:nvPr/>
            </p:nvSpPr>
            <p:spPr>
              <a:xfrm>
                <a:off x="3403842" y="2049069"/>
                <a:ext cx="1270001" cy="965200"/>
              </a:xfrm>
              <a:custGeom>
                <a:avLst/>
                <a:gdLst>
                  <a:gd name="connsiteX0" fmla="*/ 0 w 1270000"/>
                  <a:gd name="connsiteY0" fmla="*/ 965200 h 965200"/>
                  <a:gd name="connsiteX1" fmla="*/ 1035050 w 1270000"/>
                  <a:gd name="connsiteY1" fmla="*/ 0 h 965200"/>
                  <a:gd name="connsiteX2" fmla="*/ 1270000 w 1270000"/>
                  <a:gd name="connsiteY2" fmla="*/ 933450 h 965200"/>
                </a:gdLst>
                <a:ahLst/>
                <a:cxnLst>
                  <a:cxn ang="0">
                    <a:pos x="connsiteX0" y="connsiteY0"/>
                  </a:cxn>
                  <a:cxn ang="0">
                    <a:pos x="connsiteX1" y="connsiteY1"/>
                  </a:cxn>
                  <a:cxn ang="0">
                    <a:pos x="connsiteX2" y="connsiteY2"/>
                  </a:cxn>
                </a:cxnLst>
                <a:rect l="l" t="t" r="r" b="b"/>
                <a:pathLst>
                  <a:path w="1270000" h="965200">
                    <a:moveTo>
                      <a:pt x="0" y="965200"/>
                    </a:moveTo>
                    <a:lnTo>
                      <a:pt x="1035050" y="0"/>
                    </a:lnTo>
                    <a:lnTo>
                      <a:pt x="1270000" y="93345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形状 65"/>
              <p:cNvSpPr/>
              <p:nvPr/>
            </p:nvSpPr>
            <p:spPr>
              <a:xfrm>
                <a:off x="1835390" y="3792146"/>
                <a:ext cx="3457575" cy="1752599"/>
              </a:xfrm>
              <a:custGeom>
                <a:avLst/>
                <a:gdLst>
                  <a:gd name="connsiteX0" fmla="*/ 733425 w 3457575"/>
                  <a:gd name="connsiteY0" fmla="*/ 0 h 1752600"/>
                  <a:gd name="connsiteX1" fmla="*/ 0 w 3457575"/>
                  <a:gd name="connsiteY1" fmla="*/ 733425 h 1752600"/>
                  <a:gd name="connsiteX2" fmla="*/ 3457575 w 3457575"/>
                  <a:gd name="connsiteY2" fmla="*/ 1752600 h 1752600"/>
                  <a:gd name="connsiteX3" fmla="*/ 3305175 w 3457575"/>
                  <a:gd name="connsiteY3" fmla="*/ 1114425 h 1752600"/>
                </a:gdLst>
                <a:ahLst/>
                <a:cxnLst>
                  <a:cxn ang="0">
                    <a:pos x="connsiteX0" y="connsiteY0"/>
                  </a:cxn>
                  <a:cxn ang="0">
                    <a:pos x="connsiteX1" y="connsiteY1"/>
                  </a:cxn>
                  <a:cxn ang="0">
                    <a:pos x="connsiteX2" y="connsiteY2"/>
                  </a:cxn>
                  <a:cxn ang="0">
                    <a:pos x="connsiteX3" y="connsiteY3"/>
                  </a:cxn>
                </a:cxnLst>
                <a:rect l="l" t="t" r="r" b="b"/>
                <a:pathLst>
                  <a:path w="3457575" h="1752600">
                    <a:moveTo>
                      <a:pt x="733425" y="0"/>
                    </a:moveTo>
                    <a:lnTo>
                      <a:pt x="0" y="733425"/>
                    </a:lnTo>
                    <a:lnTo>
                      <a:pt x="3457575" y="1752600"/>
                    </a:lnTo>
                    <a:lnTo>
                      <a:pt x="3305175" y="1114425"/>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p:cNvCxnSpPr/>
              <p:nvPr/>
            </p:nvCxnSpPr>
            <p:spPr>
              <a:xfrm flipH="1">
                <a:off x="4768373" y="4533062"/>
                <a:ext cx="720081" cy="72008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1444172" y="4029005"/>
                <a:ext cx="1668016" cy="158417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0" name="任意多边形: 形状 69"/>
              <p:cNvSpPr/>
              <p:nvPr/>
            </p:nvSpPr>
            <p:spPr>
              <a:xfrm>
                <a:off x="4121391" y="2201470"/>
                <a:ext cx="374650" cy="368301"/>
              </a:xfrm>
              <a:custGeom>
                <a:avLst/>
                <a:gdLst>
                  <a:gd name="connsiteX0" fmla="*/ 0 w 374650"/>
                  <a:gd name="connsiteY0" fmla="*/ 260350 h 368300"/>
                  <a:gd name="connsiteX1" fmla="*/ 279400 w 374650"/>
                  <a:gd name="connsiteY1" fmla="*/ 0 h 368300"/>
                  <a:gd name="connsiteX2" fmla="*/ 374650 w 374650"/>
                  <a:gd name="connsiteY2" fmla="*/ 368300 h 368300"/>
                  <a:gd name="connsiteX3" fmla="*/ 0 w 374650"/>
                  <a:gd name="connsiteY3" fmla="*/ 260350 h 368300"/>
                </a:gdLst>
                <a:ahLst/>
                <a:cxnLst>
                  <a:cxn ang="0">
                    <a:pos x="connsiteX0" y="connsiteY0"/>
                  </a:cxn>
                  <a:cxn ang="0">
                    <a:pos x="connsiteX1" y="connsiteY1"/>
                  </a:cxn>
                  <a:cxn ang="0">
                    <a:pos x="connsiteX2" y="connsiteY2"/>
                  </a:cxn>
                  <a:cxn ang="0">
                    <a:pos x="connsiteX3" y="connsiteY3"/>
                  </a:cxn>
                </a:cxnLst>
                <a:rect l="l" t="t" r="r" b="b"/>
                <a:pathLst>
                  <a:path w="374650" h="368300">
                    <a:moveTo>
                      <a:pt x="0" y="260350"/>
                    </a:moveTo>
                    <a:lnTo>
                      <a:pt x="279400" y="0"/>
                    </a:lnTo>
                    <a:lnTo>
                      <a:pt x="374650" y="368300"/>
                    </a:lnTo>
                    <a:lnTo>
                      <a:pt x="0" y="2603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直接连接符 71"/>
              <p:cNvCxnSpPr/>
              <p:nvPr/>
            </p:nvCxnSpPr>
            <p:spPr>
              <a:xfrm flipH="1">
                <a:off x="4678659" y="591989"/>
                <a:ext cx="2470796" cy="23921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6" name="直接连接符 5"/>
            <p:cNvCxnSpPr/>
            <p:nvPr/>
          </p:nvCxnSpPr>
          <p:spPr>
            <a:xfrm>
              <a:off x="1696257" y="1164838"/>
              <a:ext cx="68933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252911" y="572825"/>
              <a:ext cx="2577950" cy="707886"/>
            </a:xfrm>
            <a:prstGeom prst="rect">
              <a:avLst/>
            </a:prstGeom>
          </p:spPr>
          <p:txBody>
            <a:bodyPr wrap="none">
              <a:spAutoFit/>
            </a:bodyPr>
            <a:lstStyle/>
            <a:p>
              <a:r>
                <a:rPr lang="en-US" altLang="zh-CN" sz="4000" noProof="1">
                  <a:solidFill>
                    <a:schemeClr val="bg1"/>
                  </a:solidFill>
                  <a:latin typeface="Times New Roman" charset="0"/>
                  <a:ea typeface="Times New Roman" charset="0"/>
                  <a:cs typeface="Times New Roman" charset="0"/>
                </a:rPr>
                <a:t>Experiment</a:t>
              </a:r>
              <a:endParaRPr lang="en-US" altLang="zh-CN" sz="4000" dirty="0">
                <a:solidFill>
                  <a:schemeClr val="bg1"/>
                </a:solidFill>
                <a:latin typeface="Times New Roman" charset="0"/>
                <a:ea typeface="Times New Roman" charset="0"/>
                <a:cs typeface="Times New Roman" charset="0"/>
              </a:endParaRPr>
            </a:p>
          </p:txBody>
        </p:sp>
        <p:sp>
          <p:nvSpPr>
            <p:cNvPr id="9" name="椭圆 8"/>
            <p:cNvSpPr/>
            <p:nvPr/>
          </p:nvSpPr>
          <p:spPr>
            <a:xfrm>
              <a:off x="8589615" y="1056826"/>
              <a:ext cx="216024" cy="21602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5" name="图片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06853">
              <a:off x="4028581" y="-704344"/>
              <a:ext cx="5111480" cy="2875208"/>
            </a:xfrm>
            <a:prstGeom prst="rect">
              <a:avLst/>
            </a:prstGeom>
          </p:spPr>
        </p:pic>
      </p:grpSp>
      <p:pic>
        <p:nvPicPr>
          <p:cNvPr id="3" name="图片 2"/>
          <p:cNvPicPr>
            <a:picLocks noChangeAspect="1"/>
          </p:cNvPicPr>
          <p:nvPr/>
        </p:nvPicPr>
        <p:blipFill>
          <a:blip r:embed="rId5"/>
          <a:stretch>
            <a:fillRect/>
          </a:stretch>
        </p:blipFill>
        <p:spPr>
          <a:xfrm>
            <a:off x="2367078" y="1931818"/>
            <a:ext cx="7382817" cy="3942113"/>
          </a:xfrm>
          <a:prstGeom prst="rect">
            <a:avLst/>
          </a:prstGeom>
        </p:spPr>
      </p:pic>
      <p:pic>
        <p:nvPicPr>
          <p:cNvPr id="5" name="图片 4"/>
          <p:cNvPicPr>
            <a:picLocks noChangeAspect="1"/>
          </p:cNvPicPr>
          <p:nvPr/>
        </p:nvPicPr>
        <p:blipFill>
          <a:blip r:embed="rId6"/>
          <a:stretch>
            <a:fillRect/>
          </a:stretch>
        </p:blipFill>
        <p:spPr>
          <a:xfrm>
            <a:off x="2550352" y="1410411"/>
            <a:ext cx="7016268" cy="5142166"/>
          </a:xfrm>
          <a:prstGeom prst="rect">
            <a:avLst/>
          </a:prstGeom>
        </p:spPr>
      </p:pic>
    </p:spTree>
    <p:custDataLst>
      <p:tags r:id="rId1"/>
    </p:custDataLst>
    <p:extLst>
      <p:ext uri="{BB962C8B-B14F-4D97-AF65-F5344CB8AC3E}">
        <p14:creationId xmlns:p14="http://schemas.microsoft.com/office/powerpoint/2010/main" val="1174300492"/>
      </p:ext>
    </p:extLst>
  </p:cSld>
  <p:clrMapOvr>
    <a:masterClrMapping/>
  </p:clrMapOvr>
  <mc:AlternateContent xmlns:mc="http://schemas.openxmlformats.org/markup-compatibility/2006" xmlns:p14="http://schemas.microsoft.com/office/powerpoint/2010/main">
    <mc:Choice Requires="p14">
      <p:transition spd="slow" p14:dur="1500" advTm="3274">
        <p14:window dir="vert"/>
      </p:transition>
    </mc:Choice>
    <mc:Fallback xmlns="">
      <p:transition spd="slow" advTm="960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图片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973200">
            <a:off x="2387501" y="-285564"/>
            <a:ext cx="6547642" cy="3683048"/>
          </a:xfrm>
          <a:prstGeom prst="rect">
            <a:avLst/>
          </a:prstGeom>
        </p:spPr>
      </p:pic>
      <p:grpSp>
        <p:nvGrpSpPr>
          <p:cNvPr id="30" name="组合 29"/>
          <p:cNvGrpSpPr>
            <a:grpSpLocks/>
          </p:cNvGrpSpPr>
          <p:nvPr/>
        </p:nvGrpSpPr>
        <p:grpSpPr bwMode="auto">
          <a:xfrm>
            <a:off x="6296595" y="2424288"/>
            <a:ext cx="4811712" cy="646070"/>
            <a:chOff x="1629" y="2206"/>
            <a:chExt cx="7576" cy="1015"/>
          </a:xfrm>
        </p:grpSpPr>
        <p:sp>
          <p:nvSpPr>
            <p:cNvPr id="31" name="文本框 20"/>
            <p:cNvSpPr txBox="1">
              <a:spLocks noChangeArrowheads="1"/>
            </p:cNvSpPr>
            <p:nvPr/>
          </p:nvSpPr>
          <p:spPr bwMode="auto">
            <a:xfrm>
              <a:off x="1629" y="2412"/>
              <a:ext cx="1584" cy="528"/>
            </a:xfrm>
            <a:prstGeom prst="rect">
              <a:avLst/>
            </a:prstGeom>
            <a:noFill/>
            <a:ln w="9525">
              <a:noFill/>
              <a:miter lim="800000"/>
              <a:headEnd/>
              <a:tailEnd/>
            </a:ln>
          </p:spPr>
          <p:txBody>
            <a:bodyPr>
              <a:spAutoFit/>
            </a:bodyPr>
            <a:lstStyle/>
            <a:p>
              <a:endParaRPr lang="en-US" altLang="zh-CN" sz="1600" dirty="0">
                <a:solidFill>
                  <a:schemeClr val="bg1"/>
                </a:solidFill>
                <a:latin typeface="Times New Roman" charset="0"/>
                <a:ea typeface="Times New Roman" charset="0"/>
                <a:cs typeface="Times New Roman" charset="0"/>
              </a:endParaRPr>
            </a:p>
          </p:txBody>
        </p:sp>
        <p:sp>
          <p:nvSpPr>
            <p:cNvPr id="32" name="文本框 31"/>
            <p:cNvSpPr txBox="1"/>
            <p:nvPr/>
          </p:nvSpPr>
          <p:spPr>
            <a:xfrm>
              <a:off x="4001" y="2206"/>
              <a:ext cx="5204" cy="1015"/>
            </a:xfrm>
            <a:prstGeom prst="rect">
              <a:avLst/>
            </a:prstGeom>
            <a:noFill/>
            <a:ln>
              <a:noFill/>
            </a:ln>
          </p:spPr>
          <p:txBody>
            <a:bodyPr>
              <a:spAutoFit/>
            </a:bodyPr>
            <a:lstStyle/>
            <a:p>
              <a:pPr>
                <a:defRPr/>
              </a:pPr>
              <a:r>
                <a:rPr lang="en-US" altLang="zh-CN" sz="3600" noProof="1" smtClean="0">
                  <a:solidFill>
                    <a:schemeClr val="bg1">
                      <a:lumMod val="50000"/>
                    </a:schemeClr>
                  </a:solidFill>
                  <a:latin typeface="Times New Roman" charset="0"/>
                  <a:ea typeface="Times New Roman" charset="0"/>
                  <a:cs typeface="Times New Roman" charset="0"/>
                </a:rPr>
                <a:t>Introduction</a:t>
              </a:r>
              <a:endParaRPr lang="en-US" altLang="zh-CN" sz="3600" noProof="1">
                <a:solidFill>
                  <a:schemeClr val="bg1">
                    <a:lumMod val="50000"/>
                  </a:schemeClr>
                </a:solidFill>
                <a:latin typeface="Times New Roman" charset="0"/>
                <a:ea typeface="Times New Roman" charset="0"/>
                <a:cs typeface="Times New Roman" charset="0"/>
              </a:endParaRPr>
            </a:p>
          </p:txBody>
        </p:sp>
        <p:sp>
          <p:nvSpPr>
            <p:cNvPr id="33" name="椭圆 32"/>
            <p:cNvSpPr/>
            <p:nvPr/>
          </p:nvSpPr>
          <p:spPr>
            <a:xfrm>
              <a:off x="3346" y="2494"/>
              <a:ext cx="485" cy="4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chemeClr val="tx1"/>
                </a:solidFill>
                <a:latin typeface="Times New Roman" charset="0"/>
                <a:ea typeface="Times New Roman" charset="0"/>
                <a:cs typeface="Times New Roman" charset="0"/>
              </a:endParaRPr>
            </a:p>
          </p:txBody>
        </p:sp>
        <p:sp>
          <p:nvSpPr>
            <p:cNvPr id="34" name="文本框 23"/>
            <p:cNvSpPr txBox="1">
              <a:spLocks noChangeArrowheads="1"/>
            </p:cNvSpPr>
            <p:nvPr/>
          </p:nvSpPr>
          <p:spPr bwMode="auto">
            <a:xfrm>
              <a:off x="3349" y="2433"/>
              <a:ext cx="598" cy="580"/>
            </a:xfrm>
            <a:prstGeom prst="rect">
              <a:avLst/>
            </a:prstGeom>
            <a:noFill/>
            <a:ln w="9525">
              <a:noFill/>
              <a:miter lim="800000"/>
              <a:headEnd/>
              <a:tailEnd/>
            </a:ln>
          </p:spPr>
          <p:txBody>
            <a:bodyPr wrap="square">
              <a:spAutoFit/>
            </a:bodyPr>
            <a:lstStyle/>
            <a:p>
              <a:r>
                <a:rPr lang="en-US" altLang="zh-CN" dirty="0">
                  <a:latin typeface="Times New Roman" charset="0"/>
                  <a:ea typeface="Times New Roman" charset="0"/>
                  <a:cs typeface="Times New Roman" charset="0"/>
                </a:rPr>
                <a:t>1</a:t>
              </a:r>
            </a:p>
          </p:txBody>
        </p:sp>
      </p:grpSp>
      <p:grpSp>
        <p:nvGrpSpPr>
          <p:cNvPr id="35" name="组合 34"/>
          <p:cNvGrpSpPr>
            <a:grpSpLocks/>
          </p:cNvGrpSpPr>
          <p:nvPr/>
        </p:nvGrpSpPr>
        <p:grpSpPr bwMode="auto">
          <a:xfrm>
            <a:off x="7386930" y="3185935"/>
            <a:ext cx="3686758" cy="646530"/>
            <a:chOff x="3345" y="2171"/>
            <a:chExt cx="5804" cy="1022"/>
          </a:xfrm>
        </p:grpSpPr>
        <p:sp>
          <p:nvSpPr>
            <p:cNvPr id="37" name="文本框 36"/>
            <p:cNvSpPr txBox="1"/>
            <p:nvPr/>
          </p:nvSpPr>
          <p:spPr>
            <a:xfrm>
              <a:off x="3946" y="2171"/>
              <a:ext cx="5203" cy="1022"/>
            </a:xfrm>
            <a:prstGeom prst="rect">
              <a:avLst/>
            </a:prstGeom>
            <a:noFill/>
            <a:ln>
              <a:noFill/>
            </a:ln>
          </p:spPr>
          <p:txBody>
            <a:bodyPr>
              <a:spAutoFit/>
            </a:bodyPr>
            <a:lstStyle/>
            <a:p>
              <a:pPr>
                <a:defRPr/>
              </a:pPr>
              <a:r>
                <a:rPr lang="en-US" altLang="zh-CN" sz="3600" noProof="1">
                  <a:solidFill>
                    <a:schemeClr val="bg1">
                      <a:lumMod val="50000"/>
                    </a:schemeClr>
                  </a:solidFill>
                  <a:latin typeface="Times New Roman" charset="0"/>
                  <a:ea typeface="Times New Roman" charset="0"/>
                  <a:cs typeface="Times New Roman" charset="0"/>
                </a:rPr>
                <a:t>Methodology</a:t>
              </a:r>
            </a:p>
          </p:txBody>
        </p:sp>
        <p:sp>
          <p:nvSpPr>
            <p:cNvPr id="38" name="椭圆 37"/>
            <p:cNvSpPr/>
            <p:nvPr/>
          </p:nvSpPr>
          <p:spPr>
            <a:xfrm>
              <a:off x="3345" y="2497"/>
              <a:ext cx="485" cy="4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chemeClr val="bg1"/>
                </a:solidFill>
                <a:latin typeface="Times New Roman" charset="0"/>
                <a:ea typeface="Times New Roman" charset="0"/>
                <a:cs typeface="Times New Roman" charset="0"/>
              </a:endParaRPr>
            </a:p>
          </p:txBody>
        </p:sp>
        <p:sp>
          <p:nvSpPr>
            <p:cNvPr id="39" name="文本框 29"/>
            <p:cNvSpPr txBox="1">
              <a:spLocks noChangeArrowheads="1"/>
            </p:cNvSpPr>
            <p:nvPr/>
          </p:nvSpPr>
          <p:spPr bwMode="auto">
            <a:xfrm>
              <a:off x="3349" y="2433"/>
              <a:ext cx="410" cy="580"/>
            </a:xfrm>
            <a:prstGeom prst="rect">
              <a:avLst/>
            </a:prstGeom>
            <a:noFill/>
            <a:ln w="9525">
              <a:noFill/>
              <a:miter lim="800000"/>
              <a:headEnd/>
              <a:tailEnd/>
            </a:ln>
          </p:spPr>
          <p:txBody>
            <a:bodyPr>
              <a:spAutoFit/>
            </a:bodyPr>
            <a:lstStyle/>
            <a:p>
              <a:r>
                <a:rPr lang="en-US" altLang="zh-CN" dirty="0">
                  <a:latin typeface="Times New Roman" charset="0"/>
                  <a:ea typeface="Times New Roman" charset="0"/>
                  <a:cs typeface="Times New Roman" charset="0"/>
                </a:rPr>
                <a:t>2</a:t>
              </a:r>
            </a:p>
          </p:txBody>
        </p:sp>
      </p:grpSp>
      <p:grpSp>
        <p:nvGrpSpPr>
          <p:cNvPr id="40" name="组合 39"/>
          <p:cNvGrpSpPr>
            <a:grpSpLocks/>
          </p:cNvGrpSpPr>
          <p:nvPr/>
        </p:nvGrpSpPr>
        <p:grpSpPr bwMode="auto">
          <a:xfrm>
            <a:off x="7386929" y="3983748"/>
            <a:ext cx="3721059" cy="646281"/>
            <a:chOff x="3345" y="2221"/>
            <a:chExt cx="5858" cy="1017"/>
          </a:xfrm>
        </p:grpSpPr>
        <p:sp>
          <p:nvSpPr>
            <p:cNvPr id="42" name="文本框 41"/>
            <p:cNvSpPr txBox="1"/>
            <p:nvPr/>
          </p:nvSpPr>
          <p:spPr>
            <a:xfrm>
              <a:off x="4000" y="2221"/>
              <a:ext cx="5203" cy="1017"/>
            </a:xfrm>
            <a:prstGeom prst="rect">
              <a:avLst/>
            </a:prstGeom>
            <a:noFill/>
            <a:ln>
              <a:noFill/>
            </a:ln>
          </p:spPr>
          <p:txBody>
            <a:bodyPr>
              <a:spAutoFit/>
            </a:bodyPr>
            <a:lstStyle/>
            <a:p>
              <a:pPr>
                <a:defRPr/>
              </a:pPr>
              <a:r>
                <a:rPr lang="en-US" altLang="zh-CN" sz="3600" noProof="1">
                  <a:solidFill>
                    <a:schemeClr val="bg1">
                      <a:lumMod val="50000"/>
                    </a:schemeClr>
                  </a:solidFill>
                  <a:latin typeface="Times New Roman" charset="0"/>
                  <a:ea typeface="Times New Roman" charset="0"/>
                  <a:cs typeface="Times New Roman" charset="0"/>
                </a:rPr>
                <a:t>Experiment</a:t>
              </a:r>
            </a:p>
          </p:txBody>
        </p:sp>
        <p:sp>
          <p:nvSpPr>
            <p:cNvPr id="43" name="椭圆 42"/>
            <p:cNvSpPr/>
            <p:nvPr/>
          </p:nvSpPr>
          <p:spPr>
            <a:xfrm>
              <a:off x="3345" y="2494"/>
              <a:ext cx="485" cy="4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chemeClr val="bg1"/>
                </a:solidFill>
                <a:latin typeface="Times New Roman" charset="0"/>
                <a:ea typeface="Times New Roman" charset="0"/>
                <a:cs typeface="Times New Roman" charset="0"/>
              </a:endParaRPr>
            </a:p>
          </p:txBody>
        </p:sp>
        <p:sp>
          <p:nvSpPr>
            <p:cNvPr id="44" name="文本框 34"/>
            <p:cNvSpPr txBox="1">
              <a:spLocks noChangeArrowheads="1"/>
            </p:cNvSpPr>
            <p:nvPr/>
          </p:nvSpPr>
          <p:spPr bwMode="auto">
            <a:xfrm>
              <a:off x="3349" y="2433"/>
              <a:ext cx="410" cy="580"/>
            </a:xfrm>
            <a:prstGeom prst="rect">
              <a:avLst/>
            </a:prstGeom>
            <a:noFill/>
            <a:ln w="9525">
              <a:noFill/>
              <a:miter lim="800000"/>
              <a:headEnd/>
              <a:tailEnd/>
            </a:ln>
          </p:spPr>
          <p:txBody>
            <a:bodyPr>
              <a:spAutoFit/>
            </a:bodyPr>
            <a:lstStyle/>
            <a:p>
              <a:r>
                <a:rPr lang="en-US" altLang="zh-CN" dirty="0">
                  <a:latin typeface="Times New Roman" charset="0"/>
                  <a:ea typeface="Times New Roman" charset="0"/>
                  <a:cs typeface="Times New Roman" charset="0"/>
                </a:rPr>
                <a:t>3</a:t>
              </a:r>
            </a:p>
          </p:txBody>
        </p:sp>
      </p:grpSp>
      <p:grpSp>
        <p:nvGrpSpPr>
          <p:cNvPr id="45" name="组合 44"/>
          <p:cNvGrpSpPr>
            <a:grpSpLocks/>
          </p:cNvGrpSpPr>
          <p:nvPr/>
        </p:nvGrpSpPr>
        <p:grpSpPr bwMode="auto">
          <a:xfrm>
            <a:off x="7385690" y="4741375"/>
            <a:ext cx="3722617" cy="646087"/>
            <a:chOff x="3344" y="2188"/>
            <a:chExt cx="5862" cy="1019"/>
          </a:xfrm>
        </p:grpSpPr>
        <p:sp>
          <p:nvSpPr>
            <p:cNvPr id="47" name="文本框 46"/>
            <p:cNvSpPr txBox="1"/>
            <p:nvPr/>
          </p:nvSpPr>
          <p:spPr>
            <a:xfrm>
              <a:off x="4001" y="2188"/>
              <a:ext cx="5205" cy="1019"/>
            </a:xfrm>
            <a:prstGeom prst="rect">
              <a:avLst/>
            </a:prstGeom>
            <a:noFill/>
            <a:ln>
              <a:noFill/>
            </a:ln>
          </p:spPr>
          <p:txBody>
            <a:bodyPr>
              <a:spAutoFit/>
            </a:bodyPr>
            <a:lstStyle/>
            <a:p>
              <a:pPr>
                <a:defRPr/>
              </a:pPr>
              <a:r>
                <a:rPr lang="en-US" altLang="zh-CN" sz="3600" noProof="1">
                  <a:solidFill>
                    <a:schemeClr val="bg1"/>
                  </a:solidFill>
                  <a:latin typeface="Times New Roman" charset="0"/>
                  <a:ea typeface="Times New Roman" charset="0"/>
                  <a:cs typeface="Times New Roman" charset="0"/>
                </a:rPr>
                <a:t>Conclusion</a:t>
              </a:r>
            </a:p>
          </p:txBody>
        </p:sp>
        <p:sp>
          <p:nvSpPr>
            <p:cNvPr id="48" name="椭圆 47"/>
            <p:cNvSpPr/>
            <p:nvPr/>
          </p:nvSpPr>
          <p:spPr>
            <a:xfrm>
              <a:off x="3344" y="2495"/>
              <a:ext cx="485" cy="4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chemeClr val="bg1"/>
                </a:solidFill>
                <a:latin typeface="Times New Roman" charset="0"/>
                <a:ea typeface="Times New Roman" charset="0"/>
                <a:cs typeface="Times New Roman" charset="0"/>
              </a:endParaRPr>
            </a:p>
          </p:txBody>
        </p:sp>
        <p:sp>
          <p:nvSpPr>
            <p:cNvPr id="49" name="文本框 39"/>
            <p:cNvSpPr txBox="1">
              <a:spLocks noChangeArrowheads="1"/>
            </p:cNvSpPr>
            <p:nvPr/>
          </p:nvSpPr>
          <p:spPr bwMode="auto">
            <a:xfrm>
              <a:off x="3349" y="2433"/>
              <a:ext cx="410" cy="580"/>
            </a:xfrm>
            <a:prstGeom prst="rect">
              <a:avLst/>
            </a:prstGeom>
            <a:noFill/>
            <a:ln w="9525">
              <a:noFill/>
              <a:miter lim="800000"/>
              <a:headEnd/>
              <a:tailEnd/>
            </a:ln>
          </p:spPr>
          <p:txBody>
            <a:bodyPr>
              <a:spAutoFit/>
            </a:bodyPr>
            <a:lstStyle/>
            <a:p>
              <a:r>
                <a:rPr lang="en-US" altLang="zh-CN" dirty="0">
                  <a:latin typeface="Times New Roman" charset="0"/>
                  <a:ea typeface="Times New Roman" charset="0"/>
                  <a:cs typeface="Times New Roman" charset="0"/>
                </a:rPr>
                <a:t>4</a:t>
              </a:r>
            </a:p>
          </p:txBody>
        </p:sp>
      </p:grpSp>
      <p:sp>
        <p:nvSpPr>
          <p:cNvPr id="52" name="任意多边形: 形状 51"/>
          <p:cNvSpPr/>
          <p:nvPr/>
        </p:nvSpPr>
        <p:spPr>
          <a:xfrm>
            <a:off x="1901872" y="2405577"/>
            <a:ext cx="3592285" cy="3442996"/>
          </a:xfrm>
          <a:custGeom>
            <a:avLst/>
            <a:gdLst>
              <a:gd name="connsiteX0" fmla="*/ 0 w 3592285"/>
              <a:gd name="connsiteY0" fmla="*/ 699796 h 3442996"/>
              <a:gd name="connsiteX1" fmla="*/ 3592285 w 3592285"/>
              <a:gd name="connsiteY1" fmla="*/ 0 h 3442996"/>
              <a:gd name="connsiteX2" fmla="*/ 2425959 w 3592285"/>
              <a:gd name="connsiteY2" fmla="*/ 3442996 h 3442996"/>
              <a:gd name="connsiteX3" fmla="*/ 0 w 3592285"/>
              <a:gd name="connsiteY3" fmla="*/ 699796 h 3442996"/>
            </a:gdLst>
            <a:ahLst/>
            <a:cxnLst>
              <a:cxn ang="0">
                <a:pos x="connsiteX0" y="connsiteY0"/>
              </a:cxn>
              <a:cxn ang="0">
                <a:pos x="connsiteX1" y="connsiteY1"/>
              </a:cxn>
              <a:cxn ang="0">
                <a:pos x="connsiteX2" y="connsiteY2"/>
              </a:cxn>
              <a:cxn ang="0">
                <a:pos x="connsiteX3" y="connsiteY3"/>
              </a:cxn>
            </a:cxnLst>
            <a:rect l="l" t="t" r="r" b="b"/>
            <a:pathLst>
              <a:path w="3592285" h="3442996">
                <a:moveTo>
                  <a:pt x="0" y="699796"/>
                </a:moveTo>
                <a:lnTo>
                  <a:pt x="3592285" y="0"/>
                </a:lnTo>
                <a:lnTo>
                  <a:pt x="2425959" y="3442996"/>
                </a:lnTo>
                <a:lnTo>
                  <a:pt x="0" y="699796"/>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形状 52"/>
          <p:cNvSpPr/>
          <p:nvPr/>
        </p:nvSpPr>
        <p:spPr>
          <a:xfrm>
            <a:off x="3403841" y="2049070"/>
            <a:ext cx="1270000" cy="965200"/>
          </a:xfrm>
          <a:custGeom>
            <a:avLst/>
            <a:gdLst>
              <a:gd name="connsiteX0" fmla="*/ 0 w 1270000"/>
              <a:gd name="connsiteY0" fmla="*/ 965200 h 965200"/>
              <a:gd name="connsiteX1" fmla="*/ 1035050 w 1270000"/>
              <a:gd name="connsiteY1" fmla="*/ 0 h 965200"/>
              <a:gd name="connsiteX2" fmla="*/ 1270000 w 1270000"/>
              <a:gd name="connsiteY2" fmla="*/ 933450 h 965200"/>
            </a:gdLst>
            <a:ahLst/>
            <a:cxnLst>
              <a:cxn ang="0">
                <a:pos x="connsiteX0" y="connsiteY0"/>
              </a:cxn>
              <a:cxn ang="0">
                <a:pos x="connsiteX1" y="connsiteY1"/>
              </a:cxn>
              <a:cxn ang="0">
                <a:pos x="connsiteX2" y="connsiteY2"/>
              </a:cxn>
            </a:cxnLst>
            <a:rect l="l" t="t" r="r" b="b"/>
            <a:pathLst>
              <a:path w="1270000" h="965200">
                <a:moveTo>
                  <a:pt x="0" y="965200"/>
                </a:moveTo>
                <a:lnTo>
                  <a:pt x="1035050" y="0"/>
                </a:lnTo>
                <a:lnTo>
                  <a:pt x="1270000" y="93345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形状 54"/>
          <p:cNvSpPr/>
          <p:nvPr/>
        </p:nvSpPr>
        <p:spPr>
          <a:xfrm>
            <a:off x="1835391" y="3792145"/>
            <a:ext cx="3457575" cy="1752600"/>
          </a:xfrm>
          <a:custGeom>
            <a:avLst/>
            <a:gdLst>
              <a:gd name="connsiteX0" fmla="*/ 733425 w 3457575"/>
              <a:gd name="connsiteY0" fmla="*/ 0 h 1752600"/>
              <a:gd name="connsiteX1" fmla="*/ 0 w 3457575"/>
              <a:gd name="connsiteY1" fmla="*/ 733425 h 1752600"/>
              <a:gd name="connsiteX2" fmla="*/ 3457575 w 3457575"/>
              <a:gd name="connsiteY2" fmla="*/ 1752600 h 1752600"/>
              <a:gd name="connsiteX3" fmla="*/ 3305175 w 3457575"/>
              <a:gd name="connsiteY3" fmla="*/ 1114425 h 1752600"/>
            </a:gdLst>
            <a:ahLst/>
            <a:cxnLst>
              <a:cxn ang="0">
                <a:pos x="connsiteX0" y="connsiteY0"/>
              </a:cxn>
              <a:cxn ang="0">
                <a:pos x="connsiteX1" y="connsiteY1"/>
              </a:cxn>
              <a:cxn ang="0">
                <a:pos x="connsiteX2" y="connsiteY2"/>
              </a:cxn>
              <a:cxn ang="0">
                <a:pos x="connsiteX3" y="connsiteY3"/>
              </a:cxn>
            </a:cxnLst>
            <a:rect l="l" t="t" r="r" b="b"/>
            <a:pathLst>
              <a:path w="3457575" h="1752600">
                <a:moveTo>
                  <a:pt x="733425" y="0"/>
                </a:moveTo>
                <a:lnTo>
                  <a:pt x="0" y="733425"/>
                </a:lnTo>
                <a:lnTo>
                  <a:pt x="3457575" y="1752600"/>
                </a:lnTo>
                <a:lnTo>
                  <a:pt x="3305175" y="1114425"/>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flipH="1">
            <a:off x="4768372" y="4533061"/>
            <a:ext cx="720080" cy="72008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1444172" y="4029005"/>
            <a:ext cx="1668016" cy="158417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任意多边形: 形状 57"/>
          <p:cNvSpPr/>
          <p:nvPr/>
        </p:nvSpPr>
        <p:spPr>
          <a:xfrm>
            <a:off x="4121391" y="2201470"/>
            <a:ext cx="374650" cy="368300"/>
          </a:xfrm>
          <a:custGeom>
            <a:avLst/>
            <a:gdLst>
              <a:gd name="connsiteX0" fmla="*/ 0 w 374650"/>
              <a:gd name="connsiteY0" fmla="*/ 260350 h 368300"/>
              <a:gd name="connsiteX1" fmla="*/ 279400 w 374650"/>
              <a:gd name="connsiteY1" fmla="*/ 0 h 368300"/>
              <a:gd name="connsiteX2" fmla="*/ 374650 w 374650"/>
              <a:gd name="connsiteY2" fmla="*/ 368300 h 368300"/>
              <a:gd name="connsiteX3" fmla="*/ 0 w 374650"/>
              <a:gd name="connsiteY3" fmla="*/ 260350 h 368300"/>
            </a:gdLst>
            <a:ahLst/>
            <a:cxnLst>
              <a:cxn ang="0">
                <a:pos x="connsiteX0" y="connsiteY0"/>
              </a:cxn>
              <a:cxn ang="0">
                <a:pos x="connsiteX1" y="connsiteY1"/>
              </a:cxn>
              <a:cxn ang="0">
                <a:pos x="connsiteX2" y="connsiteY2"/>
              </a:cxn>
              <a:cxn ang="0">
                <a:pos x="connsiteX3" y="connsiteY3"/>
              </a:cxn>
            </a:cxnLst>
            <a:rect l="l" t="t" r="r" b="b"/>
            <a:pathLst>
              <a:path w="374650" h="368300">
                <a:moveTo>
                  <a:pt x="0" y="260350"/>
                </a:moveTo>
                <a:lnTo>
                  <a:pt x="279400" y="0"/>
                </a:lnTo>
                <a:lnTo>
                  <a:pt x="374650" y="368300"/>
                </a:lnTo>
                <a:lnTo>
                  <a:pt x="0" y="2603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p:cNvSpPr txBox="1"/>
          <p:nvPr/>
        </p:nvSpPr>
        <p:spPr>
          <a:xfrm>
            <a:off x="3069037" y="3380010"/>
            <a:ext cx="1826141" cy="646331"/>
          </a:xfrm>
          <a:prstGeom prst="rect">
            <a:avLst/>
          </a:prstGeom>
          <a:noFill/>
        </p:spPr>
        <p:txBody>
          <a:bodyPr wrap="none" rtlCol="0">
            <a:spAutoFit/>
          </a:bodyPr>
          <a:lstStyle/>
          <a:p>
            <a:r>
              <a:rPr lang="en-US" altLang="zh-CN" sz="3600" dirty="0" smtClean="0">
                <a:solidFill>
                  <a:schemeClr val="bg1"/>
                </a:solidFill>
                <a:latin typeface="Times New Roman" charset="0"/>
                <a:ea typeface="Times New Roman" charset="0"/>
                <a:cs typeface="Times New Roman" charset="0"/>
              </a:rPr>
              <a:t>Contents</a:t>
            </a:r>
            <a:endParaRPr lang="zh-CN" altLang="en-US" sz="3600" dirty="0">
              <a:solidFill>
                <a:schemeClr val="bg1"/>
              </a:solidFill>
              <a:latin typeface="Times New Roman" charset="0"/>
              <a:ea typeface="Times New Roman" charset="0"/>
              <a:cs typeface="Times New Roman" charset="0"/>
            </a:endParaRPr>
          </a:p>
        </p:txBody>
      </p:sp>
      <p:cxnSp>
        <p:nvCxnSpPr>
          <p:cNvPr id="69" name="直接连接符 68"/>
          <p:cNvCxnSpPr/>
          <p:nvPr/>
        </p:nvCxnSpPr>
        <p:spPr>
          <a:xfrm flipH="1">
            <a:off x="4678660" y="591989"/>
            <a:ext cx="2470795" cy="239218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2593621"/>
      </p:ext>
    </p:extLst>
  </p:cSld>
  <p:clrMapOvr>
    <a:masterClrMapping/>
  </p:clrMapOvr>
  <mc:AlternateContent xmlns:mc="http://schemas.openxmlformats.org/markup-compatibility/2006" xmlns:p14="http://schemas.microsoft.com/office/powerpoint/2010/main">
    <mc:Choice Requires="p14">
      <p:transition spd="slow" p14:dur="1500" advTm="4628">
        <p14:window dir="vert"/>
      </p:transition>
    </mc:Choice>
    <mc:Fallback xmlns="">
      <p:transition spd="slow" advTm="960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heel(1)">
                                      <p:cBhvr>
                                        <p:cTn id="7" dur="2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704344"/>
            <a:ext cx="9140061" cy="2875208"/>
            <a:chOff x="0" y="-704344"/>
            <a:chExt cx="9140061" cy="2875208"/>
          </a:xfrm>
        </p:grpSpPr>
        <p:grpSp>
          <p:nvGrpSpPr>
            <p:cNvPr id="4" name="组合 3"/>
            <p:cNvGrpSpPr/>
            <p:nvPr/>
          </p:nvGrpSpPr>
          <p:grpSpPr>
            <a:xfrm>
              <a:off x="0" y="-488131"/>
              <a:ext cx="2392916" cy="2204722"/>
              <a:chOff x="1444172" y="591989"/>
              <a:chExt cx="5705283" cy="5256584"/>
            </a:xfrm>
          </p:grpSpPr>
          <p:sp>
            <p:nvSpPr>
              <p:cNvPr id="64" name="任意多边形: 形状 63"/>
              <p:cNvSpPr/>
              <p:nvPr/>
            </p:nvSpPr>
            <p:spPr>
              <a:xfrm>
                <a:off x="1901872" y="2405577"/>
                <a:ext cx="3592285" cy="3442996"/>
              </a:xfrm>
              <a:custGeom>
                <a:avLst/>
                <a:gdLst>
                  <a:gd name="connsiteX0" fmla="*/ 0 w 3592285"/>
                  <a:gd name="connsiteY0" fmla="*/ 699796 h 3442996"/>
                  <a:gd name="connsiteX1" fmla="*/ 3592285 w 3592285"/>
                  <a:gd name="connsiteY1" fmla="*/ 0 h 3442996"/>
                  <a:gd name="connsiteX2" fmla="*/ 2425959 w 3592285"/>
                  <a:gd name="connsiteY2" fmla="*/ 3442996 h 3442996"/>
                  <a:gd name="connsiteX3" fmla="*/ 0 w 3592285"/>
                  <a:gd name="connsiteY3" fmla="*/ 699796 h 3442996"/>
                </a:gdLst>
                <a:ahLst/>
                <a:cxnLst>
                  <a:cxn ang="0">
                    <a:pos x="connsiteX0" y="connsiteY0"/>
                  </a:cxn>
                  <a:cxn ang="0">
                    <a:pos x="connsiteX1" y="connsiteY1"/>
                  </a:cxn>
                  <a:cxn ang="0">
                    <a:pos x="connsiteX2" y="connsiteY2"/>
                  </a:cxn>
                  <a:cxn ang="0">
                    <a:pos x="connsiteX3" y="connsiteY3"/>
                  </a:cxn>
                </a:cxnLst>
                <a:rect l="l" t="t" r="r" b="b"/>
                <a:pathLst>
                  <a:path w="3592285" h="3442996">
                    <a:moveTo>
                      <a:pt x="0" y="699796"/>
                    </a:moveTo>
                    <a:lnTo>
                      <a:pt x="3592285" y="0"/>
                    </a:lnTo>
                    <a:lnTo>
                      <a:pt x="2425959" y="3442996"/>
                    </a:lnTo>
                    <a:lnTo>
                      <a:pt x="0" y="699796"/>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形状 64"/>
              <p:cNvSpPr/>
              <p:nvPr/>
            </p:nvSpPr>
            <p:spPr>
              <a:xfrm>
                <a:off x="3403842" y="2049069"/>
                <a:ext cx="1270001" cy="965200"/>
              </a:xfrm>
              <a:custGeom>
                <a:avLst/>
                <a:gdLst>
                  <a:gd name="connsiteX0" fmla="*/ 0 w 1270000"/>
                  <a:gd name="connsiteY0" fmla="*/ 965200 h 965200"/>
                  <a:gd name="connsiteX1" fmla="*/ 1035050 w 1270000"/>
                  <a:gd name="connsiteY1" fmla="*/ 0 h 965200"/>
                  <a:gd name="connsiteX2" fmla="*/ 1270000 w 1270000"/>
                  <a:gd name="connsiteY2" fmla="*/ 933450 h 965200"/>
                </a:gdLst>
                <a:ahLst/>
                <a:cxnLst>
                  <a:cxn ang="0">
                    <a:pos x="connsiteX0" y="connsiteY0"/>
                  </a:cxn>
                  <a:cxn ang="0">
                    <a:pos x="connsiteX1" y="connsiteY1"/>
                  </a:cxn>
                  <a:cxn ang="0">
                    <a:pos x="connsiteX2" y="connsiteY2"/>
                  </a:cxn>
                </a:cxnLst>
                <a:rect l="l" t="t" r="r" b="b"/>
                <a:pathLst>
                  <a:path w="1270000" h="965200">
                    <a:moveTo>
                      <a:pt x="0" y="965200"/>
                    </a:moveTo>
                    <a:lnTo>
                      <a:pt x="1035050" y="0"/>
                    </a:lnTo>
                    <a:lnTo>
                      <a:pt x="1270000" y="93345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形状 65"/>
              <p:cNvSpPr/>
              <p:nvPr/>
            </p:nvSpPr>
            <p:spPr>
              <a:xfrm>
                <a:off x="1835390" y="3792146"/>
                <a:ext cx="3457575" cy="1752599"/>
              </a:xfrm>
              <a:custGeom>
                <a:avLst/>
                <a:gdLst>
                  <a:gd name="connsiteX0" fmla="*/ 733425 w 3457575"/>
                  <a:gd name="connsiteY0" fmla="*/ 0 h 1752600"/>
                  <a:gd name="connsiteX1" fmla="*/ 0 w 3457575"/>
                  <a:gd name="connsiteY1" fmla="*/ 733425 h 1752600"/>
                  <a:gd name="connsiteX2" fmla="*/ 3457575 w 3457575"/>
                  <a:gd name="connsiteY2" fmla="*/ 1752600 h 1752600"/>
                  <a:gd name="connsiteX3" fmla="*/ 3305175 w 3457575"/>
                  <a:gd name="connsiteY3" fmla="*/ 1114425 h 1752600"/>
                </a:gdLst>
                <a:ahLst/>
                <a:cxnLst>
                  <a:cxn ang="0">
                    <a:pos x="connsiteX0" y="connsiteY0"/>
                  </a:cxn>
                  <a:cxn ang="0">
                    <a:pos x="connsiteX1" y="connsiteY1"/>
                  </a:cxn>
                  <a:cxn ang="0">
                    <a:pos x="connsiteX2" y="connsiteY2"/>
                  </a:cxn>
                  <a:cxn ang="0">
                    <a:pos x="connsiteX3" y="connsiteY3"/>
                  </a:cxn>
                </a:cxnLst>
                <a:rect l="l" t="t" r="r" b="b"/>
                <a:pathLst>
                  <a:path w="3457575" h="1752600">
                    <a:moveTo>
                      <a:pt x="733425" y="0"/>
                    </a:moveTo>
                    <a:lnTo>
                      <a:pt x="0" y="733425"/>
                    </a:lnTo>
                    <a:lnTo>
                      <a:pt x="3457575" y="1752600"/>
                    </a:lnTo>
                    <a:lnTo>
                      <a:pt x="3305175" y="1114425"/>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p:cNvCxnSpPr/>
              <p:nvPr/>
            </p:nvCxnSpPr>
            <p:spPr>
              <a:xfrm flipH="1">
                <a:off x="4768373" y="4533062"/>
                <a:ext cx="720081" cy="72008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1444172" y="4029005"/>
                <a:ext cx="1668016" cy="158417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0" name="任意多边形: 形状 69"/>
              <p:cNvSpPr/>
              <p:nvPr/>
            </p:nvSpPr>
            <p:spPr>
              <a:xfrm>
                <a:off x="4121391" y="2201470"/>
                <a:ext cx="374650" cy="368301"/>
              </a:xfrm>
              <a:custGeom>
                <a:avLst/>
                <a:gdLst>
                  <a:gd name="connsiteX0" fmla="*/ 0 w 374650"/>
                  <a:gd name="connsiteY0" fmla="*/ 260350 h 368300"/>
                  <a:gd name="connsiteX1" fmla="*/ 279400 w 374650"/>
                  <a:gd name="connsiteY1" fmla="*/ 0 h 368300"/>
                  <a:gd name="connsiteX2" fmla="*/ 374650 w 374650"/>
                  <a:gd name="connsiteY2" fmla="*/ 368300 h 368300"/>
                  <a:gd name="connsiteX3" fmla="*/ 0 w 374650"/>
                  <a:gd name="connsiteY3" fmla="*/ 260350 h 368300"/>
                </a:gdLst>
                <a:ahLst/>
                <a:cxnLst>
                  <a:cxn ang="0">
                    <a:pos x="connsiteX0" y="connsiteY0"/>
                  </a:cxn>
                  <a:cxn ang="0">
                    <a:pos x="connsiteX1" y="connsiteY1"/>
                  </a:cxn>
                  <a:cxn ang="0">
                    <a:pos x="connsiteX2" y="connsiteY2"/>
                  </a:cxn>
                  <a:cxn ang="0">
                    <a:pos x="connsiteX3" y="connsiteY3"/>
                  </a:cxn>
                </a:cxnLst>
                <a:rect l="l" t="t" r="r" b="b"/>
                <a:pathLst>
                  <a:path w="374650" h="368300">
                    <a:moveTo>
                      <a:pt x="0" y="260350"/>
                    </a:moveTo>
                    <a:lnTo>
                      <a:pt x="279400" y="0"/>
                    </a:lnTo>
                    <a:lnTo>
                      <a:pt x="374650" y="368300"/>
                    </a:lnTo>
                    <a:lnTo>
                      <a:pt x="0" y="2603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直接连接符 71"/>
              <p:cNvCxnSpPr/>
              <p:nvPr/>
            </p:nvCxnSpPr>
            <p:spPr>
              <a:xfrm flipH="1">
                <a:off x="4678659" y="591989"/>
                <a:ext cx="2470796" cy="23921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6" name="直接连接符 5"/>
            <p:cNvCxnSpPr/>
            <p:nvPr/>
          </p:nvCxnSpPr>
          <p:spPr>
            <a:xfrm>
              <a:off x="1696257" y="1164838"/>
              <a:ext cx="68933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252911" y="572825"/>
              <a:ext cx="2521844" cy="1323439"/>
            </a:xfrm>
            <a:prstGeom prst="rect">
              <a:avLst/>
            </a:prstGeom>
          </p:spPr>
          <p:txBody>
            <a:bodyPr wrap="none">
              <a:spAutoFit/>
            </a:bodyPr>
            <a:lstStyle/>
            <a:p>
              <a:r>
                <a:rPr lang="en-US" altLang="zh-CN" sz="4000" noProof="1">
                  <a:solidFill>
                    <a:schemeClr val="bg1"/>
                  </a:solidFill>
                  <a:latin typeface="Times New Roman" charset="0"/>
                  <a:ea typeface="Times New Roman" charset="0"/>
                  <a:cs typeface="Times New Roman" charset="0"/>
                </a:rPr>
                <a:t>Conclusion</a:t>
              </a:r>
            </a:p>
            <a:p>
              <a:endParaRPr lang="en-US" altLang="zh-CN" sz="4000" dirty="0">
                <a:solidFill>
                  <a:schemeClr val="bg1"/>
                </a:solidFill>
                <a:latin typeface="Times New Roman" charset="0"/>
                <a:ea typeface="Times New Roman" charset="0"/>
                <a:cs typeface="Times New Roman" charset="0"/>
              </a:endParaRPr>
            </a:p>
          </p:txBody>
        </p:sp>
        <p:sp>
          <p:nvSpPr>
            <p:cNvPr id="9" name="椭圆 8"/>
            <p:cNvSpPr/>
            <p:nvPr/>
          </p:nvSpPr>
          <p:spPr>
            <a:xfrm>
              <a:off x="8589615" y="1056826"/>
              <a:ext cx="216024" cy="21602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5" name="图片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06853">
              <a:off x="4028581" y="-704344"/>
              <a:ext cx="5111480" cy="2875208"/>
            </a:xfrm>
            <a:prstGeom prst="rect">
              <a:avLst/>
            </a:prstGeom>
          </p:spPr>
        </p:pic>
      </p:grpSp>
      <p:sp>
        <p:nvSpPr>
          <p:cNvPr id="16" name="文本框 15"/>
          <p:cNvSpPr txBox="1"/>
          <p:nvPr/>
        </p:nvSpPr>
        <p:spPr>
          <a:xfrm>
            <a:off x="1545248" y="1864863"/>
            <a:ext cx="10860791" cy="1077218"/>
          </a:xfrm>
          <a:prstGeom prst="rect">
            <a:avLst/>
          </a:prstGeom>
          <a:noFill/>
        </p:spPr>
        <p:txBody>
          <a:bodyPr wrap="square" rtlCol="0">
            <a:spAutoFit/>
          </a:bodyPr>
          <a:lstStyle/>
          <a:p>
            <a:pPr marL="457200" indent="-457200">
              <a:buFont typeface="Arial" charset="0"/>
              <a:buChar char="•"/>
            </a:pP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The query</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and </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documents are represented by both word-based and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entity</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based </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representations.</a:t>
            </a:r>
            <a:endPar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sp>
        <p:nvSpPr>
          <p:cNvPr id="17" name="文本框 16"/>
          <p:cNvSpPr txBox="1"/>
          <p:nvPr/>
        </p:nvSpPr>
        <p:spPr>
          <a:xfrm>
            <a:off x="1545248" y="3434124"/>
            <a:ext cx="10860791" cy="1077218"/>
          </a:xfrm>
          <a:prstGeom prst="rect">
            <a:avLst/>
          </a:prstGeom>
          <a:noFill/>
        </p:spPr>
        <p:txBody>
          <a:bodyPr wrap="square" rtlCol="0">
            <a:spAutoFit/>
          </a:bodyPr>
          <a:lstStyle/>
          <a:p>
            <a:pPr marL="457200" indent="-457200">
              <a:buFont typeface="Arial" charset="0"/>
              <a:buChar char="•"/>
            </a:pP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The </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four-way interactions between the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two</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representation </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spaces form a word-entity duet</a:t>
            </a:r>
            <a:endPar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sp>
        <p:nvSpPr>
          <p:cNvPr id="18" name="文本框 17"/>
          <p:cNvSpPr txBox="1"/>
          <p:nvPr/>
        </p:nvSpPr>
        <p:spPr>
          <a:xfrm>
            <a:off x="1672875" y="5003385"/>
            <a:ext cx="10860791" cy="1077218"/>
          </a:xfrm>
          <a:prstGeom prst="rect">
            <a:avLst/>
          </a:prstGeom>
          <a:noFill/>
        </p:spPr>
        <p:txBody>
          <a:bodyPr wrap="square" rtlCol="0">
            <a:spAutoFit/>
          </a:bodyPr>
          <a:lstStyle/>
          <a:p>
            <a:pPr marL="457200" indent="-457200">
              <a:buFont typeface="Arial" charset="0"/>
              <a:buChar char="•"/>
            </a:pP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Employ </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 simple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attention </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mechanism to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demote</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the</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ambiguous</a:t>
            </a:r>
            <a:endPar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spTree>
    <p:custDataLst>
      <p:tags r:id="rId1"/>
    </p:custDataLst>
    <p:extLst>
      <p:ext uri="{BB962C8B-B14F-4D97-AF65-F5344CB8AC3E}">
        <p14:creationId xmlns:p14="http://schemas.microsoft.com/office/powerpoint/2010/main" val="166495500"/>
      </p:ext>
    </p:extLst>
  </p:cSld>
  <p:clrMapOvr>
    <a:masterClrMapping/>
  </p:clrMapOvr>
  <mc:AlternateContent xmlns:mc="http://schemas.openxmlformats.org/markup-compatibility/2006" xmlns:p14="http://schemas.microsoft.com/office/powerpoint/2010/main">
    <mc:Choice Requires="p14">
      <p:transition spd="slow" p14:dur="1500" advTm="3274">
        <p14:window dir="vert"/>
      </p:transition>
    </mc:Choice>
    <mc:Fallback xmlns="">
      <p:transition spd="slow" advTm="960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4678" y="3171950"/>
            <a:ext cx="6769434" cy="3807806"/>
          </a:xfrm>
          <a:prstGeom prst="rect">
            <a:avLst/>
          </a:prstGeom>
        </p:spPr>
      </p:pic>
      <p:sp>
        <p:nvSpPr>
          <p:cNvPr id="49" name="任意多边形: 形状 48"/>
          <p:cNvSpPr/>
          <p:nvPr/>
        </p:nvSpPr>
        <p:spPr>
          <a:xfrm>
            <a:off x="-9331" y="3610947"/>
            <a:ext cx="1063690" cy="3116424"/>
          </a:xfrm>
          <a:custGeom>
            <a:avLst/>
            <a:gdLst>
              <a:gd name="connsiteX0" fmla="*/ 0 w 1063690"/>
              <a:gd name="connsiteY0" fmla="*/ 550506 h 3116424"/>
              <a:gd name="connsiteX1" fmla="*/ 1063690 w 1063690"/>
              <a:gd name="connsiteY1" fmla="*/ 0 h 3116424"/>
              <a:gd name="connsiteX2" fmla="*/ 821094 w 1063690"/>
              <a:gd name="connsiteY2" fmla="*/ 3116424 h 3116424"/>
              <a:gd name="connsiteX3" fmla="*/ 0 w 1063690"/>
              <a:gd name="connsiteY3" fmla="*/ 3116424 h 3116424"/>
              <a:gd name="connsiteX4" fmla="*/ 0 w 1063690"/>
              <a:gd name="connsiteY4" fmla="*/ 550506 h 3116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3690" h="3116424">
                <a:moveTo>
                  <a:pt x="0" y="550506"/>
                </a:moveTo>
                <a:lnTo>
                  <a:pt x="1063690" y="0"/>
                </a:lnTo>
                <a:lnTo>
                  <a:pt x="821094" y="3116424"/>
                </a:lnTo>
                <a:lnTo>
                  <a:pt x="0" y="3116424"/>
                </a:lnTo>
                <a:lnTo>
                  <a:pt x="0" y="550506"/>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形状 49"/>
          <p:cNvSpPr/>
          <p:nvPr/>
        </p:nvSpPr>
        <p:spPr>
          <a:xfrm>
            <a:off x="466531" y="1632857"/>
            <a:ext cx="3592285" cy="3442996"/>
          </a:xfrm>
          <a:custGeom>
            <a:avLst/>
            <a:gdLst>
              <a:gd name="connsiteX0" fmla="*/ 0 w 3592285"/>
              <a:gd name="connsiteY0" fmla="*/ 699796 h 3442996"/>
              <a:gd name="connsiteX1" fmla="*/ 3592285 w 3592285"/>
              <a:gd name="connsiteY1" fmla="*/ 0 h 3442996"/>
              <a:gd name="connsiteX2" fmla="*/ 2425959 w 3592285"/>
              <a:gd name="connsiteY2" fmla="*/ 3442996 h 3442996"/>
              <a:gd name="connsiteX3" fmla="*/ 0 w 3592285"/>
              <a:gd name="connsiteY3" fmla="*/ 699796 h 3442996"/>
            </a:gdLst>
            <a:ahLst/>
            <a:cxnLst>
              <a:cxn ang="0">
                <a:pos x="connsiteX0" y="connsiteY0"/>
              </a:cxn>
              <a:cxn ang="0">
                <a:pos x="connsiteX1" y="connsiteY1"/>
              </a:cxn>
              <a:cxn ang="0">
                <a:pos x="connsiteX2" y="connsiteY2"/>
              </a:cxn>
              <a:cxn ang="0">
                <a:pos x="connsiteX3" y="connsiteY3"/>
              </a:cxn>
            </a:cxnLst>
            <a:rect l="l" t="t" r="r" b="b"/>
            <a:pathLst>
              <a:path w="3592285" h="3442996">
                <a:moveTo>
                  <a:pt x="0" y="699796"/>
                </a:moveTo>
                <a:lnTo>
                  <a:pt x="3592285" y="0"/>
                </a:lnTo>
                <a:lnTo>
                  <a:pt x="2425959" y="3442996"/>
                </a:lnTo>
                <a:lnTo>
                  <a:pt x="0" y="699796"/>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a:off x="1968500" y="1276350"/>
            <a:ext cx="1270000" cy="965200"/>
          </a:xfrm>
          <a:custGeom>
            <a:avLst/>
            <a:gdLst>
              <a:gd name="connsiteX0" fmla="*/ 0 w 1270000"/>
              <a:gd name="connsiteY0" fmla="*/ 965200 h 965200"/>
              <a:gd name="connsiteX1" fmla="*/ 1035050 w 1270000"/>
              <a:gd name="connsiteY1" fmla="*/ 0 h 965200"/>
              <a:gd name="connsiteX2" fmla="*/ 1270000 w 1270000"/>
              <a:gd name="connsiteY2" fmla="*/ 933450 h 965200"/>
            </a:gdLst>
            <a:ahLst/>
            <a:cxnLst>
              <a:cxn ang="0">
                <a:pos x="connsiteX0" y="connsiteY0"/>
              </a:cxn>
              <a:cxn ang="0">
                <a:pos x="connsiteX1" y="connsiteY1"/>
              </a:cxn>
              <a:cxn ang="0">
                <a:pos x="connsiteX2" y="connsiteY2"/>
              </a:cxn>
            </a:cxnLst>
            <a:rect l="l" t="t" r="r" b="b"/>
            <a:pathLst>
              <a:path w="1270000" h="965200">
                <a:moveTo>
                  <a:pt x="0" y="965200"/>
                </a:moveTo>
                <a:lnTo>
                  <a:pt x="1035050" y="0"/>
                </a:lnTo>
                <a:lnTo>
                  <a:pt x="1270000" y="93345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p:nvPr/>
        </p:nvCxnSpPr>
        <p:spPr>
          <a:xfrm flipH="1">
            <a:off x="3238500" y="0"/>
            <a:ext cx="2470795" cy="239218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任意多边形: 形状 40"/>
          <p:cNvSpPr/>
          <p:nvPr/>
        </p:nvSpPr>
        <p:spPr>
          <a:xfrm>
            <a:off x="400050" y="3019425"/>
            <a:ext cx="3457575" cy="1752600"/>
          </a:xfrm>
          <a:custGeom>
            <a:avLst/>
            <a:gdLst>
              <a:gd name="connsiteX0" fmla="*/ 733425 w 3457575"/>
              <a:gd name="connsiteY0" fmla="*/ 0 h 1752600"/>
              <a:gd name="connsiteX1" fmla="*/ 0 w 3457575"/>
              <a:gd name="connsiteY1" fmla="*/ 733425 h 1752600"/>
              <a:gd name="connsiteX2" fmla="*/ 3457575 w 3457575"/>
              <a:gd name="connsiteY2" fmla="*/ 1752600 h 1752600"/>
              <a:gd name="connsiteX3" fmla="*/ 3305175 w 3457575"/>
              <a:gd name="connsiteY3" fmla="*/ 1114425 h 1752600"/>
            </a:gdLst>
            <a:ahLst/>
            <a:cxnLst>
              <a:cxn ang="0">
                <a:pos x="connsiteX0" y="connsiteY0"/>
              </a:cxn>
              <a:cxn ang="0">
                <a:pos x="connsiteX1" y="connsiteY1"/>
              </a:cxn>
              <a:cxn ang="0">
                <a:pos x="connsiteX2" y="connsiteY2"/>
              </a:cxn>
              <a:cxn ang="0">
                <a:pos x="connsiteX3" y="connsiteY3"/>
              </a:cxn>
            </a:cxnLst>
            <a:rect l="l" t="t" r="r" b="b"/>
            <a:pathLst>
              <a:path w="3457575" h="1752600">
                <a:moveTo>
                  <a:pt x="733425" y="0"/>
                </a:moveTo>
                <a:lnTo>
                  <a:pt x="0" y="733425"/>
                </a:lnTo>
                <a:lnTo>
                  <a:pt x="3457575" y="1752600"/>
                </a:lnTo>
                <a:lnTo>
                  <a:pt x="3305175" y="1114425"/>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p:nvPr/>
        </p:nvCxnSpPr>
        <p:spPr>
          <a:xfrm flipH="1">
            <a:off x="3333031" y="3760341"/>
            <a:ext cx="720080" cy="72008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8831" y="3256285"/>
            <a:ext cx="1668016" cy="158417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任意多边形: 形状 47"/>
          <p:cNvSpPr/>
          <p:nvPr/>
        </p:nvSpPr>
        <p:spPr>
          <a:xfrm>
            <a:off x="2686050" y="1428750"/>
            <a:ext cx="374650" cy="368300"/>
          </a:xfrm>
          <a:custGeom>
            <a:avLst/>
            <a:gdLst>
              <a:gd name="connsiteX0" fmla="*/ 0 w 374650"/>
              <a:gd name="connsiteY0" fmla="*/ 260350 h 368300"/>
              <a:gd name="connsiteX1" fmla="*/ 279400 w 374650"/>
              <a:gd name="connsiteY1" fmla="*/ 0 h 368300"/>
              <a:gd name="connsiteX2" fmla="*/ 374650 w 374650"/>
              <a:gd name="connsiteY2" fmla="*/ 368300 h 368300"/>
              <a:gd name="connsiteX3" fmla="*/ 0 w 374650"/>
              <a:gd name="connsiteY3" fmla="*/ 260350 h 368300"/>
            </a:gdLst>
            <a:ahLst/>
            <a:cxnLst>
              <a:cxn ang="0">
                <a:pos x="connsiteX0" y="connsiteY0"/>
              </a:cxn>
              <a:cxn ang="0">
                <a:pos x="connsiteX1" y="connsiteY1"/>
              </a:cxn>
              <a:cxn ang="0">
                <a:pos x="connsiteX2" y="connsiteY2"/>
              </a:cxn>
              <a:cxn ang="0">
                <a:pos x="connsiteX3" y="connsiteY3"/>
              </a:cxn>
            </a:cxnLst>
            <a:rect l="l" t="t" r="r" b="b"/>
            <a:pathLst>
              <a:path w="374650" h="368300">
                <a:moveTo>
                  <a:pt x="0" y="260350"/>
                </a:moveTo>
                <a:lnTo>
                  <a:pt x="279400" y="0"/>
                </a:lnTo>
                <a:lnTo>
                  <a:pt x="374650" y="368300"/>
                </a:lnTo>
                <a:lnTo>
                  <a:pt x="0" y="2603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nvSpPr>
        <p:spPr>
          <a:xfrm>
            <a:off x="7149455" y="3256285"/>
            <a:ext cx="2613216" cy="769441"/>
          </a:xfrm>
          <a:prstGeom prst="rect">
            <a:avLst/>
          </a:prstGeom>
          <a:noFill/>
        </p:spPr>
        <p:txBody>
          <a:bodyPr wrap="none" rtlCol="0">
            <a:spAutoFit/>
          </a:bodyPr>
          <a:lstStyle/>
          <a:p>
            <a:r>
              <a:rPr lang="en-US" altLang="zh-CN" sz="4400" dirty="0" smtClean="0">
                <a:solidFill>
                  <a:schemeClr val="bg1"/>
                </a:solidFill>
                <a:latin typeface="幼圆" panose="02010509060101010101" pitchFamily="49" charset="-122"/>
                <a:ea typeface="幼圆" panose="02010509060101010101" pitchFamily="49" charset="-122"/>
              </a:rPr>
              <a:t>Thank</a:t>
            </a:r>
            <a:r>
              <a:rPr lang="zh-CN" altLang="en-US" sz="4400" dirty="0" smtClean="0">
                <a:solidFill>
                  <a:schemeClr val="bg1"/>
                </a:solidFill>
                <a:latin typeface="幼圆" panose="02010509060101010101" pitchFamily="49" charset="-122"/>
                <a:ea typeface="幼圆" panose="02010509060101010101" pitchFamily="49" charset="-122"/>
              </a:rPr>
              <a:t> </a:t>
            </a:r>
            <a:r>
              <a:rPr lang="en-US" altLang="zh-CN" sz="4400" dirty="0" smtClean="0">
                <a:solidFill>
                  <a:schemeClr val="bg1"/>
                </a:solidFill>
                <a:latin typeface="幼圆" panose="02010509060101010101" pitchFamily="49" charset="-122"/>
                <a:ea typeface="幼圆" panose="02010509060101010101" pitchFamily="49" charset="-122"/>
              </a:rPr>
              <a:t>you</a:t>
            </a:r>
            <a:endParaRPr lang="zh-CN" altLang="en-US" sz="4400" dirty="0">
              <a:solidFill>
                <a:schemeClr val="bg1"/>
              </a:solidFill>
              <a:latin typeface="幼圆" panose="02010509060101010101" pitchFamily="49" charset="-122"/>
              <a:ea typeface="幼圆" panose="02010509060101010101" pitchFamily="49" charset="-122"/>
            </a:endParaRPr>
          </a:p>
        </p:txBody>
      </p:sp>
    </p:spTree>
    <p:custDataLst>
      <p:tags r:id="rId1"/>
    </p:custDataLst>
    <p:extLst>
      <p:ext uri="{BB962C8B-B14F-4D97-AF65-F5344CB8AC3E}">
        <p14:creationId xmlns:p14="http://schemas.microsoft.com/office/powerpoint/2010/main" val="2041427953"/>
      </p:ext>
    </p:extLst>
  </p:cSld>
  <p:clrMapOvr>
    <a:masterClrMapping/>
  </p:clrMapOvr>
  <mc:AlternateContent xmlns:mc="http://schemas.openxmlformats.org/markup-compatibility/2006" xmlns:p14="http://schemas.microsoft.com/office/powerpoint/2010/main">
    <mc:Choice Requires="p14">
      <p:transition spd="slow" p14:dur="1500" advTm="8495">
        <p14:window dir="vert"/>
      </p:transition>
    </mc:Choice>
    <mc:Fallback xmlns="">
      <p:transition spd="slow" advTm="9601">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704344"/>
            <a:ext cx="9140061" cy="2875208"/>
            <a:chOff x="0" y="-704344"/>
            <a:chExt cx="9140061" cy="2875208"/>
          </a:xfrm>
        </p:grpSpPr>
        <p:grpSp>
          <p:nvGrpSpPr>
            <p:cNvPr id="4" name="组合 3"/>
            <p:cNvGrpSpPr/>
            <p:nvPr/>
          </p:nvGrpSpPr>
          <p:grpSpPr>
            <a:xfrm>
              <a:off x="0" y="-488131"/>
              <a:ext cx="2392916" cy="2204722"/>
              <a:chOff x="1444172" y="591989"/>
              <a:chExt cx="5705283" cy="5256584"/>
            </a:xfrm>
          </p:grpSpPr>
          <p:sp>
            <p:nvSpPr>
              <p:cNvPr id="64" name="任意多边形: 形状 63"/>
              <p:cNvSpPr/>
              <p:nvPr/>
            </p:nvSpPr>
            <p:spPr>
              <a:xfrm>
                <a:off x="1901872" y="2405577"/>
                <a:ext cx="3592285" cy="3442996"/>
              </a:xfrm>
              <a:custGeom>
                <a:avLst/>
                <a:gdLst>
                  <a:gd name="connsiteX0" fmla="*/ 0 w 3592285"/>
                  <a:gd name="connsiteY0" fmla="*/ 699796 h 3442996"/>
                  <a:gd name="connsiteX1" fmla="*/ 3592285 w 3592285"/>
                  <a:gd name="connsiteY1" fmla="*/ 0 h 3442996"/>
                  <a:gd name="connsiteX2" fmla="*/ 2425959 w 3592285"/>
                  <a:gd name="connsiteY2" fmla="*/ 3442996 h 3442996"/>
                  <a:gd name="connsiteX3" fmla="*/ 0 w 3592285"/>
                  <a:gd name="connsiteY3" fmla="*/ 699796 h 3442996"/>
                </a:gdLst>
                <a:ahLst/>
                <a:cxnLst>
                  <a:cxn ang="0">
                    <a:pos x="connsiteX0" y="connsiteY0"/>
                  </a:cxn>
                  <a:cxn ang="0">
                    <a:pos x="connsiteX1" y="connsiteY1"/>
                  </a:cxn>
                  <a:cxn ang="0">
                    <a:pos x="connsiteX2" y="connsiteY2"/>
                  </a:cxn>
                  <a:cxn ang="0">
                    <a:pos x="connsiteX3" y="connsiteY3"/>
                  </a:cxn>
                </a:cxnLst>
                <a:rect l="l" t="t" r="r" b="b"/>
                <a:pathLst>
                  <a:path w="3592285" h="3442996">
                    <a:moveTo>
                      <a:pt x="0" y="699796"/>
                    </a:moveTo>
                    <a:lnTo>
                      <a:pt x="3592285" y="0"/>
                    </a:lnTo>
                    <a:lnTo>
                      <a:pt x="2425959" y="3442996"/>
                    </a:lnTo>
                    <a:lnTo>
                      <a:pt x="0" y="699796"/>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形状 64"/>
              <p:cNvSpPr/>
              <p:nvPr/>
            </p:nvSpPr>
            <p:spPr>
              <a:xfrm>
                <a:off x="3403842" y="2049069"/>
                <a:ext cx="1270001" cy="965200"/>
              </a:xfrm>
              <a:custGeom>
                <a:avLst/>
                <a:gdLst>
                  <a:gd name="connsiteX0" fmla="*/ 0 w 1270000"/>
                  <a:gd name="connsiteY0" fmla="*/ 965200 h 965200"/>
                  <a:gd name="connsiteX1" fmla="*/ 1035050 w 1270000"/>
                  <a:gd name="connsiteY1" fmla="*/ 0 h 965200"/>
                  <a:gd name="connsiteX2" fmla="*/ 1270000 w 1270000"/>
                  <a:gd name="connsiteY2" fmla="*/ 933450 h 965200"/>
                </a:gdLst>
                <a:ahLst/>
                <a:cxnLst>
                  <a:cxn ang="0">
                    <a:pos x="connsiteX0" y="connsiteY0"/>
                  </a:cxn>
                  <a:cxn ang="0">
                    <a:pos x="connsiteX1" y="connsiteY1"/>
                  </a:cxn>
                  <a:cxn ang="0">
                    <a:pos x="connsiteX2" y="connsiteY2"/>
                  </a:cxn>
                </a:cxnLst>
                <a:rect l="l" t="t" r="r" b="b"/>
                <a:pathLst>
                  <a:path w="1270000" h="965200">
                    <a:moveTo>
                      <a:pt x="0" y="965200"/>
                    </a:moveTo>
                    <a:lnTo>
                      <a:pt x="1035050" y="0"/>
                    </a:lnTo>
                    <a:lnTo>
                      <a:pt x="1270000" y="93345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形状 65"/>
              <p:cNvSpPr/>
              <p:nvPr/>
            </p:nvSpPr>
            <p:spPr>
              <a:xfrm>
                <a:off x="1835390" y="3792146"/>
                <a:ext cx="3457575" cy="1752599"/>
              </a:xfrm>
              <a:custGeom>
                <a:avLst/>
                <a:gdLst>
                  <a:gd name="connsiteX0" fmla="*/ 733425 w 3457575"/>
                  <a:gd name="connsiteY0" fmla="*/ 0 h 1752600"/>
                  <a:gd name="connsiteX1" fmla="*/ 0 w 3457575"/>
                  <a:gd name="connsiteY1" fmla="*/ 733425 h 1752600"/>
                  <a:gd name="connsiteX2" fmla="*/ 3457575 w 3457575"/>
                  <a:gd name="connsiteY2" fmla="*/ 1752600 h 1752600"/>
                  <a:gd name="connsiteX3" fmla="*/ 3305175 w 3457575"/>
                  <a:gd name="connsiteY3" fmla="*/ 1114425 h 1752600"/>
                </a:gdLst>
                <a:ahLst/>
                <a:cxnLst>
                  <a:cxn ang="0">
                    <a:pos x="connsiteX0" y="connsiteY0"/>
                  </a:cxn>
                  <a:cxn ang="0">
                    <a:pos x="connsiteX1" y="connsiteY1"/>
                  </a:cxn>
                  <a:cxn ang="0">
                    <a:pos x="connsiteX2" y="connsiteY2"/>
                  </a:cxn>
                  <a:cxn ang="0">
                    <a:pos x="connsiteX3" y="connsiteY3"/>
                  </a:cxn>
                </a:cxnLst>
                <a:rect l="l" t="t" r="r" b="b"/>
                <a:pathLst>
                  <a:path w="3457575" h="1752600">
                    <a:moveTo>
                      <a:pt x="733425" y="0"/>
                    </a:moveTo>
                    <a:lnTo>
                      <a:pt x="0" y="733425"/>
                    </a:lnTo>
                    <a:lnTo>
                      <a:pt x="3457575" y="1752600"/>
                    </a:lnTo>
                    <a:lnTo>
                      <a:pt x="3305175" y="1114425"/>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p:cNvCxnSpPr/>
              <p:nvPr/>
            </p:nvCxnSpPr>
            <p:spPr>
              <a:xfrm flipH="1">
                <a:off x="4768373" y="4533062"/>
                <a:ext cx="720081" cy="72008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1444172" y="4029005"/>
                <a:ext cx="1668016" cy="158417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0" name="任意多边形: 形状 69"/>
              <p:cNvSpPr/>
              <p:nvPr/>
            </p:nvSpPr>
            <p:spPr>
              <a:xfrm>
                <a:off x="4121391" y="2201470"/>
                <a:ext cx="374650" cy="368301"/>
              </a:xfrm>
              <a:custGeom>
                <a:avLst/>
                <a:gdLst>
                  <a:gd name="connsiteX0" fmla="*/ 0 w 374650"/>
                  <a:gd name="connsiteY0" fmla="*/ 260350 h 368300"/>
                  <a:gd name="connsiteX1" fmla="*/ 279400 w 374650"/>
                  <a:gd name="connsiteY1" fmla="*/ 0 h 368300"/>
                  <a:gd name="connsiteX2" fmla="*/ 374650 w 374650"/>
                  <a:gd name="connsiteY2" fmla="*/ 368300 h 368300"/>
                  <a:gd name="connsiteX3" fmla="*/ 0 w 374650"/>
                  <a:gd name="connsiteY3" fmla="*/ 260350 h 368300"/>
                </a:gdLst>
                <a:ahLst/>
                <a:cxnLst>
                  <a:cxn ang="0">
                    <a:pos x="connsiteX0" y="connsiteY0"/>
                  </a:cxn>
                  <a:cxn ang="0">
                    <a:pos x="connsiteX1" y="connsiteY1"/>
                  </a:cxn>
                  <a:cxn ang="0">
                    <a:pos x="connsiteX2" y="connsiteY2"/>
                  </a:cxn>
                  <a:cxn ang="0">
                    <a:pos x="connsiteX3" y="connsiteY3"/>
                  </a:cxn>
                </a:cxnLst>
                <a:rect l="l" t="t" r="r" b="b"/>
                <a:pathLst>
                  <a:path w="374650" h="368300">
                    <a:moveTo>
                      <a:pt x="0" y="260350"/>
                    </a:moveTo>
                    <a:lnTo>
                      <a:pt x="279400" y="0"/>
                    </a:lnTo>
                    <a:lnTo>
                      <a:pt x="374650" y="368300"/>
                    </a:lnTo>
                    <a:lnTo>
                      <a:pt x="0" y="2603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直接连接符 71"/>
              <p:cNvCxnSpPr/>
              <p:nvPr/>
            </p:nvCxnSpPr>
            <p:spPr>
              <a:xfrm flipH="1">
                <a:off x="4678659" y="591989"/>
                <a:ext cx="2470796" cy="23921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6" name="直接连接符 5"/>
            <p:cNvCxnSpPr/>
            <p:nvPr/>
          </p:nvCxnSpPr>
          <p:spPr>
            <a:xfrm>
              <a:off x="1696257" y="1164838"/>
              <a:ext cx="68933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252911" y="572825"/>
              <a:ext cx="2722220" cy="707886"/>
            </a:xfrm>
            <a:prstGeom prst="rect">
              <a:avLst/>
            </a:prstGeom>
          </p:spPr>
          <p:txBody>
            <a:bodyPr wrap="none">
              <a:spAutoFit/>
            </a:bodyPr>
            <a:lstStyle/>
            <a:p>
              <a:r>
                <a:rPr lang="en-US" altLang="zh-CN" sz="4000" dirty="0" smtClean="0">
                  <a:solidFill>
                    <a:schemeClr val="bg1"/>
                  </a:solidFill>
                  <a:latin typeface="Times New Roman" charset="0"/>
                  <a:ea typeface="Times New Roman" charset="0"/>
                  <a:cs typeface="Times New Roman" charset="0"/>
                </a:rPr>
                <a:t>Introduction</a:t>
              </a:r>
              <a:endParaRPr lang="en-US" altLang="zh-CN" sz="4000" dirty="0">
                <a:solidFill>
                  <a:schemeClr val="bg1"/>
                </a:solidFill>
                <a:latin typeface="Times New Roman" charset="0"/>
                <a:ea typeface="Times New Roman" charset="0"/>
                <a:cs typeface="Times New Roman" charset="0"/>
              </a:endParaRPr>
            </a:p>
          </p:txBody>
        </p:sp>
        <p:sp>
          <p:nvSpPr>
            <p:cNvPr id="9" name="椭圆 8"/>
            <p:cNvSpPr/>
            <p:nvPr/>
          </p:nvSpPr>
          <p:spPr>
            <a:xfrm>
              <a:off x="8589615" y="1056826"/>
              <a:ext cx="216024" cy="21602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5" name="图片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06853">
              <a:off x="4028581" y="-704344"/>
              <a:ext cx="5111480" cy="2875208"/>
            </a:xfrm>
            <a:prstGeom prst="rect">
              <a:avLst/>
            </a:prstGeom>
          </p:spPr>
        </p:pic>
      </p:grpSp>
      <p:sp>
        <p:nvSpPr>
          <p:cNvPr id="32" name="文本框 31"/>
          <p:cNvSpPr txBox="1"/>
          <p:nvPr/>
        </p:nvSpPr>
        <p:spPr>
          <a:xfrm>
            <a:off x="1545248" y="1864863"/>
            <a:ext cx="10047511" cy="646331"/>
          </a:xfrm>
          <a:prstGeom prst="rect">
            <a:avLst/>
          </a:prstGeom>
          <a:noFill/>
        </p:spPr>
        <p:txBody>
          <a:bodyPr wrap="square" rtlCol="0">
            <a:spAutoFit/>
          </a:bodyPr>
          <a:lstStyle/>
          <a:p>
            <a:r>
              <a:rPr kumimoji="1" lang="en-US" altLang="zh-CN" sz="36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Knowledge</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Base:</a:t>
            </a:r>
            <a:endPar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sp>
        <p:nvSpPr>
          <p:cNvPr id="33" name="文本框 32"/>
          <p:cNvSpPr txBox="1"/>
          <p:nvPr/>
        </p:nvSpPr>
        <p:spPr>
          <a:xfrm>
            <a:off x="2036887" y="2864513"/>
            <a:ext cx="10441160" cy="584775"/>
          </a:xfrm>
          <a:prstGeom prst="rect">
            <a:avLst/>
          </a:prstGeom>
          <a:noFill/>
        </p:spPr>
        <p:txBody>
          <a:bodyPr wrap="square" rtlCol="0">
            <a:spAutoFit/>
          </a:bodyPr>
          <a:lstStyle/>
          <a:p>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Query</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R</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epresentation: Introduce </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related entities and their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texts</a:t>
            </a:r>
            <a:endPar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sp>
        <p:nvSpPr>
          <p:cNvPr id="34" name="文本框 33"/>
          <p:cNvSpPr txBox="1"/>
          <p:nvPr/>
        </p:nvSpPr>
        <p:spPr>
          <a:xfrm>
            <a:off x="2036887" y="3801510"/>
            <a:ext cx="10441160" cy="1077218"/>
          </a:xfrm>
          <a:prstGeom prst="rect">
            <a:avLst/>
          </a:prstGeom>
          <a:noFill/>
        </p:spPr>
        <p:txBody>
          <a:bodyPr wrap="square" rtlCol="0">
            <a:spAutoFit/>
          </a:bodyPr>
          <a:lstStyle/>
          <a:p>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Document</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Representation </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Add </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the annotated entities into the document’s vector space model</a:t>
            </a:r>
            <a:endPar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sp>
        <p:nvSpPr>
          <p:cNvPr id="35" name="文本框 34"/>
          <p:cNvSpPr txBox="1"/>
          <p:nvPr/>
        </p:nvSpPr>
        <p:spPr>
          <a:xfrm>
            <a:off x="2036887" y="5230950"/>
            <a:ext cx="10441160" cy="1077218"/>
          </a:xfrm>
          <a:prstGeom prst="rect">
            <a:avLst/>
          </a:prstGeom>
          <a:noFill/>
        </p:spPr>
        <p:txBody>
          <a:bodyPr wrap="square" rtlCol="0">
            <a:spAutoFit/>
          </a:bodyPr>
          <a:lstStyle/>
          <a:p>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Ranking</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Model</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U</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tilize </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the entities and their attributes to build additional connections between query and documents</a:t>
            </a:r>
            <a:endPar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spTree>
    <p:custDataLst>
      <p:tags r:id="rId1"/>
    </p:custDataLst>
    <p:extLst>
      <p:ext uri="{BB962C8B-B14F-4D97-AF65-F5344CB8AC3E}">
        <p14:creationId xmlns:p14="http://schemas.microsoft.com/office/powerpoint/2010/main" val="1337122977"/>
      </p:ext>
    </p:extLst>
  </p:cSld>
  <p:clrMapOvr>
    <a:masterClrMapping/>
  </p:clrMapOvr>
  <mc:AlternateContent xmlns:mc="http://schemas.openxmlformats.org/markup-compatibility/2006" xmlns:p14="http://schemas.microsoft.com/office/powerpoint/2010/main">
    <mc:Choice Requires="p14">
      <p:transition spd="slow" p14:dur="1500" advTm="3274">
        <p14:window dir="vert"/>
      </p:transition>
    </mc:Choice>
    <mc:Fallback xmlns="">
      <p:transition spd="slow" advTm="960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ppt_x"/>
                                          </p:val>
                                        </p:tav>
                                        <p:tav tm="100000">
                                          <p:val>
                                            <p:strVal val="#ppt_x"/>
                                          </p:val>
                                        </p:tav>
                                      </p:tavLst>
                                    </p:anim>
                                    <p:anim calcmode="lin" valueType="num">
                                      <p:cBhvr additive="base">
                                        <p:cTn id="1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ppt_x"/>
                                          </p:val>
                                        </p:tav>
                                        <p:tav tm="100000">
                                          <p:val>
                                            <p:strVal val="#ppt_x"/>
                                          </p:val>
                                        </p:tav>
                                      </p:tavLst>
                                    </p:anim>
                                    <p:anim calcmode="lin" valueType="num">
                                      <p:cBhvr additive="base">
                                        <p:cTn id="2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additive="base">
                                        <p:cTn id="25" dur="500" fill="hold"/>
                                        <p:tgtEl>
                                          <p:spTgt spid="35"/>
                                        </p:tgtEl>
                                        <p:attrNameLst>
                                          <p:attrName>ppt_x</p:attrName>
                                        </p:attrNameLst>
                                      </p:cBhvr>
                                      <p:tavLst>
                                        <p:tav tm="0">
                                          <p:val>
                                            <p:strVal val="#ppt_x"/>
                                          </p:val>
                                        </p:tav>
                                        <p:tav tm="100000">
                                          <p:val>
                                            <p:strVal val="#ppt_x"/>
                                          </p:val>
                                        </p:tav>
                                      </p:tavLst>
                                    </p:anim>
                                    <p:anim calcmode="lin" valueType="num">
                                      <p:cBhvr additive="base">
                                        <p:cTn id="2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704344"/>
            <a:ext cx="9140061" cy="2875208"/>
            <a:chOff x="0" y="-704344"/>
            <a:chExt cx="9140061" cy="2875208"/>
          </a:xfrm>
        </p:grpSpPr>
        <p:grpSp>
          <p:nvGrpSpPr>
            <p:cNvPr id="4" name="组合 3"/>
            <p:cNvGrpSpPr/>
            <p:nvPr/>
          </p:nvGrpSpPr>
          <p:grpSpPr>
            <a:xfrm>
              <a:off x="0" y="-488131"/>
              <a:ext cx="2392916" cy="2204722"/>
              <a:chOff x="1444172" y="591989"/>
              <a:chExt cx="5705283" cy="5256584"/>
            </a:xfrm>
          </p:grpSpPr>
          <p:sp>
            <p:nvSpPr>
              <p:cNvPr id="64" name="任意多边形: 形状 63"/>
              <p:cNvSpPr/>
              <p:nvPr/>
            </p:nvSpPr>
            <p:spPr>
              <a:xfrm>
                <a:off x="1901872" y="2405577"/>
                <a:ext cx="3592285" cy="3442996"/>
              </a:xfrm>
              <a:custGeom>
                <a:avLst/>
                <a:gdLst>
                  <a:gd name="connsiteX0" fmla="*/ 0 w 3592285"/>
                  <a:gd name="connsiteY0" fmla="*/ 699796 h 3442996"/>
                  <a:gd name="connsiteX1" fmla="*/ 3592285 w 3592285"/>
                  <a:gd name="connsiteY1" fmla="*/ 0 h 3442996"/>
                  <a:gd name="connsiteX2" fmla="*/ 2425959 w 3592285"/>
                  <a:gd name="connsiteY2" fmla="*/ 3442996 h 3442996"/>
                  <a:gd name="connsiteX3" fmla="*/ 0 w 3592285"/>
                  <a:gd name="connsiteY3" fmla="*/ 699796 h 3442996"/>
                </a:gdLst>
                <a:ahLst/>
                <a:cxnLst>
                  <a:cxn ang="0">
                    <a:pos x="connsiteX0" y="connsiteY0"/>
                  </a:cxn>
                  <a:cxn ang="0">
                    <a:pos x="connsiteX1" y="connsiteY1"/>
                  </a:cxn>
                  <a:cxn ang="0">
                    <a:pos x="connsiteX2" y="connsiteY2"/>
                  </a:cxn>
                  <a:cxn ang="0">
                    <a:pos x="connsiteX3" y="connsiteY3"/>
                  </a:cxn>
                </a:cxnLst>
                <a:rect l="l" t="t" r="r" b="b"/>
                <a:pathLst>
                  <a:path w="3592285" h="3442996">
                    <a:moveTo>
                      <a:pt x="0" y="699796"/>
                    </a:moveTo>
                    <a:lnTo>
                      <a:pt x="3592285" y="0"/>
                    </a:lnTo>
                    <a:lnTo>
                      <a:pt x="2425959" y="3442996"/>
                    </a:lnTo>
                    <a:lnTo>
                      <a:pt x="0" y="699796"/>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形状 64"/>
              <p:cNvSpPr/>
              <p:nvPr/>
            </p:nvSpPr>
            <p:spPr>
              <a:xfrm>
                <a:off x="3403842" y="2049069"/>
                <a:ext cx="1270001" cy="965200"/>
              </a:xfrm>
              <a:custGeom>
                <a:avLst/>
                <a:gdLst>
                  <a:gd name="connsiteX0" fmla="*/ 0 w 1270000"/>
                  <a:gd name="connsiteY0" fmla="*/ 965200 h 965200"/>
                  <a:gd name="connsiteX1" fmla="*/ 1035050 w 1270000"/>
                  <a:gd name="connsiteY1" fmla="*/ 0 h 965200"/>
                  <a:gd name="connsiteX2" fmla="*/ 1270000 w 1270000"/>
                  <a:gd name="connsiteY2" fmla="*/ 933450 h 965200"/>
                </a:gdLst>
                <a:ahLst/>
                <a:cxnLst>
                  <a:cxn ang="0">
                    <a:pos x="connsiteX0" y="connsiteY0"/>
                  </a:cxn>
                  <a:cxn ang="0">
                    <a:pos x="connsiteX1" y="connsiteY1"/>
                  </a:cxn>
                  <a:cxn ang="0">
                    <a:pos x="connsiteX2" y="connsiteY2"/>
                  </a:cxn>
                </a:cxnLst>
                <a:rect l="l" t="t" r="r" b="b"/>
                <a:pathLst>
                  <a:path w="1270000" h="965200">
                    <a:moveTo>
                      <a:pt x="0" y="965200"/>
                    </a:moveTo>
                    <a:lnTo>
                      <a:pt x="1035050" y="0"/>
                    </a:lnTo>
                    <a:lnTo>
                      <a:pt x="1270000" y="93345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形状 65"/>
              <p:cNvSpPr/>
              <p:nvPr/>
            </p:nvSpPr>
            <p:spPr>
              <a:xfrm>
                <a:off x="1835390" y="3792146"/>
                <a:ext cx="3457575" cy="1752599"/>
              </a:xfrm>
              <a:custGeom>
                <a:avLst/>
                <a:gdLst>
                  <a:gd name="connsiteX0" fmla="*/ 733425 w 3457575"/>
                  <a:gd name="connsiteY0" fmla="*/ 0 h 1752600"/>
                  <a:gd name="connsiteX1" fmla="*/ 0 w 3457575"/>
                  <a:gd name="connsiteY1" fmla="*/ 733425 h 1752600"/>
                  <a:gd name="connsiteX2" fmla="*/ 3457575 w 3457575"/>
                  <a:gd name="connsiteY2" fmla="*/ 1752600 h 1752600"/>
                  <a:gd name="connsiteX3" fmla="*/ 3305175 w 3457575"/>
                  <a:gd name="connsiteY3" fmla="*/ 1114425 h 1752600"/>
                </a:gdLst>
                <a:ahLst/>
                <a:cxnLst>
                  <a:cxn ang="0">
                    <a:pos x="connsiteX0" y="connsiteY0"/>
                  </a:cxn>
                  <a:cxn ang="0">
                    <a:pos x="connsiteX1" y="connsiteY1"/>
                  </a:cxn>
                  <a:cxn ang="0">
                    <a:pos x="connsiteX2" y="connsiteY2"/>
                  </a:cxn>
                  <a:cxn ang="0">
                    <a:pos x="connsiteX3" y="connsiteY3"/>
                  </a:cxn>
                </a:cxnLst>
                <a:rect l="l" t="t" r="r" b="b"/>
                <a:pathLst>
                  <a:path w="3457575" h="1752600">
                    <a:moveTo>
                      <a:pt x="733425" y="0"/>
                    </a:moveTo>
                    <a:lnTo>
                      <a:pt x="0" y="733425"/>
                    </a:lnTo>
                    <a:lnTo>
                      <a:pt x="3457575" y="1752600"/>
                    </a:lnTo>
                    <a:lnTo>
                      <a:pt x="3305175" y="1114425"/>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p:cNvCxnSpPr/>
              <p:nvPr/>
            </p:nvCxnSpPr>
            <p:spPr>
              <a:xfrm flipH="1">
                <a:off x="4768373" y="4533062"/>
                <a:ext cx="720081" cy="72008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1444172" y="4029005"/>
                <a:ext cx="1668016" cy="158417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0" name="任意多边形: 形状 69"/>
              <p:cNvSpPr/>
              <p:nvPr/>
            </p:nvSpPr>
            <p:spPr>
              <a:xfrm>
                <a:off x="4121391" y="2201470"/>
                <a:ext cx="374650" cy="368301"/>
              </a:xfrm>
              <a:custGeom>
                <a:avLst/>
                <a:gdLst>
                  <a:gd name="connsiteX0" fmla="*/ 0 w 374650"/>
                  <a:gd name="connsiteY0" fmla="*/ 260350 h 368300"/>
                  <a:gd name="connsiteX1" fmla="*/ 279400 w 374650"/>
                  <a:gd name="connsiteY1" fmla="*/ 0 h 368300"/>
                  <a:gd name="connsiteX2" fmla="*/ 374650 w 374650"/>
                  <a:gd name="connsiteY2" fmla="*/ 368300 h 368300"/>
                  <a:gd name="connsiteX3" fmla="*/ 0 w 374650"/>
                  <a:gd name="connsiteY3" fmla="*/ 260350 h 368300"/>
                </a:gdLst>
                <a:ahLst/>
                <a:cxnLst>
                  <a:cxn ang="0">
                    <a:pos x="connsiteX0" y="connsiteY0"/>
                  </a:cxn>
                  <a:cxn ang="0">
                    <a:pos x="connsiteX1" y="connsiteY1"/>
                  </a:cxn>
                  <a:cxn ang="0">
                    <a:pos x="connsiteX2" y="connsiteY2"/>
                  </a:cxn>
                  <a:cxn ang="0">
                    <a:pos x="connsiteX3" y="connsiteY3"/>
                  </a:cxn>
                </a:cxnLst>
                <a:rect l="l" t="t" r="r" b="b"/>
                <a:pathLst>
                  <a:path w="374650" h="368300">
                    <a:moveTo>
                      <a:pt x="0" y="260350"/>
                    </a:moveTo>
                    <a:lnTo>
                      <a:pt x="279400" y="0"/>
                    </a:lnTo>
                    <a:lnTo>
                      <a:pt x="374650" y="368300"/>
                    </a:lnTo>
                    <a:lnTo>
                      <a:pt x="0" y="2603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直接连接符 71"/>
              <p:cNvCxnSpPr/>
              <p:nvPr/>
            </p:nvCxnSpPr>
            <p:spPr>
              <a:xfrm flipH="1">
                <a:off x="4678659" y="591989"/>
                <a:ext cx="2470796" cy="23921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6" name="直接连接符 5"/>
            <p:cNvCxnSpPr/>
            <p:nvPr/>
          </p:nvCxnSpPr>
          <p:spPr>
            <a:xfrm>
              <a:off x="1696257" y="1164838"/>
              <a:ext cx="68933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252911" y="572825"/>
              <a:ext cx="2722220" cy="707886"/>
            </a:xfrm>
            <a:prstGeom prst="rect">
              <a:avLst/>
            </a:prstGeom>
          </p:spPr>
          <p:txBody>
            <a:bodyPr wrap="none">
              <a:spAutoFit/>
            </a:bodyPr>
            <a:lstStyle/>
            <a:p>
              <a:r>
                <a:rPr lang="en-US" altLang="zh-CN" sz="4000" dirty="0" smtClean="0">
                  <a:solidFill>
                    <a:schemeClr val="bg1"/>
                  </a:solidFill>
                  <a:latin typeface="Times New Roman" charset="0"/>
                  <a:ea typeface="Times New Roman" charset="0"/>
                  <a:cs typeface="Times New Roman" charset="0"/>
                </a:rPr>
                <a:t>Introduction</a:t>
              </a:r>
              <a:endParaRPr lang="en-US" altLang="zh-CN" sz="4000" dirty="0">
                <a:solidFill>
                  <a:schemeClr val="bg1"/>
                </a:solidFill>
                <a:latin typeface="Times New Roman" charset="0"/>
                <a:ea typeface="Times New Roman" charset="0"/>
                <a:cs typeface="Times New Roman" charset="0"/>
              </a:endParaRPr>
            </a:p>
          </p:txBody>
        </p:sp>
        <p:sp>
          <p:nvSpPr>
            <p:cNvPr id="9" name="椭圆 8"/>
            <p:cNvSpPr/>
            <p:nvPr/>
          </p:nvSpPr>
          <p:spPr>
            <a:xfrm>
              <a:off x="8589615" y="1056826"/>
              <a:ext cx="216024" cy="21602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5" name="图片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06853">
              <a:off x="4028581" y="-704344"/>
              <a:ext cx="5111480" cy="2875208"/>
            </a:xfrm>
            <a:prstGeom prst="rect">
              <a:avLst/>
            </a:prstGeom>
          </p:spPr>
        </p:pic>
      </p:grpSp>
      <p:sp>
        <p:nvSpPr>
          <p:cNvPr id="17" name="文本框 16"/>
          <p:cNvSpPr txBox="1"/>
          <p:nvPr/>
        </p:nvSpPr>
        <p:spPr>
          <a:xfrm>
            <a:off x="1545248" y="1864863"/>
            <a:ext cx="10047511" cy="646331"/>
          </a:xfrm>
          <a:prstGeom prst="rect">
            <a:avLst/>
          </a:prstGeom>
          <a:noFill/>
        </p:spPr>
        <p:txBody>
          <a:bodyPr wrap="square" rtlCol="0">
            <a:spAutoFit/>
          </a:bodyPr>
          <a:lstStyle/>
          <a:p>
            <a:r>
              <a:rPr kumimoji="1" lang="en-US" altLang="zh-CN" sz="36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Word-Entity</a:t>
            </a:r>
            <a:r>
              <a:rPr kumimoji="1" lang="zh-CN" altLang="en-US" sz="36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6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Duet</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
            </a:r>
            <a:endPar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sp>
        <p:nvSpPr>
          <p:cNvPr id="22" name="文本框 21"/>
          <p:cNvSpPr txBox="1"/>
          <p:nvPr/>
        </p:nvSpPr>
        <p:spPr>
          <a:xfrm>
            <a:off x="5872778" y="3444262"/>
            <a:ext cx="2716837" cy="1077218"/>
          </a:xfrm>
          <a:prstGeom prst="rect">
            <a:avLst/>
          </a:prstGeom>
          <a:noFill/>
        </p:spPr>
        <p:txBody>
          <a:bodyPr wrap="square" rtlCol="0">
            <a:spAutoFit/>
          </a:bodyPr>
          <a:lstStyle/>
          <a:p>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word-based</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p>
          <a:p>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representation</a:t>
            </a:r>
            <a:endPar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sp>
        <p:nvSpPr>
          <p:cNvPr id="3" name="文本框 2"/>
          <p:cNvSpPr txBox="1"/>
          <p:nvPr/>
        </p:nvSpPr>
        <p:spPr>
          <a:xfrm>
            <a:off x="8589615" y="3598150"/>
            <a:ext cx="576064" cy="769441"/>
          </a:xfrm>
          <a:prstGeom prst="rect">
            <a:avLst/>
          </a:prstGeom>
          <a:noFill/>
        </p:spPr>
        <p:txBody>
          <a:bodyPr wrap="square" rtlCol="0">
            <a:spAutoFit/>
          </a:bodyPr>
          <a:lstStyle/>
          <a:p>
            <a:r>
              <a:rPr kumimoji="1" lang="en-US" altLang="zh-CN" sz="4400" dirty="0" smtClean="0">
                <a:solidFill>
                  <a:schemeClr val="bg1"/>
                </a:solidFill>
              </a:rPr>
              <a:t>+</a:t>
            </a:r>
            <a:endParaRPr kumimoji="1" lang="zh-CN" altLang="en-US" sz="4400" dirty="0">
              <a:solidFill>
                <a:schemeClr val="bg1"/>
              </a:solidFill>
            </a:endParaRPr>
          </a:p>
        </p:txBody>
      </p:sp>
      <p:sp>
        <p:nvSpPr>
          <p:cNvPr id="25" name="文本框 24"/>
          <p:cNvSpPr txBox="1"/>
          <p:nvPr/>
        </p:nvSpPr>
        <p:spPr>
          <a:xfrm>
            <a:off x="9323523" y="3438147"/>
            <a:ext cx="2716837" cy="1077218"/>
          </a:xfrm>
          <a:prstGeom prst="rect">
            <a:avLst/>
          </a:prstGeom>
          <a:noFill/>
        </p:spPr>
        <p:txBody>
          <a:bodyPr wrap="square" rtlCol="0">
            <a:spAutoFit/>
          </a:bodyPr>
          <a:lstStyle/>
          <a:p>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entity-based</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p>
          <a:p>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representation</a:t>
            </a:r>
            <a:endPar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sp>
        <p:nvSpPr>
          <p:cNvPr id="27" name="文本框 26"/>
          <p:cNvSpPr txBox="1"/>
          <p:nvPr/>
        </p:nvSpPr>
        <p:spPr>
          <a:xfrm>
            <a:off x="1797522" y="3450230"/>
            <a:ext cx="2716837" cy="1077218"/>
          </a:xfrm>
          <a:prstGeom prst="rect">
            <a:avLst/>
          </a:prstGeom>
          <a:noFill/>
        </p:spPr>
        <p:txBody>
          <a:bodyPr wrap="square" rtlCol="0">
            <a:spAutoFit/>
          </a:bodyPr>
          <a:lstStyle/>
          <a:p>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Query</a:t>
            </a:r>
            <a:endPar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a:p>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(Document)</a:t>
            </a:r>
            <a:endPar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sp>
        <p:nvSpPr>
          <p:cNvPr id="11" name="文本框 10"/>
          <p:cNvSpPr txBox="1"/>
          <p:nvPr/>
        </p:nvSpPr>
        <p:spPr>
          <a:xfrm>
            <a:off x="4615091" y="3605356"/>
            <a:ext cx="720080" cy="769441"/>
          </a:xfrm>
          <a:prstGeom prst="rect">
            <a:avLst/>
          </a:prstGeom>
          <a:noFill/>
        </p:spPr>
        <p:txBody>
          <a:bodyPr wrap="square" rtlCol="0">
            <a:spAutoFit/>
          </a:bodyPr>
          <a:lstStyle/>
          <a:p>
            <a:r>
              <a:rPr kumimoji="1" lang="en-US" altLang="zh-CN" sz="4400" dirty="0" smtClean="0">
                <a:solidFill>
                  <a:schemeClr val="bg1"/>
                </a:solidFill>
              </a:rPr>
              <a:t>=</a:t>
            </a:r>
            <a:endParaRPr kumimoji="1" lang="zh-CN" altLang="en-US" sz="4400" dirty="0">
              <a:solidFill>
                <a:schemeClr val="bg1"/>
              </a:solidFill>
            </a:endParaRPr>
          </a:p>
        </p:txBody>
      </p:sp>
    </p:spTree>
    <p:custDataLst>
      <p:tags r:id="rId1"/>
    </p:custDataLst>
    <p:extLst>
      <p:ext uri="{BB962C8B-B14F-4D97-AF65-F5344CB8AC3E}">
        <p14:creationId xmlns:p14="http://schemas.microsoft.com/office/powerpoint/2010/main" val="1201543102"/>
      </p:ext>
    </p:extLst>
  </p:cSld>
  <p:clrMapOvr>
    <a:masterClrMapping/>
  </p:clrMapOvr>
  <mc:AlternateContent xmlns:mc="http://schemas.openxmlformats.org/markup-compatibility/2006" xmlns:p14="http://schemas.microsoft.com/office/powerpoint/2010/main">
    <mc:Choice Requires="p14">
      <p:transition spd="slow" p14:dur="1500" advTm="3274">
        <p14:window dir="vert"/>
      </p:transition>
    </mc:Choice>
    <mc:Fallback xmlns="">
      <p:transition spd="slow" advTm="960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ppt_x"/>
                                          </p:val>
                                        </p:tav>
                                        <p:tav tm="100000">
                                          <p:val>
                                            <p:strVal val="#ppt_x"/>
                                          </p:val>
                                        </p:tav>
                                      </p:tavLst>
                                    </p:anim>
                                    <p:anim calcmode="lin" valueType="num">
                                      <p:cBhvr additive="base">
                                        <p:cTn id="2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2" grpId="0"/>
      <p:bldP spid="25" grpId="0"/>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704344"/>
            <a:ext cx="9140061" cy="2875208"/>
            <a:chOff x="0" y="-704344"/>
            <a:chExt cx="9140061" cy="2875208"/>
          </a:xfrm>
        </p:grpSpPr>
        <p:grpSp>
          <p:nvGrpSpPr>
            <p:cNvPr id="4" name="组合 3"/>
            <p:cNvGrpSpPr/>
            <p:nvPr/>
          </p:nvGrpSpPr>
          <p:grpSpPr>
            <a:xfrm>
              <a:off x="0" y="-488131"/>
              <a:ext cx="2392916" cy="2204722"/>
              <a:chOff x="1444172" y="591989"/>
              <a:chExt cx="5705283" cy="5256584"/>
            </a:xfrm>
          </p:grpSpPr>
          <p:sp>
            <p:nvSpPr>
              <p:cNvPr id="64" name="任意多边形: 形状 63"/>
              <p:cNvSpPr/>
              <p:nvPr/>
            </p:nvSpPr>
            <p:spPr>
              <a:xfrm>
                <a:off x="1901872" y="2405577"/>
                <a:ext cx="3592285" cy="3442996"/>
              </a:xfrm>
              <a:custGeom>
                <a:avLst/>
                <a:gdLst>
                  <a:gd name="connsiteX0" fmla="*/ 0 w 3592285"/>
                  <a:gd name="connsiteY0" fmla="*/ 699796 h 3442996"/>
                  <a:gd name="connsiteX1" fmla="*/ 3592285 w 3592285"/>
                  <a:gd name="connsiteY1" fmla="*/ 0 h 3442996"/>
                  <a:gd name="connsiteX2" fmla="*/ 2425959 w 3592285"/>
                  <a:gd name="connsiteY2" fmla="*/ 3442996 h 3442996"/>
                  <a:gd name="connsiteX3" fmla="*/ 0 w 3592285"/>
                  <a:gd name="connsiteY3" fmla="*/ 699796 h 3442996"/>
                </a:gdLst>
                <a:ahLst/>
                <a:cxnLst>
                  <a:cxn ang="0">
                    <a:pos x="connsiteX0" y="connsiteY0"/>
                  </a:cxn>
                  <a:cxn ang="0">
                    <a:pos x="connsiteX1" y="connsiteY1"/>
                  </a:cxn>
                  <a:cxn ang="0">
                    <a:pos x="connsiteX2" y="connsiteY2"/>
                  </a:cxn>
                  <a:cxn ang="0">
                    <a:pos x="connsiteX3" y="connsiteY3"/>
                  </a:cxn>
                </a:cxnLst>
                <a:rect l="l" t="t" r="r" b="b"/>
                <a:pathLst>
                  <a:path w="3592285" h="3442996">
                    <a:moveTo>
                      <a:pt x="0" y="699796"/>
                    </a:moveTo>
                    <a:lnTo>
                      <a:pt x="3592285" y="0"/>
                    </a:lnTo>
                    <a:lnTo>
                      <a:pt x="2425959" y="3442996"/>
                    </a:lnTo>
                    <a:lnTo>
                      <a:pt x="0" y="699796"/>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形状 64"/>
              <p:cNvSpPr/>
              <p:nvPr/>
            </p:nvSpPr>
            <p:spPr>
              <a:xfrm>
                <a:off x="3403842" y="2049069"/>
                <a:ext cx="1270001" cy="965200"/>
              </a:xfrm>
              <a:custGeom>
                <a:avLst/>
                <a:gdLst>
                  <a:gd name="connsiteX0" fmla="*/ 0 w 1270000"/>
                  <a:gd name="connsiteY0" fmla="*/ 965200 h 965200"/>
                  <a:gd name="connsiteX1" fmla="*/ 1035050 w 1270000"/>
                  <a:gd name="connsiteY1" fmla="*/ 0 h 965200"/>
                  <a:gd name="connsiteX2" fmla="*/ 1270000 w 1270000"/>
                  <a:gd name="connsiteY2" fmla="*/ 933450 h 965200"/>
                </a:gdLst>
                <a:ahLst/>
                <a:cxnLst>
                  <a:cxn ang="0">
                    <a:pos x="connsiteX0" y="connsiteY0"/>
                  </a:cxn>
                  <a:cxn ang="0">
                    <a:pos x="connsiteX1" y="connsiteY1"/>
                  </a:cxn>
                  <a:cxn ang="0">
                    <a:pos x="connsiteX2" y="connsiteY2"/>
                  </a:cxn>
                </a:cxnLst>
                <a:rect l="l" t="t" r="r" b="b"/>
                <a:pathLst>
                  <a:path w="1270000" h="965200">
                    <a:moveTo>
                      <a:pt x="0" y="965200"/>
                    </a:moveTo>
                    <a:lnTo>
                      <a:pt x="1035050" y="0"/>
                    </a:lnTo>
                    <a:lnTo>
                      <a:pt x="1270000" y="93345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形状 65"/>
              <p:cNvSpPr/>
              <p:nvPr/>
            </p:nvSpPr>
            <p:spPr>
              <a:xfrm>
                <a:off x="1835390" y="3792146"/>
                <a:ext cx="3457575" cy="1752599"/>
              </a:xfrm>
              <a:custGeom>
                <a:avLst/>
                <a:gdLst>
                  <a:gd name="connsiteX0" fmla="*/ 733425 w 3457575"/>
                  <a:gd name="connsiteY0" fmla="*/ 0 h 1752600"/>
                  <a:gd name="connsiteX1" fmla="*/ 0 w 3457575"/>
                  <a:gd name="connsiteY1" fmla="*/ 733425 h 1752600"/>
                  <a:gd name="connsiteX2" fmla="*/ 3457575 w 3457575"/>
                  <a:gd name="connsiteY2" fmla="*/ 1752600 h 1752600"/>
                  <a:gd name="connsiteX3" fmla="*/ 3305175 w 3457575"/>
                  <a:gd name="connsiteY3" fmla="*/ 1114425 h 1752600"/>
                </a:gdLst>
                <a:ahLst/>
                <a:cxnLst>
                  <a:cxn ang="0">
                    <a:pos x="connsiteX0" y="connsiteY0"/>
                  </a:cxn>
                  <a:cxn ang="0">
                    <a:pos x="connsiteX1" y="connsiteY1"/>
                  </a:cxn>
                  <a:cxn ang="0">
                    <a:pos x="connsiteX2" y="connsiteY2"/>
                  </a:cxn>
                  <a:cxn ang="0">
                    <a:pos x="connsiteX3" y="connsiteY3"/>
                  </a:cxn>
                </a:cxnLst>
                <a:rect l="l" t="t" r="r" b="b"/>
                <a:pathLst>
                  <a:path w="3457575" h="1752600">
                    <a:moveTo>
                      <a:pt x="733425" y="0"/>
                    </a:moveTo>
                    <a:lnTo>
                      <a:pt x="0" y="733425"/>
                    </a:lnTo>
                    <a:lnTo>
                      <a:pt x="3457575" y="1752600"/>
                    </a:lnTo>
                    <a:lnTo>
                      <a:pt x="3305175" y="1114425"/>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p:cNvCxnSpPr/>
              <p:nvPr/>
            </p:nvCxnSpPr>
            <p:spPr>
              <a:xfrm flipH="1">
                <a:off x="4768373" y="4533062"/>
                <a:ext cx="720081" cy="72008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1444172" y="4029005"/>
                <a:ext cx="1668016" cy="158417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0" name="任意多边形: 形状 69"/>
              <p:cNvSpPr/>
              <p:nvPr/>
            </p:nvSpPr>
            <p:spPr>
              <a:xfrm>
                <a:off x="4121391" y="2201470"/>
                <a:ext cx="374650" cy="368301"/>
              </a:xfrm>
              <a:custGeom>
                <a:avLst/>
                <a:gdLst>
                  <a:gd name="connsiteX0" fmla="*/ 0 w 374650"/>
                  <a:gd name="connsiteY0" fmla="*/ 260350 h 368300"/>
                  <a:gd name="connsiteX1" fmla="*/ 279400 w 374650"/>
                  <a:gd name="connsiteY1" fmla="*/ 0 h 368300"/>
                  <a:gd name="connsiteX2" fmla="*/ 374650 w 374650"/>
                  <a:gd name="connsiteY2" fmla="*/ 368300 h 368300"/>
                  <a:gd name="connsiteX3" fmla="*/ 0 w 374650"/>
                  <a:gd name="connsiteY3" fmla="*/ 260350 h 368300"/>
                </a:gdLst>
                <a:ahLst/>
                <a:cxnLst>
                  <a:cxn ang="0">
                    <a:pos x="connsiteX0" y="connsiteY0"/>
                  </a:cxn>
                  <a:cxn ang="0">
                    <a:pos x="connsiteX1" y="connsiteY1"/>
                  </a:cxn>
                  <a:cxn ang="0">
                    <a:pos x="connsiteX2" y="connsiteY2"/>
                  </a:cxn>
                  <a:cxn ang="0">
                    <a:pos x="connsiteX3" y="connsiteY3"/>
                  </a:cxn>
                </a:cxnLst>
                <a:rect l="l" t="t" r="r" b="b"/>
                <a:pathLst>
                  <a:path w="374650" h="368300">
                    <a:moveTo>
                      <a:pt x="0" y="260350"/>
                    </a:moveTo>
                    <a:lnTo>
                      <a:pt x="279400" y="0"/>
                    </a:lnTo>
                    <a:lnTo>
                      <a:pt x="374650" y="368300"/>
                    </a:lnTo>
                    <a:lnTo>
                      <a:pt x="0" y="2603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直接连接符 71"/>
              <p:cNvCxnSpPr/>
              <p:nvPr/>
            </p:nvCxnSpPr>
            <p:spPr>
              <a:xfrm flipH="1">
                <a:off x="4678659" y="591989"/>
                <a:ext cx="2470796" cy="23921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6" name="直接连接符 5"/>
            <p:cNvCxnSpPr/>
            <p:nvPr/>
          </p:nvCxnSpPr>
          <p:spPr>
            <a:xfrm>
              <a:off x="1696257" y="1164838"/>
              <a:ext cx="68933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252911" y="572825"/>
              <a:ext cx="2722220" cy="707886"/>
            </a:xfrm>
            <a:prstGeom prst="rect">
              <a:avLst/>
            </a:prstGeom>
          </p:spPr>
          <p:txBody>
            <a:bodyPr wrap="none">
              <a:spAutoFit/>
            </a:bodyPr>
            <a:lstStyle/>
            <a:p>
              <a:r>
                <a:rPr lang="en-US" altLang="zh-CN" sz="4000" dirty="0" smtClean="0">
                  <a:solidFill>
                    <a:schemeClr val="bg1"/>
                  </a:solidFill>
                  <a:latin typeface="Times New Roman" charset="0"/>
                  <a:ea typeface="Times New Roman" charset="0"/>
                  <a:cs typeface="Times New Roman" charset="0"/>
                </a:rPr>
                <a:t>Introduction</a:t>
              </a:r>
              <a:endParaRPr lang="en-US" altLang="zh-CN" sz="4000" dirty="0">
                <a:solidFill>
                  <a:schemeClr val="bg1"/>
                </a:solidFill>
                <a:latin typeface="Times New Roman" charset="0"/>
                <a:ea typeface="Times New Roman" charset="0"/>
                <a:cs typeface="Times New Roman" charset="0"/>
              </a:endParaRPr>
            </a:p>
          </p:txBody>
        </p:sp>
        <p:sp>
          <p:nvSpPr>
            <p:cNvPr id="9" name="椭圆 8"/>
            <p:cNvSpPr/>
            <p:nvPr/>
          </p:nvSpPr>
          <p:spPr>
            <a:xfrm>
              <a:off x="8589615" y="1056826"/>
              <a:ext cx="216024" cy="21602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5" name="图片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06853">
              <a:off x="4028581" y="-704344"/>
              <a:ext cx="5111480" cy="2875208"/>
            </a:xfrm>
            <a:prstGeom prst="rect">
              <a:avLst/>
            </a:prstGeom>
          </p:spPr>
        </p:pic>
      </p:grpSp>
      <p:sp>
        <p:nvSpPr>
          <p:cNvPr id="17" name="文本框 16"/>
          <p:cNvSpPr txBox="1"/>
          <p:nvPr/>
        </p:nvSpPr>
        <p:spPr>
          <a:xfrm>
            <a:off x="1545248" y="1864863"/>
            <a:ext cx="10047511" cy="646331"/>
          </a:xfrm>
          <a:prstGeom prst="rect">
            <a:avLst/>
          </a:prstGeom>
          <a:noFill/>
        </p:spPr>
        <p:txBody>
          <a:bodyPr wrap="square" rtlCol="0">
            <a:spAutoFit/>
          </a:bodyPr>
          <a:lstStyle/>
          <a:p>
            <a:r>
              <a:rPr kumimoji="1" lang="en-US" altLang="zh-CN" sz="36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Word-Entity</a:t>
            </a:r>
            <a:r>
              <a:rPr kumimoji="1" lang="zh-CN" altLang="en-US" sz="36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6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Duet</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
            </a:r>
            <a:endPar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cxnSp>
        <p:nvCxnSpPr>
          <p:cNvPr id="8" name="直线连接符 7"/>
          <p:cNvCxnSpPr/>
          <p:nvPr/>
        </p:nvCxnSpPr>
        <p:spPr>
          <a:xfrm>
            <a:off x="2684959" y="4264397"/>
            <a:ext cx="8064896"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2" name="直线连接符 11"/>
          <p:cNvCxnSpPr/>
          <p:nvPr/>
        </p:nvCxnSpPr>
        <p:spPr>
          <a:xfrm>
            <a:off x="6600124" y="2511194"/>
            <a:ext cx="4387" cy="4044363"/>
          </a:xfrm>
          <a:prstGeom prst="line">
            <a:avLst/>
          </a:prstGeom>
        </p:spPr>
        <p:style>
          <a:lnRef idx="1">
            <a:schemeClr val="accent3"/>
          </a:lnRef>
          <a:fillRef idx="0">
            <a:schemeClr val="accent3"/>
          </a:fillRef>
          <a:effectRef idx="0">
            <a:schemeClr val="accent3"/>
          </a:effectRef>
          <a:fontRef idx="minor">
            <a:schemeClr val="tx1"/>
          </a:fontRef>
        </p:style>
      </p:cxnSp>
      <p:sp>
        <p:nvSpPr>
          <p:cNvPr id="33" name="文本框 32"/>
          <p:cNvSpPr txBox="1"/>
          <p:nvPr/>
        </p:nvSpPr>
        <p:spPr>
          <a:xfrm>
            <a:off x="2680162" y="2928724"/>
            <a:ext cx="3821221" cy="1077218"/>
          </a:xfrm>
          <a:prstGeom prst="rect">
            <a:avLst/>
          </a:prstGeom>
          <a:noFill/>
        </p:spPr>
        <p:txBody>
          <a:bodyPr wrap="square" rtlCol="0">
            <a:spAutoFit/>
          </a:bodyPr>
          <a:lstStyle/>
          <a:p>
            <a:r>
              <a:rPr kumimoji="1" lang="en-US" altLang="zh-CN" sz="3200" dirty="0" err="1"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Qw-Dw</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Q</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uery </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words to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Document </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words</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p>
        </p:txBody>
      </p:sp>
      <p:sp>
        <p:nvSpPr>
          <p:cNvPr id="34" name="文本框 33"/>
          <p:cNvSpPr txBox="1"/>
          <p:nvPr/>
        </p:nvSpPr>
        <p:spPr>
          <a:xfrm>
            <a:off x="6787016" y="2928724"/>
            <a:ext cx="3962839" cy="1077218"/>
          </a:xfrm>
          <a:prstGeom prst="rect">
            <a:avLst/>
          </a:prstGeom>
          <a:noFill/>
        </p:spPr>
        <p:txBody>
          <a:bodyPr wrap="square" rtlCol="0">
            <a:spAutoFit/>
          </a:bodyPr>
          <a:lstStyle/>
          <a:p>
            <a:r>
              <a:rPr kumimoji="1" lang="en-US" altLang="zh-CN" sz="3200" dirty="0" err="1"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Q</a:t>
            </a:r>
            <a:r>
              <a:rPr kumimoji="1" lang="en-US" altLang="zh-CN" sz="3200" dirty="0" err="1">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e</a:t>
            </a:r>
            <a:r>
              <a:rPr kumimoji="1" lang="en-US" altLang="zh-CN" sz="3200" dirty="0" err="1"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-Dw</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Query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entities</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to Document </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words</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p>
        </p:txBody>
      </p:sp>
      <p:sp>
        <p:nvSpPr>
          <p:cNvPr id="35" name="文本框 34"/>
          <p:cNvSpPr txBox="1"/>
          <p:nvPr/>
        </p:nvSpPr>
        <p:spPr>
          <a:xfrm>
            <a:off x="2680162" y="4673906"/>
            <a:ext cx="3962839" cy="1077218"/>
          </a:xfrm>
          <a:prstGeom prst="rect">
            <a:avLst/>
          </a:prstGeom>
          <a:noFill/>
        </p:spPr>
        <p:txBody>
          <a:bodyPr wrap="square" rtlCol="0">
            <a:spAutoFit/>
          </a:bodyPr>
          <a:lstStyle/>
          <a:p>
            <a:r>
              <a:rPr kumimoji="1" lang="en-US" altLang="zh-CN" sz="3200" dirty="0" err="1"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Qw</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-De:</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Query </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words to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Document </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entities</a:t>
            </a:r>
            <a:endPar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sp>
        <p:nvSpPr>
          <p:cNvPr id="36" name="文本框 35"/>
          <p:cNvSpPr txBox="1"/>
          <p:nvPr/>
        </p:nvSpPr>
        <p:spPr>
          <a:xfrm>
            <a:off x="6787016" y="4673906"/>
            <a:ext cx="3962839" cy="1077218"/>
          </a:xfrm>
          <a:prstGeom prst="rect">
            <a:avLst/>
          </a:prstGeom>
          <a:noFill/>
        </p:spPr>
        <p:txBody>
          <a:bodyPr wrap="square" rtlCol="0">
            <a:spAutoFit/>
          </a:bodyPr>
          <a:lstStyle/>
          <a:p>
            <a:r>
              <a:rPr kumimoji="1" lang="en-US" altLang="zh-CN" sz="3200" dirty="0" err="1"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Q</a:t>
            </a:r>
            <a:r>
              <a:rPr kumimoji="1" lang="en-US" altLang="zh-CN" sz="3200" dirty="0" err="1">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e</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-De:</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Query </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entities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to Document </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entities</a:t>
            </a:r>
            <a:endPar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spTree>
    <p:custDataLst>
      <p:tags r:id="rId1"/>
    </p:custDataLst>
    <p:extLst>
      <p:ext uri="{BB962C8B-B14F-4D97-AF65-F5344CB8AC3E}">
        <p14:creationId xmlns:p14="http://schemas.microsoft.com/office/powerpoint/2010/main" val="984943658"/>
      </p:ext>
    </p:extLst>
  </p:cSld>
  <p:clrMapOvr>
    <a:masterClrMapping/>
  </p:clrMapOvr>
  <mc:AlternateContent xmlns:mc="http://schemas.openxmlformats.org/markup-compatibility/2006" xmlns:p14="http://schemas.microsoft.com/office/powerpoint/2010/main">
    <mc:Choice Requires="p14">
      <p:transition spd="slow" p14:dur="1500" advTm="3274">
        <p14:window dir="vert"/>
      </p:transition>
    </mc:Choice>
    <mc:Fallback xmlns="">
      <p:transition spd="slow" advTm="960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ppt_x"/>
                                          </p:val>
                                        </p:tav>
                                        <p:tav tm="100000">
                                          <p:val>
                                            <p:strVal val="#ppt_x"/>
                                          </p:val>
                                        </p:tav>
                                      </p:tavLst>
                                    </p:anim>
                                    <p:anim calcmode="lin" valueType="num">
                                      <p:cBhvr additive="base">
                                        <p:cTn id="1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ppt_x"/>
                                          </p:val>
                                        </p:tav>
                                        <p:tav tm="100000">
                                          <p:val>
                                            <p:strVal val="#ppt_x"/>
                                          </p:val>
                                        </p:tav>
                                      </p:tavLst>
                                    </p:anim>
                                    <p:anim calcmode="lin" valueType="num">
                                      <p:cBhvr additive="base">
                                        <p:cTn id="2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anim calcmode="lin" valueType="num">
                                      <p:cBhvr additive="base">
                                        <p:cTn id="25" dur="500" fill="hold"/>
                                        <p:tgtEl>
                                          <p:spTgt spid="35"/>
                                        </p:tgtEl>
                                        <p:attrNameLst>
                                          <p:attrName>ppt_x</p:attrName>
                                        </p:attrNameLst>
                                      </p:cBhvr>
                                      <p:tavLst>
                                        <p:tav tm="0">
                                          <p:val>
                                            <p:strVal val="#ppt_x"/>
                                          </p:val>
                                        </p:tav>
                                        <p:tav tm="100000">
                                          <p:val>
                                            <p:strVal val="#ppt_x"/>
                                          </p:val>
                                        </p:tav>
                                      </p:tavLst>
                                    </p:anim>
                                    <p:anim calcmode="lin" valueType="num">
                                      <p:cBhvr additive="base">
                                        <p:cTn id="2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additive="base">
                                        <p:cTn id="31" dur="500" fill="hold"/>
                                        <p:tgtEl>
                                          <p:spTgt spid="36"/>
                                        </p:tgtEl>
                                        <p:attrNameLst>
                                          <p:attrName>ppt_x</p:attrName>
                                        </p:attrNameLst>
                                      </p:cBhvr>
                                      <p:tavLst>
                                        <p:tav tm="0">
                                          <p:val>
                                            <p:strVal val="#ppt_x"/>
                                          </p:val>
                                        </p:tav>
                                        <p:tav tm="100000">
                                          <p:val>
                                            <p:strVal val="#ppt_x"/>
                                          </p:val>
                                        </p:tav>
                                      </p:tavLst>
                                    </p:anim>
                                    <p:anim calcmode="lin" valueType="num">
                                      <p:cBhvr additive="base">
                                        <p:cTn id="32"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3" grpId="0"/>
      <p:bldP spid="34" grpId="0"/>
      <p:bldP spid="35" grpId="0"/>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704344"/>
            <a:ext cx="9140061" cy="2875208"/>
            <a:chOff x="0" y="-704344"/>
            <a:chExt cx="9140061" cy="2875208"/>
          </a:xfrm>
        </p:grpSpPr>
        <p:grpSp>
          <p:nvGrpSpPr>
            <p:cNvPr id="4" name="组合 3"/>
            <p:cNvGrpSpPr/>
            <p:nvPr/>
          </p:nvGrpSpPr>
          <p:grpSpPr>
            <a:xfrm>
              <a:off x="0" y="-488131"/>
              <a:ext cx="2392916" cy="2204722"/>
              <a:chOff x="1444172" y="591989"/>
              <a:chExt cx="5705283" cy="5256584"/>
            </a:xfrm>
          </p:grpSpPr>
          <p:sp>
            <p:nvSpPr>
              <p:cNvPr id="64" name="任意多边形: 形状 63"/>
              <p:cNvSpPr/>
              <p:nvPr/>
            </p:nvSpPr>
            <p:spPr>
              <a:xfrm>
                <a:off x="1901872" y="2405577"/>
                <a:ext cx="3592285" cy="3442996"/>
              </a:xfrm>
              <a:custGeom>
                <a:avLst/>
                <a:gdLst>
                  <a:gd name="connsiteX0" fmla="*/ 0 w 3592285"/>
                  <a:gd name="connsiteY0" fmla="*/ 699796 h 3442996"/>
                  <a:gd name="connsiteX1" fmla="*/ 3592285 w 3592285"/>
                  <a:gd name="connsiteY1" fmla="*/ 0 h 3442996"/>
                  <a:gd name="connsiteX2" fmla="*/ 2425959 w 3592285"/>
                  <a:gd name="connsiteY2" fmla="*/ 3442996 h 3442996"/>
                  <a:gd name="connsiteX3" fmla="*/ 0 w 3592285"/>
                  <a:gd name="connsiteY3" fmla="*/ 699796 h 3442996"/>
                </a:gdLst>
                <a:ahLst/>
                <a:cxnLst>
                  <a:cxn ang="0">
                    <a:pos x="connsiteX0" y="connsiteY0"/>
                  </a:cxn>
                  <a:cxn ang="0">
                    <a:pos x="connsiteX1" y="connsiteY1"/>
                  </a:cxn>
                  <a:cxn ang="0">
                    <a:pos x="connsiteX2" y="connsiteY2"/>
                  </a:cxn>
                  <a:cxn ang="0">
                    <a:pos x="connsiteX3" y="connsiteY3"/>
                  </a:cxn>
                </a:cxnLst>
                <a:rect l="l" t="t" r="r" b="b"/>
                <a:pathLst>
                  <a:path w="3592285" h="3442996">
                    <a:moveTo>
                      <a:pt x="0" y="699796"/>
                    </a:moveTo>
                    <a:lnTo>
                      <a:pt x="3592285" y="0"/>
                    </a:lnTo>
                    <a:lnTo>
                      <a:pt x="2425959" y="3442996"/>
                    </a:lnTo>
                    <a:lnTo>
                      <a:pt x="0" y="699796"/>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形状 64"/>
              <p:cNvSpPr/>
              <p:nvPr/>
            </p:nvSpPr>
            <p:spPr>
              <a:xfrm>
                <a:off x="3403842" y="2049069"/>
                <a:ext cx="1270001" cy="965200"/>
              </a:xfrm>
              <a:custGeom>
                <a:avLst/>
                <a:gdLst>
                  <a:gd name="connsiteX0" fmla="*/ 0 w 1270000"/>
                  <a:gd name="connsiteY0" fmla="*/ 965200 h 965200"/>
                  <a:gd name="connsiteX1" fmla="*/ 1035050 w 1270000"/>
                  <a:gd name="connsiteY1" fmla="*/ 0 h 965200"/>
                  <a:gd name="connsiteX2" fmla="*/ 1270000 w 1270000"/>
                  <a:gd name="connsiteY2" fmla="*/ 933450 h 965200"/>
                </a:gdLst>
                <a:ahLst/>
                <a:cxnLst>
                  <a:cxn ang="0">
                    <a:pos x="connsiteX0" y="connsiteY0"/>
                  </a:cxn>
                  <a:cxn ang="0">
                    <a:pos x="connsiteX1" y="connsiteY1"/>
                  </a:cxn>
                  <a:cxn ang="0">
                    <a:pos x="connsiteX2" y="connsiteY2"/>
                  </a:cxn>
                </a:cxnLst>
                <a:rect l="l" t="t" r="r" b="b"/>
                <a:pathLst>
                  <a:path w="1270000" h="965200">
                    <a:moveTo>
                      <a:pt x="0" y="965200"/>
                    </a:moveTo>
                    <a:lnTo>
                      <a:pt x="1035050" y="0"/>
                    </a:lnTo>
                    <a:lnTo>
                      <a:pt x="1270000" y="93345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形状 65"/>
              <p:cNvSpPr/>
              <p:nvPr/>
            </p:nvSpPr>
            <p:spPr>
              <a:xfrm>
                <a:off x="1835390" y="3792146"/>
                <a:ext cx="3457575" cy="1752599"/>
              </a:xfrm>
              <a:custGeom>
                <a:avLst/>
                <a:gdLst>
                  <a:gd name="connsiteX0" fmla="*/ 733425 w 3457575"/>
                  <a:gd name="connsiteY0" fmla="*/ 0 h 1752600"/>
                  <a:gd name="connsiteX1" fmla="*/ 0 w 3457575"/>
                  <a:gd name="connsiteY1" fmla="*/ 733425 h 1752600"/>
                  <a:gd name="connsiteX2" fmla="*/ 3457575 w 3457575"/>
                  <a:gd name="connsiteY2" fmla="*/ 1752600 h 1752600"/>
                  <a:gd name="connsiteX3" fmla="*/ 3305175 w 3457575"/>
                  <a:gd name="connsiteY3" fmla="*/ 1114425 h 1752600"/>
                </a:gdLst>
                <a:ahLst/>
                <a:cxnLst>
                  <a:cxn ang="0">
                    <a:pos x="connsiteX0" y="connsiteY0"/>
                  </a:cxn>
                  <a:cxn ang="0">
                    <a:pos x="connsiteX1" y="connsiteY1"/>
                  </a:cxn>
                  <a:cxn ang="0">
                    <a:pos x="connsiteX2" y="connsiteY2"/>
                  </a:cxn>
                  <a:cxn ang="0">
                    <a:pos x="connsiteX3" y="connsiteY3"/>
                  </a:cxn>
                </a:cxnLst>
                <a:rect l="l" t="t" r="r" b="b"/>
                <a:pathLst>
                  <a:path w="3457575" h="1752600">
                    <a:moveTo>
                      <a:pt x="733425" y="0"/>
                    </a:moveTo>
                    <a:lnTo>
                      <a:pt x="0" y="733425"/>
                    </a:lnTo>
                    <a:lnTo>
                      <a:pt x="3457575" y="1752600"/>
                    </a:lnTo>
                    <a:lnTo>
                      <a:pt x="3305175" y="1114425"/>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p:cNvCxnSpPr/>
              <p:nvPr/>
            </p:nvCxnSpPr>
            <p:spPr>
              <a:xfrm flipH="1">
                <a:off x="4768373" y="4533062"/>
                <a:ext cx="720081" cy="72008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1444172" y="4029005"/>
                <a:ext cx="1668016" cy="158417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0" name="任意多边形: 形状 69"/>
              <p:cNvSpPr/>
              <p:nvPr/>
            </p:nvSpPr>
            <p:spPr>
              <a:xfrm>
                <a:off x="4121391" y="2201470"/>
                <a:ext cx="374650" cy="368301"/>
              </a:xfrm>
              <a:custGeom>
                <a:avLst/>
                <a:gdLst>
                  <a:gd name="connsiteX0" fmla="*/ 0 w 374650"/>
                  <a:gd name="connsiteY0" fmla="*/ 260350 h 368300"/>
                  <a:gd name="connsiteX1" fmla="*/ 279400 w 374650"/>
                  <a:gd name="connsiteY1" fmla="*/ 0 h 368300"/>
                  <a:gd name="connsiteX2" fmla="*/ 374650 w 374650"/>
                  <a:gd name="connsiteY2" fmla="*/ 368300 h 368300"/>
                  <a:gd name="connsiteX3" fmla="*/ 0 w 374650"/>
                  <a:gd name="connsiteY3" fmla="*/ 260350 h 368300"/>
                </a:gdLst>
                <a:ahLst/>
                <a:cxnLst>
                  <a:cxn ang="0">
                    <a:pos x="connsiteX0" y="connsiteY0"/>
                  </a:cxn>
                  <a:cxn ang="0">
                    <a:pos x="connsiteX1" y="connsiteY1"/>
                  </a:cxn>
                  <a:cxn ang="0">
                    <a:pos x="connsiteX2" y="connsiteY2"/>
                  </a:cxn>
                  <a:cxn ang="0">
                    <a:pos x="connsiteX3" y="connsiteY3"/>
                  </a:cxn>
                </a:cxnLst>
                <a:rect l="l" t="t" r="r" b="b"/>
                <a:pathLst>
                  <a:path w="374650" h="368300">
                    <a:moveTo>
                      <a:pt x="0" y="260350"/>
                    </a:moveTo>
                    <a:lnTo>
                      <a:pt x="279400" y="0"/>
                    </a:lnTo>
                    <a:lnTo>
                      <a:pt x="374650" y="368300"/>
                    </a:lnTo>
                    <a:lnTo>
                      <a:pt x="0" y="2603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直接连接符 71"/>
              <p:cNvCxnSpPr/>
              <p:nvPr/>
            </p:nvCxnSpPr>
            <p:spPr>
              <a:xfrm flipH="1">
                <a:off x="4678659" y="591989"/>
                <a:ext cx="2470796" cy="23921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6" name="直接连接符 5"/>
            <p:cNvCxnSpPr/>
            <p:nvPr/>
          </p:nvCxnSpPr>
          <p:spPr>
            <a:xfrm>
              <a:off x="1696257" y="1164838"/>
              <a:ext cx="68933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252911" y="572825"/>
              <a:ext cx="2722220" cy="707886"/>
            </a:xfrm>
            <a:prstGeom prst="rect">
              <a:avLst/>
            </a:prstGeom>
          </p:spPr>
          <p:txBody>
            <a:bodyPr wrap="none">
              <a:spAutoFit/>
            </a:bodyPr>
            <a:lstStyle/>
            <a:p>
              <a:r>
                <a:rPr lang="en-US" altLang="zh-CN" sz="4000" dirty="0" smtClean="0">
                  <a:solidFill>
                    <a:schemeClr val="bg1"/>
                  </a:solidFill>
                  <a:latin typeface="Times New Roman" charset="0"/>
                  <a:ea typeface="Times New Roman" charset="0"/>
                  <a:cs typeface="Times New Roman" charset="0"/>
                </a:rPr>
                <a:t>Introduction</a:t>
              </a:r>
              <a:endParaRPr lang="en-US" altLang="zh-CN" sz="4000" dirty="0">
                <a:solidFill>
                  <a:schemeClr val="bg1"/>
                </a:solidFill>
                <a:latin typeface="Times New Roman" charset="0"/>
                <a:ea typeface="Times New Roman" charset="0"/>
                <a:cs typeface="Times New Roman" charset="0"/>
              </a:endParaRPr>
            </a:p>
          </p:txBody>
        </p:sp>
        <p:sp>
          <p:nvSpPr>
            <p:cNvPr id="9" name="椭圆 8"/>
            <p:cNvSpPr/>
            <p:nvPr/>
          </p:nvSpPr>
          <p:spPr>
            <a:xfrm>
              <a:off x="8589615" y="1056826"/>
              <a:ext cx="216024" cy="21602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5" name="图片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06853">
              <a:off x="4028581" y="-704344"/>
              <a:ext cx="5111480" cy="2875208"/>
            </a:xfrm>
            <a:prstGeom prst="rect">
              <a:avLst/>
            </a:prstGeom>
          </p:spPr>
        </p:pic>
      </p:grpSp>
      <p:sp>
        <p:nvSpPr>
          <p:cNvPr id="32" name="文本框 31"/>
          <p:cNvSpPr txBox="1"/>
          <p:nvPr/>
        </p:nvSpPr>
        <p:spPr>
          <a:xfrm>
            <a:off x="1614265" y="1862267"/>
            <a:ext cx="10047511" cy="646331"/>
          </a:xfrm>
          <a:prstGeom prst="rect">
            <a:avLst/>
          </a:prstGeom>
          <a:noFill/>
        </p:spPr>
        <p:txBody>
          <a:bodyPr wrap="square" rtlCol="0">
            <a:spAutoFit/>
          </a:bodyPr>
          <a:lstStyle/>
          <a:p>
            <a:r>
              <a:rPr kumimoji="1" lang="en-US" altLang="zh-CN" sz="36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Attention-based</a:t>
            </a:r>
            <a:r>
              <a:rPr kumimoji="1" lang="zh-CN" altLang="en-US" sz="36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6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ranking</a:t>
            </a:r>
            <a:r>
              <a:rPr kumimoji="1" lang="zh-CN" altLang="en-US" sz="36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6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model</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
            </a:r>
            <a:endPar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sp>
        <p:nvSpPr>
          <p:cNvPr id="33" name="文本框 32"/>
          <p:cNvSpPr txBox="1"/>
          <p:nvPr/>
        </p:nvSpPr>
        <p:spPr>
          <a:xfrm>
            <a:off x="2237251" y="3198677"/>
            <a:ext cx="9088668" cy="1077218"/>
          </a:xfrm>
          <a:prstGeom prst="rect">
            <a:avLst/>
          </a:prstGeom>
          <a:noFill/>
        </p:spPr>
        <p:txBody>
          <a:bodyPr wrap="square" rtlCol="0">
            <a:spAutoFit/>
          </a:bodyPr>
          <a:lstStyle/>
          <a:p>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E</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mploy </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 simple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attention </a:t>
            </a:r>
            <a:r>
              <a:rPr kumimoji="1" lang="en-US" altLang="zh-CN" sz="3200" dirty="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mechanism to handle the noise in the entity representation</a:t>
            </a:r>
            <a:endPar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p:spTree>
    <p:custDataLst>
      <p:tags r:id="rId1"/>
    </p:custDataLst>
    <p:extLst>
      <p:ext uri="{BB962C8B-B14F-4D97-AF65-F5344CB8AC3E}">
        <p14:creationId xmlns:p14="http://schemas.microsoft.com/office/powerpoint/2010/main" val="899898303"/>
      </p:ext>
    </p:extLst>
  </p:cSld>
  <p:clrMapOvr>
    <a:masterClrMapping/>
  </p:clrMapOvr>
  <mc:AlternateContent xmlns:mc="http://schemas.openxmlformats.org/markup-compatibility/2006" xmlns:p14="http://schemas.microsoft.com/office/powerpoint/2010/main">
    <mc:Choice Requires="p14">
      <p:transition spd="slow" p14:dur="1500" advTm="3274">
        <p14:window dir="vert"/>
      </p:transition>
    </mc:Choice>
    <mc:Fallback xmlns="">
      <p:transition spd="slow" advTm="960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ppt_x"/>
                                          </p:val>
                                        </p:tav>
                                        <p:tav tm="100000">
                                          <p:val>
                                            <p:strVal val="#ppt_x"/>
                                          </p:val>
                                        </p:tav>
                                      </p:tavLst>
                                    </p:anim>
                                    <p:anim calcmode="lin" valueType="num">
                                      <p:cBhvr additive="base">
                                        <p:cTn id="1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图片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973200">
            <a:off x="2387501" y="-285564"/>
            <a:ext cx="6547642" cy="3683048"/>
          </a:xfrm>
          <a:prstGeom prst="rect">
            <a:avLst/>
          </a:prstGeom>
        </p:spPr>
      </p:pic>
      <p:grpSp>
        <p:nvGrpSpPr>
          <p:cNvPr id="30" name="组合 29"/>
          <p:cNvGrpSpPr>
            <a:grpSpLocks/>
          </p:cNvGrpSpPr>
          <p:nvPr/>
        </p:nvGrpSpPr>
        <p:grpSpPr bwMode="auto">
          <a:xfrm>
            <a:off x="6296595" y="2424288"/>
            <a:ext cx="4811712" cy="646070"/>
            <a:chOff x="1629" y="2206"/>
            <a:chExt cx="7576" cy="1015"/>
          </a:xfrm>
        </p:grpSpPr>
        <p:sp>
          <p:nvSpPr>
            <p:cNvPr id="31" name="文本框 20"/>
            <p:cNvSpPr txBox="1">
              <a:spLocks noChangeArrowheads="1"/>
            </p:cNvSpPr>
            <p:nvPr/>
          </p:nvSpPr>
          <p:spPr bwMode="auto">
            <a:xfrm>
              <a:off x="1629" y="2412"/>
              <a:ext cx="1584" cy="528"/>
            </a:xfrm>
            <a:prstGeom prst="rect">
              <a:avLst/>
            </a:prstGeom>
            <a:noFill/>
            <a:ln w="9525">
              <a:noFill/>
              <a:miter lim="800000"/>
              <a:headEnd/>
              <a:tailEnd/>
            </a:ln>
          </p:spPr>
          <p:txBody>
            <a:bodyPr>
              <a:spAutoFit/>
            </a:bodyPr>
            <a:lstStyle/>
            <a:p>
              <a:endParaRPr lang="en-US" altLang="zh-CN" sz="1600" dirty="0">
                <a:solidFill>
                  <a:schemeClr val="bg1"/>
                </a:solidFill>
                <a:latin typeface="Times New Roman" charset="0"/>
                <a:ea typeface="Times New Roman" charset="0"/>
                <a:cs typeface="Times New Roman" charset="0"/>
              </a:endParaRPr>
            </a:p>
          </p:txBody>
        </p:sp>
        <p:sp>
          <p:nvSpPr>
            <p:cNvPr id="32" name="文本框 31"/>
            <p:cNvSpPr txBox="1"/>
            <p:nvPr/>
          </p:nvSpPr>
          <p:spPr>
            <a:xfrm>
              <a:off x="4001" y="2206"/>
              <a:ext cx="5204" cy="1015"/>
            </a:xfrm>
            <a:prstGeom prst="rect">
              <a:avLst/>
            </a:prstGeom>
            <a:noFill/>
            <a:ln>
              <a:noFill/>
            </a:ln>
          </p:spPr>
          <p:txBody>
            <a:bodyPr>
              <a:spAutoFit/>
            </a:bodyPr>
            <a:lstStyle/>
            <a:p>
              <a:pPr>
                <a:defRPr/>
              </a:pPr>
              <a:r>
                <a:rPr lang="en-US" altLang="zh-CN" sz="3600" noProof="1" smtClean="0">
                  <a:solidFill>
                    <a:schemeClr val="bg1">
                      <a:lumMod val="50000"/>
                    </a:schemeClr>
                  </a:solidFill>
                  <a:latin typeface="Times New Roman" charset="0"/>
                  <a:ea typeface="Times New Roman" charset="0"/>
                  <a:cs typeface="Times New Roman" charset="0"/>
                </a:rPr>
                <a:t>Introduction</a:t>
              </a:r>
              <a:endParaRPr lang="en-US" altLang="zh-CN" sz="3600" noProof="1">
                <a:solidFill>
                  <a:schemeClr val="bg1">
                    <a:lumMod val="50000"/>
                  </a:schemeClr>
                </a:solidFill>
                <a:latin typeface="Times New Roman" charset="0"/>
                <a:ea typeface="Times New Roman" charset="0"/>
                <a:cs typeface="Times New Roman" charset="0"/>
              </a:endParaRPr>
            </a:p>
          </p:txBody>
        </p:sp>
        <p:sp>
          <p:nvSpPr>
            <p:cNvPr id="33" name="椭圆 32"/>
            <p:cNvSpPr/>
            <p:nvPr/>
          </p:nvSpPr>
          <p:spPr>
            <a:xfrm>
              <a:off x="3346" y="2494"/>
              <a:ext cx="485" cy="4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chemeClr val="tx1"/>
                </a:solidFill>
                <a:latin typeface="Times New Roman" charset="0"/>
                <a:ea typeface="Times New Roman" charset="0"/>
                <a:cs typeface="Times New Roman" charset="0"/>
              </a:endParaRPr>
            </a:p>
          </p:txBody>
        </p:sp>
        <p:sp>
          <p:nvSpPr>
            <p:cNvPr id="34" name="文本框 23"/>
            <p:cNvSpPr txBox="1">
              <a:spLocks noChangeArrowheads="1"/>
            </p:cNvSpPr>
            <p:nvPr/>
          </p:nvSpPr>
          <p:spPr bwMode="auto">
            <a:xfrm>
              <a:off x="3349" y="2433"/>
              <a:ext cx="598" cy="580"/>
            </a:xfrm>
            <a:prstGeom prst="rect">
              <a:avLst/>
            </a:prstGeom>
            <a:noFill/>
            <a:ln w="9525">
              <a:noFill/>
              <a:miter lim="800000"/>
              <a:headEnd/>
              <a:tailEnd/>
            </a:ln>
          </p:spPr>
          <p:txBody>
            <a:bodyPr wrap="square">
              <a:spAutoFit/>
            </a:bodyPr>
            <a:lstStyle/>
            <a:p>
              <a:r>
                <a:rPr lang="en-US" altLang="zh-CN" dirty="0">
                  <a:latin typeface="Times New Roman" charset="0"/>
                  <a:ea typeface="Times New Roman" charset="0"/>
                  <a:cs typeface="Times New Roman" charset="0"/>
                </a:rPr>
                <a:t>1</a:t>
              </a:r>
            </a:p>
          </p:txBody>
        </p:sp>
      </p:grpSp>
      <p:grpSp>
        <p:nvGrpSpPr>
          <p:cNvPr id="35" name="组合 34"/>
          <p:cNvGrpSpPr>
            <a:grpSpLocks/>
          </p:cNvGrpSpPr>
          <p:nvPr/>
        </p:nvGrpSpPr>
        <p:grpSpPr bwMode="auto">
          <a:xfrm>
            <a:off x="7386930" y="3185935"/>
            <a:ext cx="3686758" cy="646530"/>
            <a:chOff x="3345" y="2171"/>
            <a:chExt cx="5804" cy="1022"/>
          </a:xfrm>
        </p:grpSpPr>
        <p:sp>
          <p:nvSpPr>
            <p:cNvPr id="37" name="文本框 36"/>
            <p:cNvSpPr txBox="1"/>
            <p:nvPr/>
          </p:nvSpPr>
          <p:spPr>
            <a:xfrm>
              <a:off x="3946" y="2171"/>
              <a:ext cx="5203" cy="1022"/>
            </a:xfrm>
            <a:prstGeom prst="rect">
              <a:avLst/>
            </a:prstGeom>
            <a:noFill/>
            <a:ln>
              <a:noFill/>
            </a:ln>
          </p:spPr>
          <p:txBody>
            <a:bodyPr>
              <a:spAutoFit/>
            </a:bodyPr>
            <a:lstStyle/>
            <a:p>
              <a:pPr>
                <a:defRPr/>
              </a:pPr>
              <a:r>
                <a:rPr lang="en-US" altLang="zh-CN" sz="3600" noProof="1">
                  <a:solidFill>
                    <a:schemeClr val="bg1"/>
                  </a:solidFill>
                  <a:latin typeface="Times New Roman" charset="0"/>
                  <a:ea typeface="Times New Roman" charset="0"/>
                  <a:cs typeface="Times New Roman" charset="0"/>
                </a:rPr>
                <a:t>Methodology</a:t>
              </a:r>
            </a:p>
          </p:txBody>
        </p:sp>
        <p:sp>
          <p:nvSpPr>
            <p:cNvPr id="38" name="椭圆 37"/>
            <p:cNvSpPr/>
            <p:nvPr/>
          </p:nvSpPr>
          <p:spPr>
            <a:xfrm>
              <a:off x="3345" y="2497"/>
              <a:ext cx="485" cy="4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chemeClr val="bg1"/>
                </a:solidFill>
                <a:latin typeface="Times New Roman" charset="0"/>
                <a:ea typeface="Times New Roman" charset="0"/>
                <a:cs typeface="Times New Roman" charset="0"/>
              </a:endParaRPr>
            </a:p>
          </p:txBody>
        </p:sp>
        <p:sp>
          <p:nvSpPr>
            <p:cNvPr id="39" name="文本框 29"/>
            <p:cNvSpPr txBox="1">
              <a:spLocks noChangeArrowheads="1"/>
            </p:cNvSpPr>
            <p:nvPr/>
          </p:nvSpPr>
          <p:spPr bwMode="auto">
            <a:xfrm>
              <a:off x="3349" y="2433"/>
              <a:ext cx="410" cy="580"/>
            </a:xfrm>
            <a:prstGeom prst="rect">
              <a:avLst/>
            </a:prstGeom>
            <a:noFill/>
            <a:ln w="9525">
              <a:noFill/>
              <a:miter lim="800000"/>
              <a:headEnd/>
              <a:tailEnd/>
            </a:ln>
          </p:spPr>
          <p:txBody>
            <a:bodyPr>
              <a:spAutoFit/>
            </a:bodyPr>
            <a:lstStyle/>
            <a:p>
              <a:r>
                <a:rPr lang="en-US" altLang="zh-CN" dirty="0">
                  <a:latin typeface="Times New Roman" charset="0"/>
                  <a:ea typeface="Times New Roman" charset="0"/>
                  <a:cs typeface="Times New Roman" charset="0"/>
                </a:rPr>
                <a:t>2</a:t>
              </a:r>
            </a:p>
          </p:txBody>
        </p:sp>
      </p:grpSp>
      <p:grpSp>
        <p:nvGrpSpPr>
          <p:cNvPr id="40" name="组合 39"/>
          <p:cNvGrpSpPr>
            <a:grpSpLocks/>
          </p:cNvGrpSpPr>
          <p:nvPr/>
        </p:nvGrpSpPr>
        <p:grpSpPr bwMode="auto">
          <a:xfrm>
            <a:off x="7386929" y="3983748"/>
            <a:ext cx="3721059" cy="646281"/>
            <a:chOff x="3345" y="2221"/>
            <a:chExt cx="5858" cy="1017"/>
          </a:xfrm>
        </p:grpSpPr>
        <p:sp>
          <p:nvSpPr>
            <p:cNvPr id="42" name="文本框 41"/>
            <p:cNvSpPr txBox="1"/>
            <p:nvPr/>
          </p:nvSpPr>
          <p:spPr>
            <a:xfrm>
              <a:off x="4000" y="2221"/>
              <a:ext cx="5203" cy="1017"/>
            </a:xfrm>
            <a:prstGeom prst="rect">
              <a:avLst/>
            </a:prstGeom>
            <a:noFill/>
            <a:ln>
              <a:noFill/>
            </a:ln>
          </p:spPr>
          <p:txBody>
            <a:bodyPr>
              <a:spAutoFit/>
            </a:bodyPr>
            <a:lstStyle/>
            <a:p>
              <a:pPr>
                <a:defRPr/>
              </a:pPr>
              <a:r>
                <a:rPr lang="en-US" altLang="zh-CN" sz="3600" noProof="1">
                  <a:solidFill>
                    <a:schemeClr val="bg1">
                      <a:lumMod val="50000"/>
                    </a:schemeClr>
                  </a:solidFill>
                  <a:latin typeface="Times New Roman" charset="0"/>
                  <a:ea typeface="Times New Roman" charset="0"/>
                  <a:cs typeface="Times New Roman" charset="0"/>
                </a:rPr>
                <a:t>Experiment</a:t>
              </a:r>
            </a:p>
          </p:txBody>
        </p:sp>
        <p:sp>
          <p:nvSpPr>
            <p:cNvPr id="43" name="椭圆 42"/>
            <p:cNvSpPr/>
            <p:nvPr/>
          </p:nvSpPr>
          <p:spPr>
            <a:xfrm>
              <a:off x="3345" y="2494"/>
              <a:ext cx="485" cy="4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chemeClr val="bg1"/>
                </a:solidFill>
                <a:latin typeface="Times New Roman" charset="0"/>
                <a:ea typeface="Times New Roman" charset="0"/>
                <a:cs typeface="Times New Roman" charset="0"/>
              </a:endParaRPr>
            </a:p>
          </p:txBody>
        </p:sp>
        <p:sp>
          <p:nvSpPr>
            <p:cNvPr id="44" name="文本框 34"/>
            <p:cNvSpPr txBox="1">
              <a:spLocks noChangeArrowheads="1"/>
            </p:cNvSpPr>
            <p:nvPr/>
          </p:nvSpPr>
          <p:spPr bwMode="auto">
            <a:xfrm>
              <a:off x="3349" y="2433"/>
              <a:ext cx="410" cy="580"/>
            </a:xfrm>
            <a:prstGeom prst="rect">
              <a:avLst/>
            </a:prstGeom>
            <a:noFill/>
            <a:ln w="9525">
              <a:noFill/>
              <a:miter lim="800000"/>
              <a:headEnd/>
              <a:tailEnd/>
            </a:ln>
          </p:spPr>
          <p:txBody>
            <a:bodyPr>
              <a:spAutoFit/>
            </a:bodyPr>
            <a:lstStyle/>
            <a:p>
              <a:r>
                <a:rPr lang="en-US" altLang="zh-CN" dirty="0">
                  <a:latin typeface="Times New Roman" charset="0"/>
                  <a:ea typeface="Times New Roman" charset="0"/>
                  <a:cs typeface="Times New Roman" charset="0"/>
                </a:rPr>
                <a:t>3</a:t>
              </a:r>
            </a:p>
          </p:txBody>
        </p:sp>
      </p:grpSp>
      <p:grpSp>
        <p:nvGrpSpPr>
          <p:cNvPr id="45" name="组合 44"/>
          <p:cNvGrpSpPr>
            <a:grpSpLocks/>
          </p:cNvGrpSpPr>
          <p:nvPr/>
        </p:nvGrpSpPr>
        <p:grpSpPr bwMode="auto">
          <a:xfrm>
            <a:off x="7385690" y="4741375"/>
            <a:ext cx="3722617" cy="646087"/>
            <a:chOff x="3344" y="2188"/>
            <a:chExt cx="5862" cy="1019"/>
          </a:xfrm>
        </p:grpSpPr>
        <p:sp>
          <p:nvSpPr>
            <p:cNvPr id="47" name="文本框 46"/>
            <p:cNvSpPr txBox="1"/>
            <p:nvPr/>
          </p:nvSpPr>
          <p:spPr>
            <a:xfrm>
              <a:off x="4001" y="2188"/>
              <a:ext cx="5205" cy="1019"/>
            </a:xfrm>
            <a:prstGeom prst="rect">
              <a:avLst/>
            </a:prstGeom>
            <a:noFill/>
            <a:ln>
              <a:noFill/>
            </a:ln>
          </p:spPr>
          <p:txBody>
            <a:bodyPr>
              <a:spAutoFit/>
            </a:bodyPr>
            <a:lstStyle/>
            <a:p>
              <a:pPr>
                <a:defRPr/>
              </a:pPr>
              <a:r>
                <a:rPr lang="en-US" altLang="zh-CN" sz="3600" noProof="1">
                  <a:solidFill>
                    <a:schemeClr val="bg1">
                      <a:lumMod val="50000"/>
                    </a:schemeClr>
                  </a:solidFill>
                  <a:latin typeface="Times New Roman" charset="0"/>
                  <a:ea typeface="Times New Roman" charset="0"/>
                  <a:cs typeface="Times New Roman" charset="0"/>
                </a:rPr>
                <a:t>Conclusion</a:t>
              </a:r>
            </a:p>
          </p:txBody>
        </p:sp>
        <p:sp>
          <p:nvSpPr>
            <p:cNvPr id="48" name="椭圆 47"/>
            <p:cNvSpPr/>
            <p:nvPr/>
          </p:nvSpPr>
          <p:spPr>
            <a:xfrm>
              <a:off x="3344" y="2495"/>
              <a:ext cx="485" cy="4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solidFill>
                  <a:schemeClr val="bg1"/>
                </a:solidFill>
                <a:latin typeface="Times New Roman" charset="0"/>
                <a:ea typeface="Times New Roman" charset="0"/>
                <a:cs typeface="Times New Roman" charset="0"/>
              </a:endParaRPr>
            </a:p>
          </p:txBody>
        </p:sp>
        <p:sp>
          <p:nvSpPr>
            <p:cNvPr id="49" name="文本框 39"/>
            <p:cNvSpPr txBox="1">
              <a:spLocks noChangeArrowheads="1"/>
            </p:cNvSpPr>
            <p:nvPr/>
          </p:nvSpPr>
          <p:spPr bwMode="auto">
            <a:xfrm>
              <a:off x="3349" y="2433"/>
              <a:ext cx="410" cy="580"/>
            </a:xfrm>
            <a:prstGeom prst="rect">
              <a:avLst/>
            </a:prstGeom>
            <a:noFill/>
            <a:ln w="9525">
              <a:noFill/>
              <a:miter lim="800000"/>
              <a:headEnd/>
              <a:tailEnd/>
            </a:ln>
          </p:spPr>
          <p:txBody>
            <a:bodyPr>
              <a:spAutoFit/>
            </a:bodyPr>
            <a:lstStyle/>
            <a:p>
              <a:r>
                <a:rPr lang="en-US" altLang="zh-CN" dirty="0">
                  <a:latin typeface="Times New Roman" charset="0"/>
                  <a:ea typeface="Times New Roman" charset="0"/>
                  <a:cs typeface="Times New Roman" charset="0"/>
                </a:rPr>
                <a:t>4</a:t>
              </a:r>
            </a:p>
          </p:txBody>
        </p:sp>
      </p:grpSp>
      <p:sp>
        <p:nvSpPr>
          <p:cNvPr id="52" name="任意多边形: 形状 51"/>
          <p:cNvSpPr/>
          <p:nvPr/>
        </p:nvSpPr>
        <p:spPr>
          <a:xfrm>
            <a:off x="1901872" y="2405577"/>
            <a:ext cx="3592285" cy="3442996"/>
          </a:xfrm>
          <a:custGeom>
            <a:avLst/>
            <a:gdLst>
              <a:gd name="connsiteX0" fmla="*/ 0 w 3592285"/>
              <a:gd name="connsiteY0" fmla="*/ 699796 h 3442996"/>
              <a:gd name="connsiteX1" fmla="*/ 3592285 w 3592285"/>
              <a:gd name="connsiteY1" fmla="*/ 0 h 3442996"/>
              <a:gd name="connsiteX2" fmla="*/ 2425959 w 3592285"/>
              <a:gd name="connsiteY2" fmla="*/ 3442996 h 3442996"/>
              <a:gd name="connsiteX3" fmla="*/ 0 w 3592285"/>
              <a:gd name="connsiteY3" fmla="*/ 699796 h 3442996"/>
            </a:gdLst>
            <a:ahLst/>
            <a:cxnLst>
              <a:cxn ang="0">
                <a:pos x="connsiteX0" y="connsiteY0"/>
              </a:cxn>
              <a:cxn ang="0">
                <a:pos x="connsiteX1" y="connsiteY1"/>
              </a:cxn>
              <a:cxn ang="0">
                <a:pos x="connsiteX2" y="connsiteY2"/>
              </a:cxn>
              <a:cxn ang="0">
                <a:pos x="connsiteX3" y="connsiteY3"/>
              </a:cxn>
            </a:cxnLst>
            <a:rect l="l" t="t" r="r" b="b"/>
            <a:pathLst>
              <a:path w="3592285" h="3442996">
                <a:moveTo>
                  <a:pt x="0" y="699796"/>
                </a:moveTo>
                <a:lnTo>
                  <a:pt x="3592285" y="0"/>
                </a:lnTo>
                <a:lnTo>
                  <a:pt x="2425959" y="3442996"/>
                </a:lnTo>
                <a:lnTo>
                  <a:pt x="0" y="699796"/>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形状 52"/>
          <p:cNvSpPr/>
          <p:nvPr/>
        </p:nvSpPr>
        <p:spPr>
          <a:xfrm>
            <a:off x="3403841" y="2049070"/>
            <a:ext cx="1270000" cy="965200"/>
          </a:xfrm>
          <a:custGeom>
            <a:avLst/>
            <a:gdLst>
              <a:gd name="connsiteX0" fmla="*/ 0 w 1270000"/>
              <a:gd name="connsiteY0" fmla="*/ 965200 h 965200"/>
              <a:gd name="connsiteX1" fmla="*/ 1035050 w 1270000"/>
              <a:gd name="connsiteY1" fmla="*/ 0 h 965200"/>
              <a:gd name="connsiteX2" fmla="*/ 1270000 w 1270000"/>
              <a:gd name="connsiteY2" fmla="*/ 933450 h 965200"/>
            </a:gdLst>
            <a:ahLst/>
            <a:cxnLst>
              <a:cxn ang="0">
                <a:pos x="connsiteX0" y="connsiteY0"/>
              </a:cxn>
              <a:cxn ang="0">
                <a:pos x="connsiteX1" y="connsiteY1"/>
              </a:cxn>
              <a:cxn ang="0">
                <a:pos x="connsiteX2" y="connsiteY2"/>
              </a:cxn>
            </a:cxnLst>
            <a:rect l="l" t="t" r="r" b="b"/>
            <a:pathLst>
              <a:path w="1270000" h="965200">
                <a:moveTo>
                  <a:pt x="0" y="965200"/>
                </a:moveTo>
                <a:lnTo>
                  <a:pt x="1035050" y="0"/>
                </a:lnTo>
                <a:lnTo>
                  <a:pt x="1270000" y="93345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形状 54"/>
          <p:cNvSpPr/>
          <p:nvPr/>
        </p:nvSpPr>
        <p:spPr>
          <a:xfrm>
            <a:off x="1835391" y="3792145"/>
            <a:ext cx="3457575" cy="1752600"/>
          </a:xfrm>
          <a:custGeom>
            <a:avLst/>
            <a:gdLst>
              <a:gd name="connsiteX0" fmla="*/ 733425 w 3457575"/>
              <a:gd name="connsiteY0" fmla="*/ 0 h 1752600"/>
              <a:gd name="connsiteX1" fmla="*/ 0 w 3457575"/>
              <a:gd name="connsiteY1" fmla="*/ 733425 h 1752600"/>
              <a:gd name="connsiteX2" fmla="*/ 3457575 w 3457575"/>
              <a:gd name="connsiteY2" fmla="*/ 1752600 h 1752600"/>
              <a:gd name="connsiteX3" fmla="*/ 3305175 w 3457575"/>
              <a:gd name="connsiteY3" fmla="*/ 1114425 h 1752600"/>
            </a:gdLst>
            <a:ahLst/>
            <a:cxnLst>
              <a:cxn ang="0">
                <a:pos x="connsiteX0" y="connsiteY0"/>
              </a:cxn>
              <a:cxn ang="0">
                <a:pos x="connsiteX1" y="connsiteY1"/>
              </a:cxn>
              <a:cxn ang="0">
                <a:pos x="connsiteX2" y="connsiteY2"/>
              </a:cxn>
              <a:cxn ang="0">
                <a:pos x="connsiteX3" y="connsiteY3"/>
              </a:cxn>
            </a:cxnLst>
            <a:rect l="l" t="t" r="r" b="b"/>
            <a:pathLst>
              <a:path w="3457575" h="1752600">
                <a:moveTo>
                  <a:pt x="733425" y="0"/>
                </a:moveTo>
                <a:lnTo>
                  <a:pt x="0" y="733425"/>
                </a:lnTo>
                <a:lnTo>
                  <a:pt x="3457575" y="1752600"/>
                </a:lnTo>
                <a:lnTo>
                  <a:pt x="3305175" y="1114425"/>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6" name="直接连接符 55"/>
          <p:cNvCxnSpPr/>
          <p:nvPr/>
        </p:nvCxnSpPr>
        <p:spPr>
          <a:xfrm flipH="1">
            <a:off x="4768372" y="4533061"/>
            <a:ext cx="720080" cy="72008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1444172" y="4029005"/>
            <a:ext cx="1668016" cy="158417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任意多边形: 形状 57"/>
          <p:cNvSpPr/>
          <p:nvPr/>
        </p:nvSpPr>
        <p:spPr>
          <a:xfrm>
            <a:off x="4121391" y="2201470"/>
            <a:ext cx="374650" cy="368300"/>
          </a:xfrm>
          <a:custGeom>
            <a:avLst/>
            <a:gdLst>
              <a:gd name="connsiteX0" fmla="*/ 0 w 374650"/>
              <a:gd name="connsiteY0" fmla="*/ 260350 h 368300"/>
              <a:gd name="connsiteX1" fmla="*/ 279400 w 374650"/>
              <a:gd name="connsiteY1" fmla="*/ 0 h 368300"/>
              <a:gd name="connsiteX2" fmla="*/ 374650 w 374650"/>
              <a:gd name="connsiteY2" fmla="*/ 368300 h 368300"/>
              <a:gd name="connsiteX3" fmla="*/ 0 w 374650"/>
              <a:gd name="connsiteY3" fmla="*/ 260350 h 368300"/>
            </a:gdLst>
            <a:ahLst/>
            <a:cxnLst>
              <a:cxn ang="0">
                <a:pos x="connsiteX0" y="connsiteY0"/>
              </a:cxn>
              <a:cxn ang="0">
                <a:pos x="connsiteX1" y="connsiteY1"/>
              </a:cxn>
              <a:cxn ang="0">
                <a:pos x="connsiteX2" y="connsiteY2"/>
              </a:cxn>
              <a:cxn ang="0">
                <a:pos x="connsiteX3" y="connsiteY3"/>
              </a:cxn>
            </a:cxnLst>
            <a:rect l="l" t="t" r="r" b="b"/>
            <a:pathLst>
              <a:path w="374650" h="368300">
                <a:moveTo>
                  <a:pt x="0" y="260350"/>
                </a:moveTo>
                <a:lnTo>
                  <a:pt x="279400" y="0"/>
                </a:lnTo>
                <a:lnTo>
                  <a:pt x="374650" y="368300"/>
                </a:lnTo>
                <a:lnTo>
                  <a:pt x="0" y="2603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p:cNvSpPr txBox="1"/>
          <p:nvPr/>
        </p:nvSpPr>
        <p:spPr>
          <a:xfrm>
            <a:off x="3069037" y="3380010"/>
            <a:ext cx="1826141" cy="646331"/>
          </a:xfrm>
          <a:prstGeom prst="rect">
            <a:avLst/>
          </a:prstGeom>
          <a:noFill/>
        </p:spPr>
        <p:txBody>
          <a:bodyPr wrap="none" rtlCol="0">
            <a:spAutoFit/>
          </a:bodyPr>
          <a:lstStyle/>
          <a:p>
            <a:r>
              <a:rPr lang="en-US" altLang="zh-CN" sz="3600" dirty="0" smtClean="0">
                <a:solidFill>
                  <a:schemeClr val="bg1"/>
                </a:solidFill>
                <a:latin typeface="Times New Roman" charset="0"/>
                <a:ea typeface="Times New Roman" charset="0"/>
                <a:cs typeface="Times New Roman" charset="0"/>
              </a:rPr>
              <a:t>Contents</a:t>
            </a:r>
            <a:endParaRPr lang="zh-CN" altLang="en-US" sz="3600" dirty="0">
              <a:solidFill>
                <a:schemeClr val="bg1"/>
              </a:solidFill>
              <a:latin typeface="Times New Roman" charset="0"/>
              <a:ea typeface="Times New Roman" charset="0"/>
              <a:cs typeface="Times New Roman" charset="0"/>
            </a:endParaRPr>
          </a:p>
        </p:txBody>
      </p:sp>
      <p:cxnSp>
        <p:nvCxnSpPr>
          <p:cNvPr id="69" name="直接连接符 68"/>
          <p:cNvCxnSpPr/>
          <p:nvPr/>
        </p:nvCxnSpPr>
        <p:spPr>
          <a:xfrm flipH="1">
            <a:off x="4678660" y="591989"/>
            <a:ext cx="2470795" cy="239218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907738463"/>
      </p:ext>
    </p:extLst>
  </p:cSld>
  <p:clrMapOvr>
    <a:masterClrMapping/>
  </p:clrMapOvr>
  <mc:AlternateContent xmlns:mc="http://schemas.openxmlformats.org/markup-compatibility/2006" xmlns:p14="http://schemas.microsoft.com/office/powerpoint/2010/main">
    <mc:Choice Requires="p14">
      <p:transition spd="slow" p14:dur="1500" advTm="4628">
        <p14:window dir="vert"/>
      </p:transition>
    </mc:Choice>
    <mc:Fallback xmlns="">
      <p:transition spd="slow" advTm="960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heel(1)">
                                      <p:cBhvr>
                                        <p:cTn id="7" dur="2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704344"/>
            <a:ext cx="9140061" cy="2875208"/>
            <a:chOff x="0" y="-704344"/>
            <a:chExt cx="9140061" cy="2875208"/>
          </a:xfrm>
        </p:grpSpPr>
        <p:grpSp>
          <p:nvGrpSpPr>
            <p:cNvPr id="4" name="组合 3"/>
            <p:cNvGrpSpPr/>
            <p:nvPr/>
          </p:nvGrpSpPr>
          <p:grpSpPr>
            <a:xfrm>
              <a:off x="0" y="-488131"/>
              <a:ext cx="2392916" cy="2204722"/>
              <a:chOff x="1444172" y="591989"/>
              <a:chExt cx="5705283" cy="5256584"/>
            </a:xfrm>
          </p:grpSpPr>
          <p:sp>
            <p:nvSpPr>
              <p:cNvPr id="64" name="任意多边形: 形状 63"/>
              <p:cNvSpPr/>
              <p:nvPr/>
            </p:nvSpPr>
            <p:spPr>
              <a:xfrm>
                <a:off x="1901872" y="2405577"/>
                <a:ext cx="3592285" cy="3442996"/>
              </a:xfrm>
              <a:custGeom>
                <a:avLst/>
                <a:gdLst>
                  <a:gd name="connsiteX0" fmla="*/ 0 w 3592285"/>
                  <a:gd name="connsiteY0" fmla="*/ 699796 h 3442996"/>
                  <a:gd name="connsiteX1" fmla="*/ 3592285 w 3592285"/>
                  <a:gd name="connsiteY1" fmla="*/ 0 h 3442996"/>
                  <a:gd name="connsiteX2" fmla="*/ 2425959 w 3592285"/>
                  <a:gd name="connsiteY2" fmla="*/ 3442996 h 3442996"/>
                  <a:gd name="connsiteX3" fmla="*/ 0 w 3592285"/>
                  <a:gd name="connsiteY3" fmla="*/ 699796 h 3442996"/>
                </a:gdLst>
                <a:ahLst/>
                <a:cxnLst>
                  <a:cxn ang="0">
                    <a:pos x="connsiteX0" y="connsiteY0"/>
                  </a:cxn>
                  <a:cxn ang="0">
                    <a:pos x="connsiteX1" y="connsiteY1"/>
                  </a:cxn>
                  <a:cxn ang="0">
                    <a:pos x="connsiteX2" y="connsiteY2"/>
                  </a:cxn>
                  <a:cxn ang="0">
                    <a:pos x="connsiteX3" y="connsiteY3"/>
                  </a:cxn>
                </a:cxnLst>
                <a:rect l="l" t="t" r="r" b="b"/>
                <a:pathLst>
                  <a:path w="3592285" h="3442996">
                    <a:moveTo>
                      <a:pt x="0" y="699796"/>
                    </a:moveTo>
                    <a:lnTo>
                      <a:pt x="3592285" y="0"/>
                    </a:lnTo>
                    <a:lnTo>
                      <a:pt x="2425959" y="3442996"/>
                    </a:lnTo>
                    <a:lnTo>
                      <a:pt x="0" y="699796"/>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形状 64"/>
              <p:cNvSpPr/>
              <p:nvPr/>
            </p:nvSpPr>
            <p:spPr>
              <a:xfrm>
                <a:off x="3403842" y="2049069"/>
                <a:ext cx="1270001" cy="965200"/>
              </a:xfrm>
              <a:custGeom>
                <a:avLst/>
                <a:gdLst>
                  <a:gd name="connsiteX0" fmla="*/ 0 w 1270000"/>
                  <a:gd name="connsiteY0" fmla="*/ 965200 h 965200"/>
                  <a:gd name="connsiteX1" fmla="*/ 1035050 w 1270000"/>
                  <a:gd name="connsiteY1" fmla="*/ 0 h 965200"/>
                  <a:gd name="connsiteX2" fmla="*/ 1270000 w 1270000"/>
                  <a:gd name="connsiteY2" fmla="*/ 933450 h 965200"/>
                </a:gdLst>
                <a:ahLst/>
                <a:cxnLst>
                  <a:cxn ang="0">
                    <a:pos x="connsiteX0" y="connsiteY0"/>
                  </a:cxn>
                  <a:cxn ang="0">
                    <a:pos x="connsiteX1" y="connsiteY1"/>
                  </a:cxn>
                  <a:cxn ang="0">
                    <a:pos x="connsiteX2" y="connsiteY2"/>
                  </a:cxn>
                </a:cxnLst>
                <a:rect l="l" t="t" r="r" b="b"/>
                <a:pathLst>
                  <a:path w="1270000" h="965200">
                    <a:moveTo>
                      <a:pt x="0" y="965200"/>
                    </a:moveTo>
                    <a:lnTo>
                      <a:pt x="1035050" y="0"/>
                    </a:lnTo>
                    <a:lnTo>
                      <a:pt x="1270000" y="933450"/>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形状 65"/>
              <p:cNvSpPr/>
              <p:nvPr/>
            </p:nvSpPr>
            <p:spPr>
              <a:xfrm>
                <a:off x="1835390" y="3792146"/>
                <a:ext cx="3457575" cy="1752599"/>
              </a:xfrm>
              <a:custGeom>
                <a:avLst/>
                <a:gdLst>
                  <a:gd name="connsiteX0" fmla="*/ 733425 w 3457575"/>
                  <a:gd name="connsiteY0" fmla="*/ 0 h 1752600"/>
                  <a:gd name="connsiteX1" fmla="*/ 0 w 3457575"/>
                  <a:gd name="connsiteY1" fmla="*/ 733425 h 1752600"/>
                  <a:gd name="connsiteX2" fmla="*/ 3457575 w 3457575"/>
                  <a:gd name="connsiteY2" fmla="*/ 1752600 h 1752600"/>
                  <a:gd name="connsiteX3" fmla="*/ 3305175 w 3457575"/>
                  <a:gd name="connsiteY3" fmla="*/ 1114425 h 1752600"/>
                </a:gdLst>
                <a:ahLst/>
                <a:cxnLst>
                  <a:cxn ang="0">
                    <a:pos x="connsiteX0" y="connsiteY0"/>
                  </a:cxn>
                  <a:cxn ang="0">
                    <a:pos x="connsiteX1" y="connsiteY1"/>
                  </a:cxn>
                  <a:cxn ang="0">
                    <a:pos x="connsiteX2" y="connsiteY2"/>
                  </a:cxn>
                  <a:cxn ang="0">
                    <a:pos x="connsiteX3" y="connsiteY3"/>
                  </a:cxn>
                </a:cxnLst>
                <a:rect l="l" t="t" r="r" b="b"/>
                <a:pathLst>
                  <a:path w="3457575" h="1752600">
                    <a:moveTo>
                      <a:pt x="733425" y="0"/>
                    </a:moveTo>
                    <a:lnTo>
                      <a:pt x="0" y="733425"/>
                    </a:lnTo>
                    <a:lnTo>
                      <a:pt x="3457575" y="1752600"/>
                    </a:lnTo>
                    <a:lnTo>
                      <a:pt x="3305175" y="1114425"/>
                    </a:lnTo>
                  </a:path>
                </a:pathLst>
              </a:cu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p:cNvCxnSpPr/>
              <p:nvPr/>
            </p:nvCxnSpPr>
            <p:spPr>
              <a:xfrm flipH="1">
                <a:off x="4768373" y="4533062"/>
                <a:ext cx="720081" cy="72008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1444172" y="4029005"/>
                <a:ext cx="1668016" cy="158417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0" name="任意多边形: 形状 69"/>
              <p:cNvSpPr/>
              <p:nvPr/>
            </p:nvSpPr>
            <p:spPr>
              <a:xfrm>
                <a:off x="4121391" y="2201470"/>
                <a:ext cx="374650" cy="368301"/>
              </a:xfrm>
              <a:custGeom>
                <a:avLst/>
                <a:gdLst>
                  <a:gd name="connsiteX0" fmla="*/ 0 w 374650"/>
                  <a:gd name="connsiteY0" fmla="*/ 260350 h 368300"/>
                  <a:gd name="connsiteX1" fmla="*/ 279400 w 374650"/>
                  <a:gd name="connsiteY1" fmla="*/ 0 h 368300"/>
                  <a:gd name="connsiteX2" fmla="*/ 374650 w 374650"/>
                  <a:gd name="connsiteY2" fmla="*/ 368300 h 368300"/>
                  <a:gd name="connsiteX3" fmla="*/ 0 w 374650"/>
                  <a:gd name="connsiteY3" fmla="*/ 260350 h 368300"/>
                </a:gdLst>
                <a:ahLst/>
                <a:cxnLst>
                  <a:cxn ang="0">
                    <a:pos x="connsiteX0" y="connsiteY0"/>
                  </a:cxn>
                  <a:cxn ang="0">
                    <a:pos x="connsiteX1" y="connsiteY1"/>
                  </a:cxn>
                  <a:cxn ang="0">
                    <a:pos x="connsiteX2" y="connsiteY2"/>
                  </a:cxn>
                  <a:cxn ang="0">
                    <a:pos x="connsiteX3" y="connsiteY3"/>
                  </a:cxn>
                </a:cxnLst>
                <a:rect l="l" t="t" r="r" b="b"/>
                <a:pathLst>
                  <a:path w="374650" h="368300">
                    <a:moveTo>
                      <a:pt x="0" y="260350"/>
                    </a:moveTo>
                    <a:lnTo>
                      <a:pt x="279400" y="0"/>
                    </a:lnTo>
                    <a:lnTo>
                      <a:pt x="374650" y="368300"/>
                    </a:lnTo>
                    <a:lnTo>
                      <a:pt x="0" y="2603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2" name="直接连接符 71"/>
              <p:cNvCxnSpPr/>
              <p:nvPr/>
            </p:nvCxnSpPr>
            <p:spPr>
              <a:xfrm flipH="1">
                <a:off x="4678659" y="591989"/>
                <a:ext cx="2470796" cy="23921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6" name="直接连接符 5"/>
            <p:cNvCxnSpPr/>
            <p:nvPr/>
          </p:nvCxnSpPr>
          <p:spPr>
            <a:xfrm>
              <a:off x="1696257" y="1164838"/>
              <a:ext cx="68933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252911" y="572825"/>
              <a:ext cx="2949846" cy="707886"/>
            </a:xfrm>
            <a:prstGeom prst="rect">
              <a:avLst/>
            </a:prstGeom>
          </p:spPr>
          <p:txBody>
            <a:bodyPr wrap="none">
              <a:spAutoFit/>
            </a:bodyPr>
            <a:lstStyle/>
            <a:p>
              <a:r>
                <a:rPr lang="en-US" altLang="zh-CN" sz="4000" noProof="1">
                  <a:solidFill>
                    <a:schemeClr val="bg1"/>
                  </a:solidFill>
                  <a:latin typeface="Times New Roman" charset="0"/>
                  <a:ea typeface="Times New Roman" charset="0"/>
                  <a:cs typeface="Times New Roman" charset="0"/>
                </a:rPr>
                <a:t>Methodology</a:t>
              </a:r>
              <a:endParaRPr lang="en-US" altLang="zh-CN" sz="4000" dirty="0">
                <a:solidFill>
                  <a:schemeClr val="bg1"/>
                </a:solidFill>
                <a:latin typeface="Times New Roman" charset="0"/>
                <a:ea typeface="Times New Roman" charset="0"/>
                <a:cs typeface="Times New Roman" charset="0"/>
              </a:endParaRPr>
            </a:p>
          </p:txBody>
        </p:sp>
        <p:sp>
          <p:nvSpPr>
            <p:cNvPr id="9" name="椭圆 8"/>
            <p:cNvSpPr/>
            <p:nvPr/>
          </p:nvSpPr>
          <p:spPr>
            <a:xfrm>
              <a:off x="8589615" y="1056826"/>
              <a:ext cx="216024" cy="216024"/>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5" name="图片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06853">
              <a:off x="4028581" y="-704344"/>
              <a:ext cx="5111480" cy="2875208"/>
            </a:xfrm>
            <a:prstGeom prst="rect">
              <a:avLst/>
            </a:prstGeom>
          </p:spPr>
        </p:pic>
      </p:grpSp>
      <mc:AlternateContent xmlns:mc="http://schemas.openxmlformats.org/markup-compatibility/2006" xmlns:a14="http://schemas.microsoft.com/office/drawing/2010/main">
        <mc:Choice Requires="a14">
          <p:sp>
            <p:nvSpPr>
              <p:cNvPr id="32" name="文本框 31"/>
              <p:cNvSpPr txBox="1"/>
              <p:nvPr/>
            </p:nvSpPr>
            <p:spPr>
              <a:xfrm>
                <a:off x="2108895" y="2026407"/>
                <a:ext cx="10047511" cy="2374496"/>
              </a:xfrm>
              <a:prstGeom prst="rect">
                <a:avLst/>
              </a:prstGeom>
              <a:noFill/>
            </p:spPr>
            <p:txBody>
              <a:bodyPr wrap="square" rtlCol="0">
                <a:spAutoFit/>
              </a:bodyPr>
              <a:lstStyle/>
              <a:p>
                <a:pPr>
                  <a:lnSpc>
                    <a:spcPct val="150000"/>
                  </a:lnSpc>
                </a:pP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q</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query</a:t>
                </a:r>
                <a:endPar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a:p>
                <a:pPr>
                  <a:lnSpc>
                    <a:spcPct val="150000"/>
                  </a:lnSpc>
                </a:pP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D</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set</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of</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candidate</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documents</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D={</a:t>
                </a:r>
                <a14:m>
                  <m:oMath xmlns:m="http://schemas.openxmlformats.org/officeDocument/2006/math">
                    <m:sSub>
                      <m:sSubPr>
                        <m:ctrlPr>
                          <a:rPr kumimoji="1" lang="en-US" altLang="zh-CN" sz="3200" i="1" smtClean="0">
                            <a:solidFill>
                              <a:schemeClr val="bg1"/>
                            </a:solidFill>
                            <a:effectLst>
                              <a:outerShdw blurRad="50800" dist="76200" dir="2700000" algn="tl" rotWithShape="0">
                                <a:prstClr val="black">
                                  <a:alpha val="40000"/>
                                </a:prstClr>
                              </a:outerShdw>
                            </a:effectLst>
                            <a:latin typeface="Cambria Math" charset="0"/>
                            <a:ea typeface="Times New Roman" charset="0"/>
                            <a:cs typeface="Times New Roman" charset="0"/>
                          </a:rPr>
                        </m:ctrlPr>
                      </m:sSubPr>
                      <m:e>
                        <m:r>
                          <a:rPr kumimoji="1" lang="en-US" altLang="zh-CN" sz="3200" b="0" i="1" smtClean="0">
                            <a:solidFill>
                              <a:schemeClr val="bg1"/>
                            </a:solidFill>
                            <a:effectLst>
                              <a:outerShdw blurRad="50800" dist="76200" dir="2700000" algn="tl" rotWithShape="0">
                                <a:prstClr val="black">
                                  <a:alpha val="40000"/>
                                </a:prstClr>
                              </a:outerShdw>
                            </a:effectLst>
                            <a:latin typeface="Cambria Math" charset="0"/>
                            <a:ea typeface="Times New Roman" charset="0"/>
                            <a:cs typeface="Times New Roman" charset="0"/>
                          </a:rPr>
                          <m:t>𝑑</m:t>
                        </m:r>
                      </m:e>
                      <m:sub>
                        <m:r>
                          <a:rPr kumimoji="1" lang="en-US" altLang="zh-CN" sz="3200" b="0" i="1" smtClean="0">
                            <a:solidFill>
                              <a:schemeClr val="bg1"/>
                            </a:solidFill>
                            <a:effectLst>
                              <a:outerShdw blurRad="50800" dist="76200" dir="2700000" algn="tl" rotWithShape="0">
                                <a:prstClr val="black">
                                  <a:alpha val="40000"/>
                                </a:prstClr>
                              </a:outerShdw>
                            </a:effectLst>
                            <a:latin typeface="Cambria Math" charset="0"/>
                            <a:ea typeface="Times New Roman" charset="0"/>
                            <a:cs typeface="Times New Roman" charset="0"/>
                          </a:rPr>
                          <m:t>1</m:t>
                        </m:r>
                      </m:sub>
                    </m:sSub>
                  </m:oMath>
                </a14:m>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14:m>
                  <m:oMath xmlns:m="http://schemas.openxmlformats.org/officeDocument/2006/math">
                    <m:sSub>
                      <m:sSubPr>
                        <m:ctrlPr>
                          <a:rPr kumimoji="1" lang="en-US" altLang="zh-CN" sz="3200" i="1">
                            <a:solidFill>
                              <a:schemeClr val="bg1"/>
                            </a:solidFill>
                            <a:effectLst>
                              <a:outerShdw blurRad="50800" dist="76200" dir="2700000" algn="tl" rotWithShape="0">
                                <a:prstClr val="black">
                                  <a:alpha val="40000"/>
                                </a:prstClr>
                              </a:outerShdw>
                            </a:effectLst>
                            <a:latin typeface="Cambria Math" charset="0"/>
                            <a:ea typeface="Times New Roman" charset="0"/>
                            <a:cs typeface="Times New Roman" charset="0"/>
                          </a:rPr>
                        </m:ctrlPr>
                      </m:sSubPr>
                      <m:e>
                        <m:r>
                          <a:rPr kumimoji="1" lang="en-US" altLang="zh-CN" sz="3200" i="1">
                            <a:solidFill>
                              <a:schemeClr val="bg1"/>
                            </a:solidFill>
                            <a:effectLst>
                              <a:outerShdw blurRad="50800" dist="76200" dir="2700000" algn="tl" rotWithShape="0">
                                <a:prstClr val="black">
                                  <a:alpha val="40000"/>
                                </a:prstClr>
                              </a:outerShdw>
                            </a:effectLst>
                            <a:latin typeface="Cambria Math" charset="0"/>
                            <a:ea typeface="Times New Roman" charset="0"/>
                            <a:cs typeface="Times New Roman" charset="0"/>
                          </a:rPr>
                          <m:t>𝑑</m:t>
                        </m:r>
                      </m:e>
                      <m:sub>
                        <m:r>
                          <a:rPr kumimoji="1" lang="en-US" altLang="zh-CN" sz="3200" b="0" i="1" smtClean="0">
                            <a:solidFill>
                              <a:schemeClr val="bg1"/>
                            </a:solidFill>
                            <a:effectLst>
                              <a:outerShdw blurRad="50800" dist="76200" dir="2700000" algn="tl" rotWithShape="0">
                                <a:prstClr val="black">
                                  <a:alpha val="40000"/>
                                </a:prstClr>
                              </a:outerShdw>
                            </a:effectLst>
                            <a:latin typeface="Cambria Math" charset="0"/>
                            <a:ea typeface="Times New Roman" charset="0"/>
                            <a:cs typeface="Times New Roman" charset="0"/>
                          </a:rPr>
                          <m:t>2</m:t>
                        </m:r>
                      </m:sub>
                    </m:sSub>
                  </m:oMath>
                </a14:m>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
                </a:r>
                <a:r>
                  <a:rPr kumimoji="1" lang="is-I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14:m>
                  <m:oMath xmlns:m="http://schemas.openxmlformats.org/officeDocument/2006/math">
                    <m:sSub>
                      <m:sSubPr>
                        <m:ctrlPr>
                          <a:rPr kumimoji="1" lang="en-US" altLang="zh-CN" sz="3200" i="1">
                            <a:solidFill>
                              <a:schemeClr val="bg1"/>
                            </a:solidFill>
                            <a:effectLst>
                              <a:outerShdw blurRad="50800" dist="76200" dir="2700000" algn="tl" rotWithShape="0">
                                <a:prstClr val="black">
                                  <a:alpha val="40000"/>
                                </a:prstClr>
                              </a:outerShdw>
                            </a:effectLst>
                            <a:latin typeface="Cambria Math" charset="0"/>
                            <a:ea typeface="Times New Roman" charset="0"/>
                            <a:cs typeface="Times New Roman" charset="0"/>
                          </a:rPr>
                        </m:ctrlPr>
                      </m:sSubPr>
                      <m:e>
                        <m:r>
                          <a:rPr kumimoji="1" lang="en-US" altLang="zh-CN" sz="3200" i="1">
                            <a:solidFill>
                              <a:schemeClr val="bg1"/>
                            </a:solidFill>
                            <a:effectLst>
                              <a:outerShdw blurRad="50800" dist="76200" dir="2700000" algn="tl" rotWithShape="0">
                                <a:prstClr val="black">
                                  <a:alpha val="40000"/>
                                </a:prstClr>
                              </a:outerShdw>
                            </a:effectLst>
                            <a:latin typeface="Cambria Math" charset="0"/>
                            <a:ea typeface="Times New Roman" charset="0"/>
                            <a:cs typeface="Times New Roman" charset="0"/>
                          </a:rPr>
                          <m:t>𝑑</m:t>
                        </m:r>
                      </m:e>
                      <m:sub>
                        <m:r>
                          <a:rPr kumimoji="1" lang="en-US" altLang="zh-CN" sz="3200" b="0" i="1" smtClean="0">
                            <a:solidFill>
                              <a:schemeClr val="bg1"/>
                            </a:solidFill>
                            <a:effectLst>
                              <a:outerShdw blurRad="50800" dist="76200" dir="2700000" algn="tl" rotWithShape="0">
                                <a:prstClr val="black">
                                  <a:alpha val="40000"/>
                                </a:prstClr>
                              </a:outerShdw>
                            </a:effectLst>
                            <a:latin typeface="Cambria Math" charset="0"/>
                            <a:ea typeface="Times New Roman" charset="0"/>
                            <a:cs typeface="Times New Roman" charset="0"/>
                          </a:rPr>
                          <m:t>|</m:t>
                        </m:r>
                        <m:r>
                          <a:rPr kumimoji="1" lang="en-US" altLang="zh-CN" sz="3200" b="0" i="1" smtClean="0">
                            <a:solidFill>
                              <a:schemeClr val="bg1"/>
                            </a:solidFill>
                            <a:effectLst>
                              <a:outerShdw blurRad="50800" dist="76200" dir="2700000" algn="tl" rotWithShape="0">
                                <a:prstClr val="black">
                                  <a:alpha val="40000"/>
                                </a:prstClr>
                              </a:outerShdw>
                            </a:effectLst>
                            <a:latin typeface="Cambria Math" charset="0"/>
                            <a:ea typeface="Times New Roman" charset="0"/>
                            <a:cs typeface="Times New Roman" charset="0"/>
                          </a:rPr>
                          <m:t>𝐷</m:t>
                        </m:r>
                        <m:r>
                          <a:rPr kumimoji="1" lang="en-US" altLang="zh-CN" sz="3200" b="0" i="1" smtClean="0">
                            <a:solidFill>
                              <a:schemeClr val="bg1"/>
                            </a:solidFill>
                            <a:effectLst>
                              <a:outerShdw blurRad="50800" dist="76200" dir="2700000" algn="tl" rotWithShape="0">
                                <a:prstClr val="black">
                                  <a:alpha val="40000"/>
                                </a:prstClr>
                              </a:outerShdw>
                            </a:effectLst>
                            <a:latin typeface="Cambria Math" charset="0"/>
                            <a:ea typeface="Times New Roman" charset="0"/>
                            <a:cs typeface="Times New Roman" charset="0"/>
                          </a:rPr>
                          <m:t>|</m:t>
                        </m:r>
                      </m:sub>
                    </m:sSub>
                  </m:oMath>
                </a14:m>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
                </a:r>
                <a:endPar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a:p>
                <a:pPr>
                  <a:lnSpc>
                    <a:spcPct val="150000"/>
                  </a:lnSpc>
                </a:pP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G</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Knowledge</a:t>
                </a:r>
                <a:r>
                  <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 </a:t>
                </a:r>
                <a:r>
                  <a:rPr kumimoji="1" lang="en-US" altLang="zh-CN"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rPr>
                  <a:t>Base</a:t>
                </a:r>
                <a:endParaRPr kumimoji="1" lang="zh-CN" altLang="en-US" sz="3200" dirty="0" smtClean="0">
                  <a:solidFill>
                    <a:schemeClr val="bg1"/>
                  </a:solidFill>
                  <a:effectLst>
                    <a:outerShdw blurRad="50800" dist="76200" dir="2700000" algn="tl" rotWithShape="0">
                      <a:prstClr val="black">
                        <a:alpha val="40000"/>
                      </a:prstClr>
                    </a:outerShdw>
                  </a:effectLst>
                  <a:latin typeface="Times New Roman" charset="0"/>
                  <a:ea typeface="Times New Roman" charset="0"/>
                  <a:cs typeface="Times New Roman" charset="0"/>
                </a:endParaRPr>
              </a:p>
            </p:txBody>
          </p:sp>
        </mc:Choice>
        <mc:Fallback xmlns="">
          <p:sp>
            <p:nvSpPr>
              <p:cNvPr id="32" name="文本框 31"/>
              <p:cNvSpPr txBox="1">
                <a:spLocks noRot="1" noChangeAspect="1" noMove="1" noResize="1" noEditPoints="1" noAdjustHandles="1" noChangeArrowheads="1" noChangeShapeType="1" noTextEdit="1"/>
              </p:cNvSpPr>
              <p:nvPr/>
            </p:nvSpPr>
            <p:spPr>
              <a:xfrm>
                <a:off x="2108895" y="2026407"/>
                <a:ext cx="10047511" cy="2374496"/>
              </a:xfrm>
              <a:prstGeom prst="rect">
                <a:avLst/>
              </a:prstGeom>
              <a:blipFill rotWithShape="0">
                <a:blip r:embed="rId5"/>
                <a:stretch>
                  <a:fillRect l="-1578" b="-6154"/>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626501262"/>
      </p:ext>
    </p:extLst>
  </p:cSld>
  <p:clrMapOvr>
    <a:masterClrMapping/>
  </p:clrMapOvr>
  <mc:AlternateContent xmlns:mc="http://schemas.openxmlformats.org/markup-compatibility/2006" xmlns:p14="http://schemas.microsoft.com/office/powerpoint/2010/main">
    <mc:Choice Requires="p14">
      <p:transition spd="slow" p14:dur="1500" advTm="3274">
        <p14:window dir="vert"/>
      </p:transition>
    </mc:Choice>
    <mc:Fallback xmlns="">
      <p:transition spd="slow" advTm="960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bt018.pptx"/>
</p:tagLst>
</file>

<file path=ppt/tags/tag10.xml><?xml version="1.0" encoding="utf-8"?>
<p:tagLst xmlns:a="http://schemas.openxmlformats.org/drawingml/2006/main" xmlns:r="http://schemas.openxmlformats.org/officeDocument/2006/relationships" xmlns:p="http://schemas.openxmlformats.org/presentationml/2006/main">
  <p:tag name="TIMING" val="|0.8|0.8"/>
</p:tagLst>
</file>

<file path=ppt/tags/tag11.xml><?xml version="1.0" encoding="utf-8"?>
<p:tagLst xmlns:a="http://schemas.openxmlformats.org/drawingml/2006/main" xmlns:r="http://schemas.openxmlformats.org/officeDocument/2006/relationships" xmlns:p="http://schemas.openxmlformats.org/presentationml/2006/main">
  <p:tag name="TIMING" val="|0.8|0.8"/>
</p:tagLst>
</file>

<file path=ppt/tags/tag12.xml><?xml version="1.0" encoding="utf-8"?>
<p:tagLst xmlns:a="http://schemas.openxmlformats.org/drawingml/2006/main" xmlns:r="http://schemas.openxmlformats.org/officeDocument/2006/relationships" xmlns:p="http://schemas.openxmlformats.org/presentationml/2006/main">
  <p:tag name="TIMING" val="|0.8|0.8"/>
</p:tagLst>
</file>

<file path=ppt/tags/tag13.xml><?xml version="1.0" encoding="utf-8"?>
<p:tagLst xmlns:a="http://schemas.openxmlformats.org/drawingml/2006/main" xmlns:r="http://schemas.openxmlformats.org/officeDocument/2006/relationships" xmlns:p="http://schemas.openxmlformats.org/presentationml/2006/main">
  <p:tag name="TIMING" val="|0.8|0.8"/>
</p:tagLst>
</file>

<file path=ppt/tags/tag14.xml><?xml version="1.0" encoding="utf-8"?>
<p:tagLst xmlns:a="http://schemas.openxmlformats.org/drawingml/2006/main" xmlns:r="http://schemas.openxmlformats.org/officeDocument/2006/relationships" xmlns:p="http://schemas.openxmlformats.org/presentationml/2006/main">
  <p:tag name="TIMING" val="|0.8|0.8"/>
</p:tagLst>
</file>

<file path=ppt/tags/tag15.xml><?xml version="1.0" encoding="utf-8"?>
<p:tagLst xmlns:a="http://schemas.openxmlformats.org/drawingml/2006/main" xmlns:r="http://schemas.openxmlformats.org/officeDocument/2006/relationships" xmlns:p="http://schemas.openxmlformats.org/presentationml/2006/main">
  <p:tag name="TIMING" val="|0.8|0.8"/>
</p:tagLst>
</file>

<file path=ppt/tags/tag16.xml><?xml version="1.0" encoding="utf-8"?>
<p:tagLst xmlns:a="http://schemas.openxmlformats.org/drawingml/2006/main" xmlns:r="http://schemas.openxmlformats.org/officeDocument/2006/relationships" xmlns:p="http://schemas.openxmlformats.org/presentationml/2006/main">
  <p:tag name="TIMING" val="|0.8|0.8"/>
</p:tagLst>
</file>

<file path=ppt/tags/tag17.xml><?xml version="1.0" encoding="utf-8"?>
<p:tagLst xmlns:a="http://schemas.openxmlformats.org/drawingml/2006/main" xmlns:r="http://schemas.openxmlformats.org/officeDocument/2006/relationships" xmlns:p="http://schemas.openxmlformats.org/presentationml/2006/main">
  <p:tag name="TIMING" val="|0.8|0.8"/>
</p:tagLst>
</file>

<file path=ppt/tags/tag18.xml><?xml version="1.0" encoding="utf-8"?>
<p:tagLst xmlns:a="http://schemas.openxmlformats.org/drawingml/2006/main" xmlns:r="http://schemas.openxmlformats.org/officeDocument/2006/relationships" xmlns:p="http://schemas.openxmlformats.org/presentationml/2006/main">
  <p:tag name="TIMING" val="|0.8|0.8"/>
</p:tagLst>
</file>

<file path=ppt/tags/tag19.xml><?xml version="1.0" encoding="utf-8"?>
<p:tagLst xmlns:a="http://schemas.openxmlformats.org/drawingml/2006/main" xmlns:r="http://schemas.openxmlformats.org/officeDocument/2006/relationships" xmlns:p="http://schemas.openxmlformats.org/presentationml/2006/main">
  <p:tag name="TIMING" val="|0.8|0.8"/>
</p:tagLst>
</file>

<file path=ppt/tags/tag2.xml><?xml version="1.0" encoding="utf-8"?>
<p:tagLst xmlns:a="http://schemas.openxmlformats.org/drawingml/2006/main" xmlns:r="http://schemas.openxmlformats.org/officeDocument/2006/relationships" xmlns:p="http://schemas.openxmlformats.org/presentationml/2006/main">
  <p:tag name="TIMING" val="|0.9|0.9|1.2|1.2|2.4"/>
</p:tagLst>
</file>

<file path=ppt/tags/tag20.xml><?xml version="1.0" encoding="utf-8"?>
<p:tagLst xmlns:a="http://schemas.openxmlformats.org/drawingml/2006/main" xmlns:r="http://schemas.openxmlformats.org/officeDocument/2006/relationships" xmlns:p="http://schemas.openxmlformats.org/presentationml/2006/main">
  <p:tag name="TIMING" val="|0.8|0.8"/>
</p:tagLst>
</file>

<file path=ppt/tags/tag21.xml><?xml version="1.0" encoding="utf-8"?>
<p:tagLst xmlns:a="http://schemas.openxmlformats.org/drawingml/2006/main" xmlns:r="http://schemas.openxmlformats.org/officeDocument/2006/relationships" xmlns:p="http://schemas.openxmlformats.org/presentationml/2006/main">
  <p:tag name="TIMING" val="|0.8|0.8"/>
</p:tagLst>
</file>

<file path=ppt/tags/tag22.xml><?xml version="1.0" encoding="utf-8"?>
<p:tagLst xmlns:a="http://schemas.openxmlformats.org/drawingml/2006/main" xmlns:r="http://schemas.openxmlformats.org/officeDocument/2006/relationships" xmlns:p="http://schemas.openxmlformats.org/presentationml/2006/main">
  <p:tag name="TIMING" val="|0.8|0.8"/>
</p:tagLst>
</file>

<file path=ppt/tags/tag23.xml><?xml version="1.0" encoding="utf-8"?>
<p:tagLst xmlns:a="http://schemas.openxmlformats.org/drawingml/2006/main" xmlns:r="http://schemas.openxmlformats.org/officeDocument/2006/relationships" xmlns:p="http://schemas.openxmlformats.org/presentationml/2006/main">
  <p:tag name="TIMING" val="|0.8|0.8"/>
</p:tagLst>
</file>

<file path=ppt/tags/tag24.xml><?xml version="1.0" encoding="utf-8"?>
<p:tagLst xmlns:a="http://schemas.openxmlformats.org/drawingml/2006/main" xmlns:r="http://schemas.openxmlformats.org/officeDocument/2006/relationships" xmlns:p="http://schemas.openxmlformats.org/presentationml/2006/main">
  <p:tag name="TIMING" val="|0.8|0.8"/>
</p:tagLst>
</file>

<file path=ppt/tags/tag25.xml><?xml version="1.0" encoding="utf-8"?>
<p:tagLst xmlns:a="http://schemas.openxmlformats.org/drawingml/2006/main" xmlns:r="http://schemas.openxmlformats.org/officeDocument/2006/relationships" xmlns:p="http://schemas.openxmlformats.org/presentationml/2006/main">
  <p:tag name="TIMING" val="|0.8|0.8"/>
</p:tagLst>
</file>

<file path=ppt/tags/tag26.xml><?xml version="1.0" encoding="utf-8"?>
<p:tagLst xmlns:a="http://schemas.openxmlformats.org/drawingml/2006/main" xmlns:r="http://schemas.openxmlformats.org/officeDocument/2006/relationships" xmlns:p="http://schemas.openxmlformats.org/presentationml/2006/main">
  <p:tag name="TIMING" val="|0.9|2.6"/>
</p:tagLst>
</file>

<file path=ppt/tags/tag27.xml><?xml version="1.0" encoding="utf-8"?>
<p:tagLst xmlns:a="http://schemas.openxmlformats.org/drawingml/2006/main" xmlns:r="http://schemas.openxmlformats.org/officeDocument/2006/relationships" xmlns:p="http://schemas.openxmlformats.org/presentationml/2006/main">
  <p:tag name="TIMING" val="|0.8|0.8"/>
</p:tagLst>
</file>

<file path=ppt/tags/tag28.xml><?xml version="1.0" encoding="utf-8"?>
<p:tagLst xmlns:a="http://schemas.openxmlformats.org/drawingml/2006/main" xmlns:r="http://schemas.openxmlformats.org/officeDocument/2006/relationships" xmlns:p="http://schemas.openxmlformats.org/presentationml/2006/main">
  <p:tag name="TIMING" val="|0.8|0.8"/>
</p:tagLst>
</file>

<file path=ppt/tags/tag29.xml><?xml version="1.0" encoding="utf-8"?>
<p:tagLst xmlns:a="http://schemas.openxmlformats.org/drawingml/2006/main" xmlns:r="http://schemas.openxmlformats.org/officeDocument/2006/relationships" xmlns:p="http://schemas.openxmlformats.org/presentationml/2006/main">
  <p:tag name="TIMING" val="|0.8|0.8"/>
</p:tagLst>
</file>

<file path=ppt/tags/tag3.xml><?xml version="1.0" encoding="utf-8"?>
<p:tagLst xmlns:a="http://schemas.openxmlformats.org/drawingml/2006/main" xmlns:r="http://schemas.openxmlformats.org/officeDocument/2006/relationships" xmlns:p="http://schemas.openxmlformats.org/presentationml/2006/main">
  <p:tag name="TIMING" val="|0.9|2.6"/>
</p:tagLst>
</file>

<file path=ppt/tags/tag30.xml><?xml version="1.0" encoding="utf-8"?>
<p:tagLst xmlns:a="http://schemas.openxmlformats.org/drawingml/2006/main" xmlns:r="http://schemas.openxmlformats.org/officeDocument/2006/relationships" xmlns:p="http://schemas.openxmlformats.org/presentationml/2006/main">
  <p:tag name="TIMING" val="|0.8|0.8"/>
</p:tagLst>
</file>

<file path=ppt/tags/tag31.xml><?xml version="1.0" encoding="utf-8"?>
<p:tagLst xmlns:a="http://schemas.openxmlformats.org/drawingml/2006/main" xmlns:r="http://schemas.openxmlformats.org/officeDocument/2006/relationships" xmlns:p="http://schemas.openxmlformats.org/presentationml/2006/main">
  <p:tag name="TIMING" val="|0.8|0.8"/>
</p:tagLst>
</file>

<file path=ppt/tags/tag32.xml><?xml version="1.0" encoding="utf-8"?>
<p:tagLst xmlns:a="http://schemas.openxmlformats.org/drawingml/2006/main" xmlns:r="http://schemas.openxmlformats.org/officeDocument/2006/relationships" xmlns:p="http://schemas.openxmlformats.org/presentationml/2006/main">
  <p:tag name="TIMING" val="|0.8|0.8"/>
</p:tagLst>
</file>

<file path=ppt/tags/tag33.xml><?xml version="1.0" encoding="utf-8"?>
<p:tagLst xmlns:a="http://schemas.openxmlformats.org/drawingml/2006/main" xmlns:r="http://schemas.openxmlformats.org/officeDocument/2006/relationships" xmlns:p="http://schemas.openxmlformats.org/presentationml/2006/main">
  <p:tag name="TIMING" val="|0.9|2.6"/>
</p:tagLst>
</file>

<file path=ppt/tags/tag34.xml><?xml version="1.0" encoding="utf-8"?>
<p:tagLst xmlns:a="http://schemas.openxmlformats.org/drawingml/2006/main" xmlns:r="http://schemas.openxmlformats.org/officeDocument/2006/relationships" xmlns:p="http://schemas.openxmlformats.org/presentationml/2006/main">
  <p:tag name="TIMING" val="|0.8|0.8"/>
</p:tagLst>
</file>

<file path=ppt/tags/tag35.xml><?xml version="1.0" encoding="utf-8"?>
<p:tagLst xmlns:a="http://schemas.openxmlformats.org/drawingml/2006/main" xmlns:r="http://schemas.openxmlformats.org/officeDocument/2006/relationships" xmlns:p="http://schemas.openxmlformats.org/presentationml/2006/main">
  <p:tag name="TIMING" val="|0.9|0.9|1|0.8|3.4"/>
</p:tagLst>
</file>

<file path=ppt/tags/tag4.xml><?xml version="1.0" encoding="utf-8"?>
<p:tagLst xmlns:a="http://schemas.openxmlformats.org/drawingml/2006/main" xmlns:r="http://schemas.openxmlformats.org/officeDocument/2006/relationships" xmlns:p="http://schemas.openxmlformats.org/presentationml/2006/main">
  <p:tag name="TIMING" val="|0.9|2.6"/>
</p:tagLst>
</file>

<file path=ppt/tags/tag5.xml><?xml version="1.0" encoding="utf-8"?>
<p:tagLst xmlns:a="http://schemas.openxmlformats.org/drawingml/2006/main" xmlns:r="http://schemas.openxmlformats.org/officeDocument/2006/relationships" xmlns:p="http://schemas.openxmlformats.org/presentationml/2006/main">
  <p:tag name="TIMING" val="|0.8|0.8"/>
</p:tagLst>
</file>

<file path=ppt/tags/tag6.xml><?xml version="1.0" encoding="utf-8"?>
<p:tagLst xmlns:a="http://schemas.openxmlformats.org/drawingml/2006/main" xmlns:r="http://schemas.openxmlformats.org/officeDocument/2006/relationships" xmlns:p="http://schemas.openxmlformats.org/presentationml/2006/main">
  <p:tag name="TIMING" val="|0.8|0.8"/>
</p:tagLst>
</file>

<file path=ppt/tags/tag7.xml><?xml version="1.0" encoding="utf-8"?>
<p:tagLst xmlns:a="http://schemas.openxmlformats.org/drawingml/2006/main" xmlns:r="http://schemas.openxmlformats.org/officeDocument/2006/relationships" xmlns:p="http://schemas.openxmlformats.org/presentationml/2006/main">
  <p:tag name="TIMING" val="|0.8|0.8"/>
</p:tagLst>
</file>

<file path=ppt/tags/tag8.xml><?xml version="1.0" encoding="utf-8"?>
<p:tagLst xmlns:a="http://schemas.openxmlformats.org/drawingml/2006/main" xmlns:r="http://schemas.openxmlformats.org/officeDocument/2006/relationships" xmlns:p="http://schemas.openxmlformats.org/presentationml/2006/main">
  <p:tag name="TIMING" val="|0.8|0.8"/>
</p:tagLst>
</file>

<file path=ppt/tags/tag9.xml><?xml version="1.0" encoding="utf-8"?>
<p:tagLst xmlns:a="http://schemas.openxmlformats.org/drawingml/2006/main" xmlns:r="http://schemas.openxmlformats.org/officeDocument/2006/relationships" xmlns:p="http://schemas.openxmlformats.org/presentationml/2006/main">
  <p:tag name="TIMING" val="|0.9|2.6"/>
</p:tagLst>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10.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1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12.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13.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14.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15.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16.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17.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18.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19.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0.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2.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3.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4.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5.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6.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7.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8.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9.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3.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30.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3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32.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4.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5.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6.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7.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8.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9.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0</TotalTime>
  <Words>3167</Words>
  <Application>Microsoft Macintosh PowerPoint</Application>
  <PresentationFormat>自定义</PresentationFormat>
  <Paragraphs>230</Paragraphs>
  <Slides>34</Slides>
  <Notes>34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34</vt:i4>
      </vt:variant>
    </vt:vector>
  </HeadingPairs>
  <TitlesOfParts>
    <vt:vector size="42" baseType="lpstr">
      <vt:lpstr>Calibri</vt:lpstr>
      <vt:lpstr>Calibri Light</vt:lpstr>
      <vt:lpstr>Cambria Math</vt:lpstr>
      <vt:lpstr>Times New Roman</vt:lpstr>
      <vt:lpstr>宋体</vt:lpstr>
      <vt:lpstr>幼圆</vt:lpstr>
      <vt:lpstr>Arial</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bt018.pptx</dc:title>
  <dc:creator/>
  <cp:lastModifiedBy/>
  <cp:revision>1</cp:revision>
  <dcterms:created xsi:type="dcterms:W3CDTF">2016-09-17T14:09:48Z</dcterms:created>
  <dcterms:modified xsi:type="dcterms:W3CDTF">2017-11-01T11:09:51Z</dcterms:modified>
</cp:coreProperties>
</file>