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F5F1-8304-4066-9599-F7C23B35005A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491F-99C0-49EA-8707-AA474A424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28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F5F1-8304-4066-9599-F7C23B35005A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491F-99C0-49EA-8707-AA474A424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21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F5F1-8304-4066-9599-F7C23B35005A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491F-99C0-49EA-8707-AA474A424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39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F5F1-8304-4066-9599-F7C23B35005A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491F-99C0-49EA-8707-AA474A424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54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F5F1-8304-4066-9599-F7C23B35005A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491F-99C0-49EA-8707-AA474A424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30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F5F1-8304-4066-9599-F7C23B35005A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491F-99C0-49EA-8707-AA474A424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54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F5F1-8304-4066-9599-F7C23B35005A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491F-99C0-49EA-8707-AA474A424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17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F5F1-8304-4066-9599-F7C23B35005A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491F-99C0-49EA-8707-AA474A424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43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F5F1-8304-4066-9599-F7C23B35005A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491F-99C0-49EA-8707-AA474A424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94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F5F1-8304-4066-9599-F7C23B35005A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491F-99C0-49EA-8707-AA474A424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88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F5F1-8304-4066-9599-F7C23B35005A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491F-99C0-49EA-8707-AA474A424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19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EF5F1-8304-4066-9599-F7C23B35005A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A491F-99C0-49EA-8707-AA474A424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91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569" y="1714500"/>
            <a:ext cx="10325100" cy="2295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74123" y="4519246"/>
            <a:ext cx="42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NAACL 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908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Differences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64920" y="1844040"/>
            <a:ext cx="2926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Relation-aware:</a:t>
            </a:r>
            <a:endParaRPr lang="zh-CN" alt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995" y="1445358"/>
            <a:ext cx="2950845" cy="125902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64920" y="3553785"/>
            <a:ext cx="2926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Inter-Bag Attention: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4111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2060"/>
                </a:solidFill>
              </a:rPr>
              <a:t>Inter-Bag Attention</a:t>
            </a:r>
            <a:r>
              <a:rPr lang="en-US" altLang="zh-CN" dirty="0" smtClean="0">
                <a:solidFill>
                  <a:srgbClr val="002060"/>
                </a:solidFill>
              </a:rPr>
              <a:t>: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64920" y="1844040"/>
            <a:ext cx="2926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Bag representation:</a:t>
            </a:r>
            <a:endParaRPr lang="zh-CN" alt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0" y="1524221"/>
            <a:ext cx="2766060" cy="110130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64920" y="2625523"/>
            <a:ext cx="3215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k-</a:t>
            </a:r>
            <a:r>
              <a:rPr lang="en-US" altLang="zh-CN" sz="2400" b="1" dirty="0" err="1" smtClean="0"/>
              <a:t>th</a:t>
            </a:r>
            <a:r>
              <a:rPr lang="en-US" altLang="zh-CN" sz="2400" b="1" dirty="0" smtClean="0"/>
              <a:t> relation weight:</a:t>
            </a:r>
            <a:endParaRPr lang="zh-CN" altLang="en-US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0" y="2432492"/>
            <a:ext cx="2743200" cy="8477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64920" y="3407006"/>
            <a:ext cx="3215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k-</a:t>
            </a:r>
            <a:r>
              <a:rPr lang="en-US" altLang="zh-CN" sz="2400" b="1" dirty="0" err="1" smtClean="0"/>
              <a:t>th</a:t>
            </a:r>
            <a:r>
              <a:rPr lang="en-US" altLang="zh-CN" sz="2400" b="1" dirty="0" smtClean="0"/>
              <a:t> relation score:</a:t>
            </a:r>
            <a:endParaRPr lang="zh-CN" altLang="en-US" sz="24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837" y="3868671"/>
            <a:ext cx="3971925" cy="9048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6837" y="5019100"/>
            <a:ext cx="3267075" cy="6858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322320" y="5704900"/>
            <a:ext cx="461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“</a:t>
            </a:r>
            <a:r>
              <a:rPr lang="en-US" altLang="zh-CN" dirty="0">
                <a:solidFill>
                  <a:srgbClr val="FF0000"/>
                </a:solidFill>
              </a:rPr>
              <a:t>Inspired by the self-attention algorithm</a:t>
            </a:r>
            <a:r>
              <a:rPr lang="en-US" altLang="zh-CN" dirty="0" smtClean="0">
                <a:solidFill>
                  <a:srgbClr val="FF0000"/>
                </a:solidFill>
              </a:rPr>
              <a:t>”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2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2060"/>
                </a:solidFill>
              </a:rPr>
              <a:t>Pre-training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2060"/>
                </a:solidFill>
              </a:rPr>
              <a:t>Strategy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22120" y="2690336"/>
            <a:ext cx="8458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+mj-lt"/>
              </a:rPr>
              <a:t>“We </a:t>
            </a:r>
            <a:r>
              <a:rPr lang="en-US" altLang="zh-CN" sz="2800" b="1" dirty="0">
                <a:latin typeface="+mj-lt"/>
              </a:rPr>
              <a:t>first train the model with only </a:t>
            </a:r>
            <a:r>
              <a:rPr lang="en-US" altLang="zh-CN" sz="2800" b="1" dirty="0" smtClean="0">
                <a:latin typeface="+mj-lt"/>
              </a:rPr>
              <a:t>intra-bag attentions </a:t>
            </a:r>
            <a:r>
              <a:rPr lang="en-US" altLang="zh-CN" sz="2800" b="1" dirty="0">
                <a:latin typeface="+mj-lt"/>
              </a:rPr>
              <a:t>until convergence. Then, the </a:t>
            </a:r>
            <a:r>
              <a:rPr lang="en-US" altLang="zh-CN" sz="2800" b="1" dirty="0" smtClean="0">
                <a:latin typeface="+mj-lt"/>
              </a:rPr>
              <a:t>inter-bag attention </a:t>
            </a:r>
            <a:r>
              <a:rPr lang="en-US" altLang="zh-CN" sz="2800" b="1" dirty="0">
                <a:latin typeface="+mj-lt"/>
              </a:rPr>
              <a:t>module is added and the model </a:t>
            </a:r>
            <a:r>
              <a:rPr lang="en-US" altLang="zh-CN" sz="2800" b="1" dirty="0" smtClean="0">
                <a:latin typeface="+mj-lt"/>
              </a:rPr>
              <a:t>parameters are </a:t>
            </a:r>
            <a:r>
              <a:rPr lang="en-US" altLang="zh-CN" sz="2800" b="1" dirty="0">
                <a:latin typeface="+mj-lt"/>
              </a:rPr>
              <a:t>further updated </a:t>
            </a:r>
            <a:r>
              <a:rPr lang="en-US" altLang="zh-CN" sz="2800" b="1" dirty="0" smtClean="0">
                <a:latin typeface="+mj-lt"/>
              </a:rPr>
              <a:t>until convergence again</a:t>
            </a:r>
            <a:r>
              <a:rPr lang="en-US" altLang="zh-CN" sz="2800" b="1" dirty="0" smtClean="0">
                <a:latin typeface="NimbusRomNo9L-Regu"/>
              </a:rPr>
              <a:t>.</a:t>
            </a:r>
            <a:r>
              <a:rPr lang="zh-CN" altLang="en-US" sz="2800" b="1" dirty="0" smtClean="0">
                <a:latin typeface="NimbusRomNo9L-Regu"/>
              </a:rPr>
              <a:t>”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37982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Result</a:t>
            </a:r>
            <a:endParaRPr lang="zh-CN" altLang="en-US" dirty="0">
              <a:solidFill>
                <a:srgbClr val="00206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816417"/>
            <a:ext cx="5324475" cy="42005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95536"/>
            <a:ext cx="5669168" cy="328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15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743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Result</a:t>
            </a:r>
            <a:endParaRPr lang="zh-CN" altLang="en-US" dirty="0">
              <a:solidFill>
                <a:srgbClr val="00206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177" y="1684019"/>
            <a:ext cx="6215063" cy="455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13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315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Case study</a:t>
            </a:r>
            <a:endParaRPr lang="zh-CN" altLang="en-US" dirty="0">
              <a:solidFill>
                <a:srgbClr val="00206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8330"/>
            <a:ext cx="106013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32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044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Method</a:t>
            </a:r>
            <a:endParaRPr lang="zh-CN" altLang="en-US" dirty="0">
              <a:solidFill>
                <a:srgbClr val="00206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52208"/>
            <a:ext cx="103632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4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Model</a:t>
            </a:r>
            <a:endParaRPr lang="zh-CN" altLang="en-US" dirty="0">
              <a:solidFill>
                <a:srgbClr val="00206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567" y="-41945"/>
            <a:ext cx="4637210" cy="68999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778" y="2079747"/>
            <a:ext cx="48672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7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2060"/>
                </a:solidFill>
              </a:rPr>
              <a:t>Sigmoid+Maxpool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9361" y="2414710"/>
            <a:ext cx="3979985" cy="627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Bag representation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022" y="3467100"/>
            <a:ext cx="5343214" cy="59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1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Loss function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9788" y="1864555"/>
            <a:ext cx="305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Distant Supervision </a:t>
            </a:r>
            <a:r>
              <a:rPr lang="en-US" altLang="zh-CN" b="1" dirty="0" smtClean="0"/>
              <a:t>Loss:</a:t>
            </a:r>
            <a:endParaRPr lang="zh-CN" altLang="en-US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752" y="2397955"/>
            <a:ext cx="4981575" cy="762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39787" y="3139357"/>
            <a:ext cx="305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Direct </a:t>
            </a:r>
            <a:r>
              <a:rPr lang="en-US" altLang="zh-CN" b="1" dirty="0"/>
              <a:t>Supervision </a:t>
            </a:r>
            <a:r>
              <a:rPr lang="en-US" altLang="zh-CN" b="1" dirty="0" smtClean="0"/>
              <a:t>Loss:</a:t>
            </a:r>
            <a:endParaRPr lang="zh-CN" altLang="en-US" b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752" y="3811620"/>
            <a:ext cx="4752975" cy="6858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39786" y="4497420"/>
            <a:ext cx="305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Combination:</a:t>
            </a:r>
            <a:endParaRPr lang="zh-CN" altLang="en-US" b="1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752" y="5020616"/>
            <a:ext cx="5000625" cy="6191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879445" y="1354741"/>
            <a:ext cx="52379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“This </a:t>
            </a:r>
            <a:r>
              <a:rPr lang="en-US" altLang="zh-CN" sz="2400" dirty="0"/>
              <a:t>supervision serves </a:t>
            </a:r>
            <a:r>
              <a:rPr lang="en-US" altLang="zh-CN" sz="2400" dirty="0" smtClean="0"/>
              <a:t>two purposes</a:t>
            </a:r>
            <a:r>
              <a:rPr lang="en-US" altLang="zh-CN" sz="2400" dirty="0"/>
              <a:t>: it improves our </a:t>
            </a:r>
            <a:r>
              <a:rPr lang="en-US" altLang="zh-CN" sz="2400" b="1" dirty="0">
                <a:solidFill>
                  <a:srgbClr val="FF0000"/>
                </a:solidFill>
              </a:rPr>
              <a:t>encoding of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each sentence</a:t>
            </a:r>
            <a:r>
              <a:rPr lang="en-US" altLang="zh-CN" sz="2400" dirty="0" smtClean="0"/>
              <a:t>, and </a:t>
            </a:r>
            <a:r>
              <a:rPr lang="en-US" altLang="zh-CN" sz="2400" dirty="0"/>
              <a:t>improves the </a:t>
            </a:r>
            <a:r>
              <a:rPr lang="en-US" altLang="zh-CN" sz="2400" dirty="0" smtClean="0"/>
              <a:t>weights used </a:t>
            </a:r>
            <a:r>
              <a:rPr lang="en-US" altLang="zh-CN" sz="2400" dirty="0"/>
              <a:t>by the </a:t>
            </a:r>
            <a:r>
              <a:rPr lang="en-US" altLang="zh-CN" sz="2400" dirty="0" smtClean="0"/>
              <a:t>attention to </a:t>
            </a:r>
            <a:r>
              <a:rPr lang="en-US" altLang="zh-CN" sz="2400" dirty="0"/>
              <a:t>decide </a:t>
            </a:r>
            <a:r>
              <a:rPr lang="en-US" altLang="zh-CN" sz="2400" b="1" dirty="0">
                <a:solidFill>
                  <a:srgbClr val="FF0000"/>
                </a:solidFill>
              </a:rPr>
              <a:t>which sentences should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contribute more </a:t>
            </a:r>
            <a:r>
              <a:rPr lang="en-US" altLang="zh-CN" sz="2400" dirty="0"/>
              <a:t>to the bag encoding. It also has the side </a:t>
            </a:r>
            <a:r>
              <a:rPr lang="en-US" altLang="zh-CN" sz="2400" dirty="0" smtClean="0"/>
              <a:t>benefit of </a:t>
            </a:r>
            <a:r>
              <a:rPr lang="en-US" altLang="zh-CN" sz="2400" b="1" dirty="0">
                <a:solidFill>
                  <a:srgbClr val="FF0000"/>
                </a:solidFill>
              </a:rPr>
              <a:t>not requiring the same set of relation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types as </a:t>
            </a:r>
            <a:r>
              <a:rPr lang="en-US" altLang="zh-CN" sz="2400" dirty="0"/>
              <a:t>that of the </a:t>
            </a:r>
            <a:r>
              <a:rPr lang="en-US" altLang="zh-CN" sz="2400" dirty="0" smtClean="0"/>
              <a:t>distant supervision </a:t>
            </a:r>
            <a:r>
              <a:rPr lang="en-US" altLang="zh-CN" sz="2400" dirty="0"/>
              <a:t>data, because </a:t>
            </a:r>
            <a:r>
              <a:rPr lang="en-US" altLang="zh-CN" sz="2400" dirty="0" smtClean="0"/>
              <a:t>we only </a:t>
            </a:r>
            <a:r>
              <a:rPr lang="en-US" altLang="zh-CN" sz="2400" dirty="0"/>
              <a:t>care about if there exists </a:t>
            </a:r>
            <a:r>
              <a:rPr lang="en-US" altLang="zh-CN" sz="2400" dirty="0" smtClean="0"/>
              <a:t>some relevant relation or </a:t>
            </a:r>
            <a:r>
              <a:rPr lang="en-US" altLang="zh-CN" sz="2400" dirty="0"/>
              <a:t>not between the entities</a:t>
            </a:r>
            <a:r>
              <a:rPr lang="en-US" altLang="zh-CN" sz="2400" dirty="0" smtClean="0"/>
              <a:t>.”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697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Data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Distant Supervision </a:t>
            </a:r>
            <a:r>
              <a:rPr lang="en-US" altLang="zh-CN" dirty="0" smtClean="0"/>
              <a:t>Data: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79525" y="3363436"/>
            <a:ext cx="3808346" cy="1635284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Direct Supervision Loss</a:t>
            </a:r>
            <a:r>
              <a:rPr lang="en-US" altLang="zh-CN" dirty="0" smtClean="0"/>
              <a:t>:</a:t>
            </a:r>
          </a:p>
          <a:p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97575" y="2278498"/>
            <a:ext cx="5183188" cy="30852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矩形 8"/>
          <p:cNvSpPr/>
          <p:nvPr/>
        </p:nvSpPr>
        <p:spPr>
          <a:xfrm>
            <a:off x="5997575" y="5363728"/>
            <a:ext cx="58232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j-lt"/>
              </a:rPr>
              <a:t>“It </a:t>
            </a:r>
            <a:r>
              <a:rPr lang="en-US" altLang="zh-CN" dirty="0">
                <a:latin typeface="+mj-lt"/>
              </a:rPr>
              <a:t>has 22,766 positive examples for </a:t>
            </a:r>
            <a:r>
              <a:rPr lang="en-US" altLang="zh-CN" dirty="0" smtClean="0">
                <a:latin typeface="+mj-lt"/>
              </a:rPr>
              <a:t>41 relation </a:t>
            </a:r>
            <a:r>
              <a:rPr lang="en-US" altLang="zh-CN" dirty="0">
                <a:latin typeface="+mj-lt"/>
              </a:rPr>
              <a:t>types in addition to 11,049 negative examples</a:t>
            </a:r>
            <a:r>
              <a:rPr lang="en-US" altLang="zh-CN" dirty="0" smtClean="0">
                <a:latin typeface="+mj-lt"/>
              </a:rPr>
              <a:t>.”</a:t>
            </a:r>
            <a:endParaRPr lang="zh-CN" altLang="en-US" dirty="0"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87871" y="6010059"/>
            <a:ext cx="64945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/>
              <a:t>Combining Distant and Partial Supervision for Relation Extraction. Gabor </a:t>
            </a:r>
            <a:r>
              <a:rPr lang="en-US" altLang="zh-CN" sz="1400" b="1" dirty="0" err="1" smtClean="0"/>
              <a:t>Angeli</a:t>
            </a:r>
            <a:r>
              <a:rPr lang="en-US" altLang="zh-CN" sz="1400" b="1" dirty="0" smtClean="0"/>
              <a:t>, Julie </a:t>
            </a:r>
            <a:r>
              <a:rPr lang="en-US" altLang="zh-CN" sz="1400" b="1" dirty="0" err="1" smtClean="0"/>
              <a:t>Tibshirani</a:t>
            </a:r>
            <a:r>
              <a:rPr lang="en-US" altLang="zh-CN" sz="1400" b="1" dirty="0" smtClean="0"/>
              <a:t>, Jean Y. Wu, Christopher D. Manning. EMNLP2014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4748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5407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Result</a:t>
            </a:r>
            <a:endParaRPr lang="zh-CN" altLang="en-US" dirty="0">
              <a:solidFill>
                <a:srgbClr val="00206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642" y="792162"/>
            <a:ext cx="6335078" cy="563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79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10" y="1068705"/>
            <a:ext cx="8648700" cy="29527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29000" y="451104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NAACL 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134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123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Model</a:t>
            </a:r>
            <a:endParaRPr lang="zh-CN" altLang="en-US" dirty="0">
              <a:solidFill>
                <a:srgbClr val="00206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6360"/>
            <a:ext cx="10119360" cy="501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22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217</Words>
  <Application>Microsoft Office PowerPoint</Application>
  <PresentationFormat>宽屏</PresentationFormat>
  <Paragraphs>31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NimbusRomNo9L-Regu</vt:lpstr>
      <vt:lpstr>等线</vt:lpstr>
      <vt:lpstr>等线 Light</vt:lpstr>
      <vt:lpstr>Arial</vt:lpstr>
      <vt:lpstr>Office 主题​​</vt:lpstr>
      <vt:lpstr>PowerPoint 演示文稿</vt:lpstr>
      <vt:lpstr>Method</vt:lpstr>
      <vt:lpstr>Model</vt:lpstr>
      <vt:lpstr>Sigmoid+Maxpool</vt:lpstr>
      <vt:lpstr>Loss function</vt:lpstr>
      <vt:lpstr>Data</vt:lpstr>
      <vt:lpstr>Result</vt:lpstr>
      <vt:lpstr>PowerPoint 演示文稿</vt:lpstr>
      <vt:lpstr>Model</vt:lpstr>
      <vt:lpstr>Differences</vt:lpstr>
      <vt:lpstr>Inter-Bag Attention:</vt:lpstr>
      <vt:lpstr>Pre-training Strategy</vt:lpstr>
      <vt:lpstr>Result</vt:lpstr>
      <vt:lpstr>Result</vt:lpstr>
      <vt:lpstr>Case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Moger</dc:creator>
  <cp:lastModifiedBy>Huang Moger</cp:lastModifiedBy>
  <cp:revision>11</cp:revision>
  <dcterms:created xsi:type="dcterms:W3CDTF">2019-04-28T07:27:37Z</dcterms:created>
  <dcterms:modified xsi:type="dcterms:W3CDTF">2019-04-28T09:02:52Z</dcterms:modified>
</cp:coreProperties>
</file>