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6" r:id="rId3"/>
    <p:sldId id="257" r:id="rId5"/>
    <p:sldId id="258" r:id="rId6"/>
    <p:sldId id="260" r:id="rId7"/>
    <p:sldId id="259" r:id="rId8"/>
    <p:sldId id="261" r:id="rId9"/>
    <p:sldId id="262"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1535"/>
    <a:srgbClr val="B80912"/>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9882" y="1146196"/>
            <a:ext cx="10852237" cy="899167"/>
          </a:xfrm>
        </p:spPr>
        <p:txBody>
          <a:bodyPr/>
          <a:lstStyle/>
          <a:p>
            <a:r>
              <a:rPr lang="en-US" altLang="zh-CN" sz="4800"/>
              <a:t>Entity linking in Enterprise search</a:t>
            </a:r>
            <a:r>
              <a:rPr lang="zh-CN" altLang="en-US" sz="4800"/>
              <a:t>：</a:t>
            </a:r>
            <a:r>
              <a:rPr lang="en-US" altLang="zh-CN" sz="4800"/>
              <a:t>combining textual and structural information</a:t>
            </a:r>
            <a:endParaRPr lang="en-US" altLang="zh-CN" sz="4800"/>
          </a:p>
        </p:txBody>
      </p:sp>
      <p:sp>
        <p:nvSpPr>
          <p:cNvPr id="3" name="副标题 2"/>
          <p:cNvSpPr>
            <a:spLocks noGrp="1"/>
          </p:cNvSpPr>
          <p:nvPr>
            <p:ph type="subTitle" idx="1"/>
            <p:custDataLst>
              <p:tags r:id="rId2"/>
            </p:custDataLst>
          </p:nvPr>
        </p:nvSpPr>
        <p:spPr>
          <a:xfrm>
            <a:off x="1012147" y="4556760"/>
            <a:ext cx="10852237" cy="950984"/>
          </a:xfrm>
        </p:spPr>
        <p:txBody>
          <a:bodyPr/>
          <a:lstStyle/>
          <a:p>
            <a:r>
              <a:rPr lang="en-US" altLang="zh-CN"/>
              <a:t>                            Sumit Bhatia</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zh-CN" altLang="en-US" sz="2800"/>
              <a:t>The Kano DIY Screen Kit can teach kids how computer displays work. "Last year, after earning more than $1.5 million in </a:t>
            </a:r>
            <a:r>
              <a:rPr lang="en-US" altLang="zh-CN" sz="2800"/>
              <a:t>GPE</a:t>
            </a:r>
            <a:r>
              <a:rPr lang="zh-CN" altLang="en-US" sz="2800"/>
              <a:t> donations, a small, London-based startup named Kano released what it hopes will become the Lego of computing.</a:t>
            </a:r>
            <a:endParaRPr lang="zh-CN" altLang="en-US" sz="2800"/>
          </a:p>
        </p:txBody>
      </p:sp>
      <p:sp>
        <p:nvSpPr>
          <p:cNvPr id="4" name="矩形 3"/>
          <p:cNvSpPr/>
          <p:nvPr/>
        </p:nvSpPr>
        <p:spPr>
          <a:xfrm>
            <a:off x="1783715" y="1364615"/>
            <a:ext cx="929005" cy="530225"/>
          </a:xfrm>
          <a:prstGeom prst="rect">
            <a:avLst/>
          </a:prstGeom>
          <a:noFill/>
          <a:ln>
            <a:solidFill>
              <a:srgbClr val="DB1535"/>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0"/>
          </p:cNvCxnSpPr>
          <p:nvPr/>
        </p:nvCxnSpPr>
        <p:spPr>
          <a:xfrm flipV="1">
            <a:off x="2248535" y="966470"/>
            <a:ext cx="817880" cy="3981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3272790" y="656590"/>
            <a:ext cx="1090930" cy="368300"/>
          </a:xfrm>
          <a:prstGeom prst="rect">
            <a:avLst/>
          </a:prstGeom>
          <a:noFill/>
        </p:spPr>
        <p:txBody>
          <a:bodyPr wrap="square" rtlCol="0">
            <a:spAutoFit/>
          </a:bodyPr>
          <a:p>
            <a:r>
              <a:rPr lang="en-US" altLang="zh-CN"/>
              <a:t>entity  et</a:t>
            </a:r>
            <a:endParaRPr lang="en-US" altLang="zh-CN"/>
          </a:p>
        </p:txBody>
      </p:sp>
      <p:sp>
        <p:nvSpPr>
          <p:cNvPr id="7" name="矩形 6"/>
          <p:cNvSpPr/>
          <p:nvPr/>
        </p:nvSpPr>
        <p:spPr>
          <a:xfrm>
            <a:off x="3228340" y="612775"/>
            <a:ext cx="1149985" cy="456565"/>
          </a:xfrm>
          <a:prstGeom prst="rect">
            <a:avLst/>
          </a:prstGeom>
          <a:noFill/>
          <a:ln>
            <a:solidFill>
              <a:srgbClr val="DB153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061200" y="2513965"/>
            <a:ext cx="1341755" cy="398145"/>
          </a:xfrm>
          <a:prstGeom prst="rect">
            <a:avLst/>
          </a:prstGeom>
          <a:noFill/>
          <a:ln>
            <a:solidFill>
              <a:srgbClr val="92D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285365" y="3089275"/>
            <a:ext cx="987425" cy="427355"/>
          </a:xfrm>
          <a:prstGeom prst="rect">
            <a:avLst/>
          </a:prstGeom>
          <a:noFill/>
          <a:ln>
            <a:solidFill>
              <a:srgbClr val="DB153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2623820" y="2513965"/>
            <a:ext cx="929005" cy="413385"/>
          </a:xfrm>
          <a:prstGeom prst="rect">
            <a:avLst/>
          </a:prstGeom>
          <a:noFill/>
          <a:ln>
            <a:solidFill>
              <a:srgbClr val="92D05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a:stCxn id="10" idx="0"/>
          </p:cNvCxnSpPr>
          <p:nvPr/>
        </p:nvCxnSpPr>
        <p:spPr>
          <a:xfrm flipV="1">
            <a:off x="3088640" y="892810"/>
            <a:ext cx="2808605" cy="1621155"/>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0"/>
          </p:cNvCxnSpPr>
          <p:nvPr/>
        </p:nvCxnSpPr>
        <p:spPr>
          <a:xfrm flipH="1" flipV="1">
            <a:off x="5926455" y="907415"/>
            <a:ext cx="1805940" cy="1606550"/>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99710" y="432435"/>
            <a:ext cx="1614805" cy="504190"/>
          </a:xfrm>
          <a:prstGeom prst="rect">
            <a:avLst/>
          </a:prstGeom>
          <a:noFill/>
          <a:ln>
            <a:solidFill>
              <a:srgbClr val="92D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5299710" y="568325"/>
            <a:ext cx="1614805" cy="368300"/>
          </a:xfrm>
          <a:prstGeom prst="rect">
            <a:avLst/>
          </a:prstGeom>
          <a:noFill/>
        </p:spPr>
        <p:txBody>
          <a:bodyPr wrap="square" rtlCol="0">
            <a:spAutoFit/>
          </a:bodyPr>
          <a:p>
            <a:r>
              <a:rPr lang="en-US" altLang="zh-CN"/>
              <a:t>context_entity</a:t>
            </a:r>
            <a:endParaRPr lang="en-US" altLang="zh-CN"/>
          </a:p>
        </p:txBody>
      </p:sp>
      <p:cxnSp>
        <p:nvCxnSpPr>
          <p:cNvPr id="15" name="直接箭头连接符 14"/>
          <p:cNvCxnSpPr>
            <a:stCxn id="9" idx="0"/>
          </p:cNvCxnSpPr>
          <p:nvPr/>
        </p:nvCxnSpPr>
        <p:spPr>
          <a:xfrm flipV="1">
            <a:off x="2779395" y="1099185"/>
            <a:ext cx="832485" cy="199009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958215" y="4519295"/>
            <a:ext cx="9789160" cy="1814830"/>
          </a:xfrm>
          <a:prstGeom prst="rect">
            <a:avLst/>
          </a:prstGeom>
          <a:noFill/>
        </p:spPr>
        <p:txBody>
          <a:bodyPr wrap="square" rtlCol="0">
            <a:spAutoFit/>
          </a:bodyPr>
          <a:p>
            <a:r>
              <a:rPr lang="en-US" altLang="zh-CN" sz="2800"/>
              <a:t>mention document : </a:t>
            </a:r>
            <a:r>
              <a:rPr lang="zh-CN" altLang="en-US" sz="2800">
                <a:sym typeface="+mn-ea"/>
              </a:rPr>
              <a:t>DIY</a:t>
            </a:r>
            <a:r>
              <a:rPr lang="en-US" altLang="zh-CN" sz="2800">
                <a:sym typeface="+mn-ea"/>
              </a:rPr>
              <a:t>,</a:t>
            </a:r>
            <a:r>
              <a:rPr lang="zh-CN" altLang="en-US" sz="2800">
                <a:sym typeface="+mn-ea"/>
              </a:rPr>
              <a:t> Screen</a:t>
            </a:r>
            <a:r>
              <a:rPr lang="en-US" altLang="zh-CN" sz="2800">
                <a:sym typeface="+mn-ea"/>
              </a:rPr>
              <a:t>,</a:t>
            </a:r>
            <a:r>
              <a:rPr lang="zh-CN" altLang="en-US" sz="2800">
                <a:sym typeface="+mn-ea"/>
              </a:rPr>
              <a:t> Kit</a:t>
            </a:r>
            <a:r>
              <a:rPr lang="en-US" altLang="zh-CN" sz="2800">
                <a:sym typeface="+mn-ea"/>
              </a:rPr>
              <a:t>,</a:t>
            </a:r>
            <a:r>
              <a:rPr lang="zh-CN" altLang="en-US" sz="2800">
                <a:sym typeface="+mn-ea"/>
              </a:rPr>
              <a:t>teach</a:t>
            </a:r>
            <a:r>
              <a:rPr lang="en-US" altLang="zh-CN" sz="2800">
                <a:sym typeface="+mn-ea"/>
              </a:rPr>
              <a:t>,</a:t>
            </a:r>
            <a:r>
              <a:rPr lang="zh-CN" altLang="en-US" sz="2800">
                <a:sym typeface="+mn-ea"/>
              </a:rPr>
              <a:t> kid</a:t>
            </a:r>
            <a:r>
              <a:rPr lang="en-US" altLang="zh-CN" sz="2800">
                <a:sym typeface="+mn-ea"/>
              </a:rPr>
              <a:t>,</a:t>
            </a:r>
            <a:r>
              <a:rPr lang="zh-CN" altLang="en-US" sz="2800">
                <a:sym typeface="+mn-ea"/>
              </a:rPr>
              <a:t>comput</a:t>
            </a:r>
            <a:r>
              <a:rPr lang="en-US" altLang="zh-CN" sz="2800">
                <a:sym typeface="+mn-ea"/>
              </a:rPr>
              <a:t>,</a:t>
            </a:r>
            <a:r>
              <a:rPr lang="zh-CN" altLang="en-US" sz="2800">
                <a:sym typeface="+mn-ea"/>
              </a:rPr>
              <a:t> display</a:t>
            </a:r>
            <a:r>
              <a:rPr lang="en-US" altLang="zh-CN" sz="2800">
                <a:sym typeface="+mn-ea"/>
              </a:rPr>
              <a:t>,</a:t>
            </a:r>
            <a:r>
              <a:rPr lang="zh-CN" altLang="en-US" sz="2800">
                <a:sym typeface="+mn-ea"/>
              </a:rPr>
              <a:t> work</a:t>
            </a:r>
            <a:r>
              <a:rPr lang="en-US" altLang="zh-CN" sz="2800">
                <a:sym typeface="+mn-ea"/>
              </a:rPr>
              <a:t>,</a:t>
            </a:r>
            <a:r>
              <a:rPr lang="zh-CN" altLang="en-US" sz="2800">
                <a:sym typeface="+mn-ea"/>
              </a:rPr>
              <a:t>  earn </a:t>
            </a:r>
            <a:r>
              <a:rPr lang="en-US" altLang="zh-CN" sz="2800">
                <a:sym typeface="+mn-ea"/>
              </a:rPr>
              <a:t>,</a:t>
            </a:r>
            <a:r>
              <a:rPr lang="zh-CN" altLang="en-US" sz="2800">
                <a:sym typeface="+mn-ea"/>
              </a:rPr>
              <a:t>million </a:t>
            </a:r>
            <a:r>
              <a:rPr lang="en-US" altLang="zh-CN" sz="2800">
                <a:sym typeface="+mn-ea"/>
              </a:rPr>
              <a:t>,</a:t>
            </a:r>
            <a:r>
              <a:rPr lang="zh-CN" altLang="en-US" sz="2800">
                <a:sym typeface="+mn-ea"/>
              </a:rPr>
              <a:t> donation,  small, startup</a:t>
            </a:r>
            <a:r>
              <a:rPr lang="en-US" altLang="zh-CN" sz="2800">
                <a:sym typeface="+mn-ea"/>
              </a:rPr>
              <a:t>,</a:t>
            </a:r>
            <a:r>
              <a:rPr lang="zh-CN" altLang="en-US" sz="2800">
                <a:sym typeface="+mn-ea"/>
              </a:rPr>
              <a:t> name</a:t>
            </a:r>
            <a:r>
              <a:rPr lang="en-US" altLang="zh-CN" sz="2800">
                <a:sym typeface="+mn-ea"/>
              </a:rPr>
              <a:t>,</a:t>
            </a:r>
            <a:r>
              <a:rPr lang="zh-CN" altLang="en-US" sz="2800">
                <a:sym typeface="+mn-ea"/>
              </a:rPr>
              <a:t> releas</a:t>
            </a:r>
            <a:r>
              <a:rPr lang="en-US" altLang="zh-CN" sz="2800">
                <a:sym typeface="+mn-ea"/>
              </a:rPr>
              <a:t>,</a:t>
            </a:r>
            <a:r>
              <a:rPr lang="zh-CN" altLang="en-US" sz="2800">
                <a:sym typeface="+mn-ea"/>
              </a:rPr>
              <a:t> hope</a:t>
            </a:r>
            <a:r>
              <a:rPr lang="en-US" altLang="zh-CN" sz="2800">
                <a:sym typeface="+mn-ea"/>
              </a:rPr>
              <a:t>,</a:t>
            </a:r>
            <a:r>
              <a:rPr lang="zh-CN" altLang="en-US" sz="2800">
                <a:sym typeface="+mn-ea"/>
              </a:rPr>
              <a:t> will</a:t>
            </a:r>
            <a:r>
              <a:rPr lang="en-US" altLang="zh-CN" sz="2800">
                <a:sym typeface="+mn-ea"/>
              </a:rPr>
              <a:t>,</a:t>
            </a:r>
            <a:r>
              <a:rPr lang="zh-CN" altLang="en-US" sz="2800">
                <a:sym typeface="+mn-ea"/>
              </a:rPr>
              <a:t>   Lego  computi.</a:t>
            </a:r>
            <a:endParaRPr lang="zh-CN" altLang="en-US" sz="2800"/>
          </a:p>
          <a:p>
            <a:endParaRPr lang="en-US" altLang="zh-CN" sz="2800">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Peoposed approach</a:t>
            </a:r>
            <a:endParaRPr lang="en-US" altLang="zh-CN"/>
          </a:p>
        </p:txBody>
      </p:sp>
      <p:pic>
        <p:nvPicPr>
          <p:cNvPr id="4" name="内容占位符 3"/>
          <p:cNvPicPr>
            <a:picLocks noChangeAspect="1"/>
          </p:cNvPicPr>
          <p:nvPr>
            <p:ph idx="1"/>
          </p:nvPr>
        </p:nvPicPr>
        <p:blipFill>
          <a:blip r:embed="rId1"/>
          <a:stretch>
            <a:fillRect/>
          </a:stretch>
        </p:blipFill>
        <p:spPr>
          <a:xfrm>
            <a:off x="882650" y="1207770"/>
            <a:ext cx="9747250" cy="504126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Description</a:t>
            </a:r>
            <a:endParaRPr lang="zh-CN" altLang="en-US"/>
          </a:p>
        </p:txBody>
      </p:sp>
      <p:sp>
        <p:nvSpPr>
          <p:cNvPr id="3" name="内容占位符 2"/>
          <p:cNvSpPr>
            <a:spLocks noGrp="1"/>
          </p:cNvSpPr>
          <p:nvPr>
            <p:ph idx="1"/>
          </p:nvPr>
        </p:nvSpPr>
        <p:spPr/>
        <p:txBody>
          <a:bodyPr/>
          <a:p>
            <a:r>
              <a:rPr lang="en-US" altLang="zh-CN" sz="2400"/>
              <a:t>Dataset :</a:t>
            </a:r>
            <a:r>
              <a:rPr lang="zh-CN" altLang="en-US" sz="2400"/>
              <a:t> KORE50  dataset </a:t>
            </a:r>
            <a:endParaRPr lang="zh-CN" altLang="en-US" sz="2400"/>
          </a:p>
          <a:p>
            <a:r>
              <a:rPr lang="zh-CN" altLang="en-US" sz="2400"/>
              <a:t>contains 50 short sentences with highly ambiguous entity mentions. </a:t>
            </a:r>
            <a:endParaRPr lang="zh-CN" altLang="en-US" sz="2400"/>
          </a:p>
          <a:p>
            <a:endParaRPr lang="zh-CN" altLang="en-US" sz="2400"/>
          </a:p>
          <a:p>
            <a:endParaRPr lang="zh-CN" altLang="en-US" sz="2400"/>
          </a:p>
        </p:txBody>
      </p:sp>
      <p:pic>
        <p:nvPicPr>
          <p:cNvPr id="4" name="图片 3"/>
          <p:cNvPicPr>
            <a:picLocks noChangeAspect="1"/>
          </p:cNvPicPr>
          <p:nvPr/>
        </p:nvPicPr>
        <p:blipFill>
          <a:blip r:embed="rId1"/>
          <a:stretch>
            <a:fillRect/>
          </a:stretch>
        </p:blipFill>
        <p:spPr>
          <a:xfrm>
            <a:off x="2193290" y="3345815"/>
            <a:ext cx="7362825" cy="249555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experience:</a:t>
            </a:r>
            <a:endParaRPr lang="en-US" altLang="zh-CN"/>
          </a:p>
        </p:txBody>
      </p:sp>
      <p:pic>
        <p:nvPicPr>
          <p:cNvPr id="4" name="内容占位符 3"/>
          <p:cNvPicPr>
            <a:picLocks noChangeAspect="1"/>
          </p:cNvPicPr>
          <p:nvPr>
            <p:ph idx="1"/>
          </p:nvPr>
        </p:nvPicPr>
        <p:blipFill>
          <a:blip r:embed="rId1"/>
          <a:stretch>
            <a:fillRect/>
          </a:stretch>
        </p:blipFill>
        <p:spPr>
          <a:xfrm>
            <a:off x="186690" y="1731645"/>
            <a:ext cx="5354320" cy="3247390"/>
          </a:xfrm>
          <a:prstGeom prst="rect">
            <a:avLst/>
          </a:prstGeom>
        </p:spPr>
      </p:pic>
      <p:pic>
        <p:nvPicPr>
          <p:cNvPr id="5" name="图片 4"/>
          <p:cNvPicPr>
            <a:picLocks noChangeAspect="1"/>
          </p:cNvPicPr>
          <p:nvPr/>
        </p:nvPicPr>
        <p:blipFill>
          <a:blip r:embed="rId2"/>
          <a:stretch>
            <a:fillRect/>
          </a:stretch>
        </p:blipFill>
        <p:spPr>
          <a:xfrm>
            <a:off x="5393690" y="2232025"/>
            <a:ext cx="6790055" cy="2393950"/>
          </a:xfrm>
          <a:prstGeom prst="rect">
            <a:avLst/>
          </a:prstGeom>
        </p:spPr>
      </p:pic>
      <p:sp>
        <p:nvSpPr>
          <p:cNvPr id="7" name="矩形 6"/>
          <p:cNvSpPr/>
          <p:nvPr/>
        </p:nvSpPr>
        <p:spPr>
          <a:xfrm>
            <a:off x="3921760" y="4445635"/>
            <a:ext cx="1046480" cy="368300"/>
          </a:xfrm>
          <a:prstGeom prst="rect">
            <a:avLst/>
          </a:prstGeom>
          <a:noFill/>
          <a:ln>
            <a:solidFill>
              <a:srgbClr val="DB153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9582785" y="4062095"/>
            <a:ext cx="1414780" cy="457200"/>
          </a:xfrm>
          <a:prstGeom prst="rect">
            <a:avLst/>
          </a:prstGeom>
          <a:noFill/>
          <a:ln>
            <a:solidFill>
              <a:srgbClr val="DB1535"/>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926715" y="5418455"/>
            <a:ext cx="6338570" cy="460375"/>
          </a:xfrm>
          <a:prstGeom prst="rect">
            <a:avLst/>
          </a:prstGeom>
          <a:noFill/>
        </p:spPr>
        <p:txBody>
          <a:bodyPr wrap="square" rtlCol="0">
            <a:spAutoFit/>
          </a:bodyPr>
          <a:p>
            <a:r>
              <a:rPr lang="en-US" altLang="zh-CN" sz="2400"/>
              <a:t>comparable  accuracy + low response time</a:t>
            </a:r>
            <a:endParaRPr lang="en-US" altLang="zh-CN" sz="240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conclusions</a:t>
            </a:r>
            <a:endParaRPr lang="en-US" altLang="zh-CN"/>
          </a:p>
        </p:txBody>
      </p:sp>
      <p:sp>
        <p:nvSpPr>
          <p:cNvPr id="3" name="内容占位符 2"/>
          <p:cNvSpPr>
            <a:spLocks noGrp="1"/>
          </p:cNvSpPr>
          <p:nvPr>
            <p:ph idx="1"/>
          </p:nvPr>
        </p:nvSpPr>
        <p:spPr/>
        <p:txBody>
          <a:bodyPr/>
          <a:p>
            <a:r>
              <a:t>针对工业界的实体链接，一般要求拥有较高的准确率（召回率）以及搜索引擎</a:t>
            </a:r>
            <a:r>
              <a:t>强大的反应效率。</a:t>
            </a:r>
          </a:p>
          <a:p/>
          <a:p>
            <a:r>
              <a:t>针对文本中词的部分的贡献：             我们可以采用词向量简化这个步骤，采用深度学习的方式与机器学习结合起来，做的更加高效（正在尝试中</a:t>
            </a:r>
            <a:r>
              <a:t>）</a:t>
            </a:r>
          </a:p>
          <a:p/>
          <a:p>
            <a:r>
              <a:t>实体链接需要有海量的知识库和命名实体识别工具以及搜索引擎，因此，要充分了解你的知识库和自然语言处理技术，才能做好后面的消歧过程。</a:t>
            </a:r>
          </a:p>
        </p:txBody>
      </p:sp>
      <p:pic>
        <p:nvPicPr>
          <p:cNvPr id="4" name="图片 3"/>
          <p:cNvPicPr>
            <a:picLocks noChangeAspect="1"/>
          </p:cNvPicPr>
          <p:nvPr/>
        </p:nvPicPr>
        <p:blipFill>
          <a:blip r:embed="rId1"/>
          <a:stretch>
            <a:fillRect/>
          </a:stretch>
        </p:blipFill>
        <p:spPr>
          <a:xfrm>
            <a:off x="3752850" y="2115185"/>
            <a:ext cx="971550" cy="47625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a:t>Content</a:t>
            </a:r>
            <a:endParaRPr lang="en-US" altLang="zh-CN" sz="4800"/>
          </a:p>
        </p:txBody>
      </p:sp>
      <p:sp>
        <p:nvSpPr>
          <p:cNvPr id="3" name="内容占位符 2"/>
          <p:cNvSpPr>
            <a:spLocks noGrp="1"/>
          </p:cNvSpPr>
          <p:nvPr>
            <p:ph idx="1"/>
          </p:nvPr>
        </p:nvSpPr>
        <p:spPr/>
        <p:txBody>
          <a:bodyPr/>
          <a:p>
            <a:r>
              <a:rPr lang="en-US" altLang="zh-CN" sz="3200"/>
              <a:t>I</a:t>
            </a:r>
            <a:r>
              <a:rPr lang="en-US" altLang="zh-CN" sz="3200"/>
              <a:t>ntention</a:t>
            </a:r>
            <a:endParaRPr lang="en-US" altLang="zh-CN" sz="3200"/>
          </a:p>
          <a:p>
            <a:r>
              <a:rPr lang="en-US" altLang="zh-CN" sz="3200"/>
              <a:t>Model</a:t>
            </a:r>
            <a:endParaRPr lang="en-US" altLang="zh-CN" sz="3200"/>
          </a:p>
          <a:p>
            <a:r>
              <a:rPr lang="en-US" altLang="zh-CN" sz="3200"/>
              <a:t>Experiment</a:t>
            </a:r>
            <a:endParaRPr lang="en-US" altLang="zh-CN"/>
          </a:p>
          <a:p>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Intention</a:t>
            </a:r>
            <a:endParaRPr lang="en-US" altLang="zh-CN"/>
          </a:p>
        </p:txBody>
      </p:sp>
      <p:sp>
        <p:nvSpPr>
          <p:cNvPr id="3" name="内容占位符 2"/>
          <p:cNvSpPr>
            <a:spLocks noGrp="1"/>
          </p:cNvSpPr>
          <p:nvPr>
            <p:ph idx="1"/>
          </p:nvPr>
        </p:nvSpPr>
        <p:spPr/>
        <p:txBody>
          <a:bodyPr/>
          <a:p>
            <a:pPr>
              <a:lnSpc>
                <a:spcPct val="320000"/>
              </a:lnSpc>
            </a:pPr>
            <a:r>
              <a:rPr sz="1800">
                <a:solidFill>
                  <a:srgbClr val="FF0000"/>
                </a:solidFill>
                <a:effectLst>
                  <a:outerShdw blurRad="38100" dist="25400" dir="5400000" algn="ctr" rotWithShape="0">
                    <a:srgbClr val="6E747A">
                      <a:alpha val="43000"/>
                    </a:srgbClr>
                  </a:outerShdw>
                </a:effectLst>
              </a:rPr>
              <a:t>实体链接</a:t>
            </a:r>
            <a:r>
              <a:rPr sz="1800"/>
              <a:t>，是将查询或者文章中出现的</a:t>
            </a:r>
            <a:r>
              <a:rPr sz="1800">
                <a:solidFill>
                  <a:srgbClr val="FF0000"/>
                </a:solidFill>
              </a:rPr>
              <a:t>特定短语片段</a:t>
            </a:r>
            <a:r>
              <a:rPr sz="1800"/>
              <a:t>（</a:t>
            </a:r>
            <a:r>
              <a:rPr lang="en-US" altLang="zh-CN" sz="1800"/>
              <a:t>fragments</a:t>
            </a:r>
            <a:r>
              <a:rPr sz="1800"/>
              <a:t>）</a:t>
            </a:r>
            <a:r>
              <a:rPr sz="1800">
                <a:solidFill>
                  <a:srgbClr val="FF0000"/>
                </a:solidFill>
              </a:rPr>
              <a:t>映射</a:t>
            </a:r>
            <a:r>
              <a:rPr sz="1800"/>
              <a:t>至知识库（</a:t>
            </a:r>
            <a:r>
              <a:rPr lang="en-US" altLang="zh-CN" sz="1800"/>
              <a:t>knowledge base</a:t>
            </a:r>
            <a:r>
              <a:rPr sz="1800"/>
              <a:t>）中</a:t>
            </a:r>
            <a:r>
              <a:rPr sz="1800">
                <a:solidFill>
                  <a:srgbClr val="FF0000"/>
                </a:solidFill>
              </a:rPr>
              <a:t>实体</a:t>
            </a:r>
            <a:r>
              <a:rPr sz="1800">
                <a:sym typeface="+mn-ea"/>
              </a:rPr>
              <a:t>（</a:t>
            </a:r>
            <a:r>
              <a:rPr lang="en-US" altLang="zh-CN" sz="1800">
                <a:sym typeface="+mn-ea"/>
              </a:rPr>
              <a:t>entity</a:t>
            </a:r>
            <a:r>
              <a:rPr sz="1800">
                <a:sym typeface="+mn-ea"/>
              </a:rPr>
              <a:t>）</a:t>
            </a:r>
            <a:r>
              <a:rPr sz="1800"/>
              <a:t>的过程。其中，包含</a:t>
            </a:r>
            <a:r>
              <a:rPr sz="1800">
                <a:solidFill>
                  <a:srgbClr val="FF0000"/>
                </a:solidFill>
              </a:rPr>
              <a:t>指称识别</a:t>
            </a:r>
            <a:r>
              <a:rPr sz="1800">
                <a:sym typeface="+mn-ea"/>
              </a:rPr>
              <a:t>（</a:t>
            </a:r>
            <a:r>
              <a:rPr lang="en-US" altLang="zh-CN" sz="1800">
                <a:sym typeface="+mn-ea"/>
              </a:rPr>
              <a:t>mention</a:t>
            </a:r>
            <a:r>
              <a:rPr sz="1800">
                <a:sym typeface="+mn-ea"/>
              </a:rPr>
              <a:t>）</a:t>
            </a:r>
            <a:r>
              <a:rPr sz="1800"/>
              <a:t>和</a:t>
            </a:r>
            <a:r>
              <a:rPr sz="1800">
                <a:solidFill>
                  <a:srgbClr val="FF0000"/>
                </a:solidFill>
              </a:rPr>
              <a:t>实体消歧</a:t>
            </a:r>
            <a:r>
              <a:rPr sz="1800"/>
              <a:t>这两项技术。快速准确地识别查询中的命名实体以及高的召回率是实体链接在短文本中追求的效果。因此，强大的</a:t>
            </a:r>
            <a:r>
              <a:rPr sz="1800">
                <a:solidFill>
                  <a:srgbClr val="FF0000"/>
                </a:solidFill>
              </a:rPr>
              <a:t>搜索引擎</a:t>
            </a:r>
            <a:r>
              <a:rPr sz="1800"/>
              <a:t>和庞大的</a:t>
            </a:r>
            <a:r>
              <a:rPr sz="1800">
                <a:solidFill>
                  <a:srgbClr val="FF0000"/>
                </a:solidFill>
              </a:rPr>
              <a:t>知识库</a:t>
            </a:r>
            <a:r>
              <a:rPr sz="1800"/>
              <a:t>是高效率链接实体的保障。</a:t>
            </a:r>
            <a:endParaRPr sz="1800"/>
          </a:p>
          <a:p>
            <a:endParaRPr sz="1800"/>
          </a:p>
          <a:p>
            <a:endParaRPr sz="1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words:</a:t>
            </a:r>
            <a:endParaRPr lang="en-US" altLang="zh-CN"/>
          </a:p>
        </p:txBody>
      </p:sp>
      <p:sp>
        <p:nvSpPr>
          <p:cNvPr id="3" name="内容占位符 2"/>
          <p:cNvSpPr>
            <a:spLocks noGrp="1"/>
          </p:cNvSpPr>
          <p:nvPr>
            <p:ph idx="1"/>
          </p:nvPr>
        </p:nvSpPr>
        <p:spPr/>
        <p:txBody>
          <a:bodyPr/>
          <a:p>
            <a:endParaRPr sz="1800">
              <a:sym typeface="+mn-ea"/>
            </a:endParaRPr>
          </a:p>
          <a:p>
            <a:r>
              <a:rPr sz="1800">
                <a:sym typeface="+mn-ea"/>
              </a:rPr>
              <a:t>指称识别：这里的指称识别类似于命名实体识别，可以使用NLP库来识别，例如Apache Open NLP2，Stanford Named Entity Recognizer3等。</a:t>
            </a:r>
            <a:endParaRPr sz="1800">
              <a:sym typeface="+mn-ea"/>
            </a:endParaRPr>
          </a:p>
          <a:p>
            <a:endParaRPr sz="1800">
              <a:sym typeface="+mn-ea"/>
            </a:endParaRPr>
          </a:p>
          <a:p>
            <a:r>
              <a:rPr sz="1800">
                <a:sym typeface="+mn-ea"/>
              </a:rPr>
              <a:t>搜索引擎：</a:t>
            </a:r>
            <a:r>
              <a:rPr lang="en-US" altLang="zh-CN" sz="1800">
                <a:sym typeface="+mn-ea"/>
              </a:rPr>
              <a:t>lucene </a:t>
            </a:r>
            <a:r>
              <a:rPr sz="1800">
                <a:sym typeface="+mn-ea"/>
              </a:rPr>
              <a:t>（简单好用，可扩展性，</a:t>
            </a:r>
            <a:r>
              <a:rPr lang="en-US" altLang="zh-CN" sz="1800">
                <a:sym typeface="+mn-ea"/>
              </a:rPr>
              <a:t>python</a:t>
            </a:r>
            <a:r>
              <a:rPr sz="1800">
                <a:sym typeface="+mn-ea"/>
              </a:rPr>
              <a:t>中对应</a:t>
            </a:r>
            <a:r>
              <a:rPr lang="en-US" altLang="zh-CN" sz="1800">
                <a:sym typeface="+mn-ea"/>
              </a:rPr>
              <a:t>elasticsearch api</a:t>
            </a:r>
            <a:r>
              <a:rPr sz="1800">
                <a:sym typeface="+mn-ea"/>
              </a:rPr>
              <a:t>）</a:t>
            </a:r>
            <a:endParaRPr sz="1800">
              <a:sym typeface="+mn-ea"/>
            </a:endParaRPr>
          </a:p>
          <a:p>
            <a:endParaRPr lang="zh-CN" altLang="en-US" sz="1800"/>
          </a:p>
          <a:p>
            <a:r>
              <a:rPr sz="1800">
                <a:sym typeface="+mn-ea"/>
              </a:rPr>
              <a:t>知识库：</a:t>
            </a:r>
            <a:r>
              <a:rPr lang="en-US" altLang="zh-CN" sz="1800">
                <a:sym typeface="+mn-ea"/>
              </a:rPr>
              <a:t>Wikipedia </a:t>
            </a:r>
            <a:r>
              <a:rPr sz="1800">
                <a:sym typeface="+mn-ea"/>
              </a:rPr>
              <a:t>（海量信息，可维护性，成本低）</a:t>
            </a:r>
            <a:endParaRPr sz="1800">
              <a:sym typeface="+mn-ea"/>
            </a:endParaRPr>
          </a:p>
          <a:p>
            <a:endParaRPr sz="1800">
              <a:sym typeface="+mn-ea"/>
            </a:endParaRPr>
          </a:p>
          <a:p>
            <a:r>
              <a:rPr sz="1800">
                <a:sym typeface="+mn-ea"/>
              </a:rPr>
              <a:t>实体消歧（</a:t>
            </a:r>
            <a:r>
              <a:rPr lang="en-US" altLang="zh-CN" sz="1800">
                <a:sym typeface="+mn-ea"/>
              </a:rPr>
              <a:t>key point</a:t>
            </a:r>
            <a:r>
              <a:rPr sz="1800">
                <a:sym typeface="+mn-ea"/>
              </a:rPr>
              <a:t>）：</a:t>
            </a:r>
            <a:r>
              <a:rPr lang="en-US" altLang="zh-CN" sz="1800">
                <a:solidFill>
                  <a:srgbClr val="FF0000"/>
                </a:solidFill>
                <a:sym typeface="+mn-ea"/>
              </a:rPr>
              <a:t>NED(named entity disambiguation)</a:t>
            </a:r>
            <a:r>
              <a:rPr lang="en-US" altLang="zh-CN" sz="1800">
                <a:sym typeface="+mn-ea"/>
              </a:rPr>
              <a:t> </a:t>
            </a:r>
            <a:r>
              <a:rPr sz="1800">
                <a:sym typeface="+mn-ea"/>
              </a:rPr>
              <a:t>命名实体消歧，也叫做实体消歧，主要</a:t>
            </a:r>
            <a:r>
              <a:rPr sz="1800">
                <a:sym typeface="+mn-ea"/>
              </a:rPr>
              <a:t>（上下文无关的特征</a:t>
            </a:r>
            <a:r>
              <a:rPr lang="en-US" altLang="zh-CN" sz="1800">
                <a:sym typeface="+mn-ea"/>
              </a:rPr>
              <a:t>+</a:t>
            </a:r>
            <a:r>
              <a:rPr sz="1800">
                <a:sym typeface="+mn-ea"/>
              </a:rPr>
              <a:t>上下文的特征） </a:t>
            </a:r>
            <a:r>
              <a:rPr lang="en-US" altLang="zh-CN" sz="1800">
                <a:sym typeface="+mn-ea"/>
              </a:rPr>
              <a:t>+ </a:t>
            </a:r>
            <a:r>
              <a:rPr sz="1800">
                <a:sym typeface="+mn-ea"/>
              </a:rPr>
              <a:t>机器学习算法（</a:t>
            </a:r>
            <a:r>
              <a:rPr lang="en-US" altLang="zh-CN" sz="1800">
                <a:sym typeface="+mn-ea"/>
              </a:rPr>
              <a:t>rerank</a:t>
            </a:r>
            <a:r>
              <a:rPr sz="1800">
                <a:sym typeface="+mn-ea"/>
              </a:rPr>
              <a:t>）</a:t>
            </a:r>
            <a:endParaRPr>
              <a:sym typeface="+mn-ea"/>
            </a:endParaRPr>
          </a:p>
          <a:p>
            <a:endParaRPr>
              <a:sym typeface="+mn-ea"/>
            </a:endParaRPr>
          </a:p>
          <a:p>
            <a:endParaRPr>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a:off x="5346065" y="1587500"/>
            <a:ext cx="20955" cy="879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542155" y="2466975"/>
            <a:ext cx="1884680" cy="368300"/>
          </a:xfrm>
          <a:prstGeom prst="rect">
            <a:avLst/>
          </a:prstGeom>
          <a:noFill/>
        </p:spPr>
        <p:txBody>
          <a:bodyPr wrap="square" rtlCol="0">
            <a:spAutoFit/>
          </a:bodyPr>
          <a:p>
            <a:r>
              <a:rPr lang="en-US" altLang="zh-CN"/>
              <a:t>   Apple(mention)</a:t>
            </a:r>
            <a:endParaRPr lang="en-US" altLang="zh-CN"/>
          </a:p>
        </p:txBody>
      </p:sp>
      <p:pic>
        <p:nvPicPr>
          <p:cNvPr id="8" name="内容占位符 7"/>
          <p:cNvPicPr>
            <a:picLocks noChangeAspect="1"/>
          </p:cNvPicPr>
          <p:nvPr>
            <p:ph idx="1"/>
          </p:nvPr>
        </p:nvPicPr>
        <p:blipFill>
          <a:blip r:embed="rId1"/>
          <a:stretch>
            <a:fillRect/>
          </a:stretch>
        </p:blipFill>
        <p:spPr>
          <a:xfrm>
            <a:off x="2527935" y="117475"/>
            <a:ext cx="5422265" cy="1470025"/>
          </a:xfrm>
          <a:prstGeom prst="rect">
            <a:avLst/>
          </a:prstGeom>
        </p:spPr>
      </p:pic>
      <p:sp>
        <p:nvSpPr>
          <p:cNvPr id="10" name="矩形 9"/>
          <p:cNvSpPr/>
          <p:nvPr/>
        </p:nvSpPr>
        <p:spPr>
          <a:xfrm>
            <a:off x="2527935" y="117475"/>
            <a:ext cx="652780" cy="267970"/>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407410" y="614045"/>
            <a:ext cx="579120" cy="252095"/>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4899025" y="3067685"/>
            <a:ext cx="924560" cy="645160"/>
          </a:xfrm>
          <a:prstGeom prst="rect">
            <a:avLst/>
          </a:prstGeom>
          <a:noFill/>
        </p:spPr>
        <p:txBody>
          <a:bodyPr wrap="square" rtlCol="0">
            <a:spAutoFit/>
          </a:bodyPr>
          <a:p>
            <a:r>
              <a:rPr lang="zh-CN" altLang="en-US"/>
              <a:t>搜索引擎</a:t>
            </a:r>
            <a:endParaRPr lang="zh-CN" altLang="en-US"/>
          </a:p>
        </p:txBody>
      </p:sp>
      <p:pic>
        <p:nvPicPr>
          <p:cNvPr id="14" name="图片 13"/>
          <p:cNvPicPr>
            <a:picLocks noChangeAspect="1"/>
          </p:cNvPicPr>
          <p:nvPr/>
        </p:nvPicPr>
        <p:blipFill>
          <a:blip r:embed="rId2"/>
          <a:stretch>
            <a:fillRect/>
          </a:stretch>
        </p:blipFill>
        <p:spPr>
          <a:xfrm>
            <a:off x="1706245" y="3648075"/>
            <a:ext cx="3438525" cy="1666875"/>
          </a:xfrm>
          <a:prstGeom prst="rect">
            <a:avLst/>
          </a:prstGeom>
        </p:spPr>
      </p:pic>
      <p:cxnSp>
        <p:nvCxnSpPr>
          <p:cNvPr id="16" name="直接连接符 15"/>
          <p:cNvCxnSpPr/>
          <p:nvPr/>
        </p:nvCxnSpPr>
        <p:spPr>
          <a:xfrm flipV="1">
            <a:off x="2030095" y="4135755"/>
            <a:ext cx="1647825" cy="14605"/>
          </a:xfrm>
          <a:prstGeom prst="line">
            <a:avLst/>
          </a:prstGeom>
        </p:spPr>
        <p:style>
          <a:lnRef idx="1">
            <a:schemeClr val="accent2"/>
          </a:lnRef>
          <a:fillRef idx="0">
            <a:schemeClr val="accent2"/>
          </a:fillRef>
          <a:effectRef idx="0">
            <a:schemeClr val="accent2"/>
          </a:effectRef>
          <a:fontRef idx="minor">
            <a:schemeClr val="tx1"/>
          </a:fontRef>
        </p:style>
      </p:cxnSp>
      <p:pic>
        <p:nvPicPr>
          <p:cNvPr id="18" name="图片 17"/>
          <p:cNvPicPr>
            <a:picLocks noChangeAspect="1"/>
          </p:cNvPicPr>
          <p:nvPr/>
        </p:nvPicPr>
        <p:blipFill>
          <a:blip r:embed="rId3"/>
          <a:stretch>
            <a:fillRect/>
          </a:stretch>
        </p:blipFill>
        <p:spPr>
          <a:xfrm>
            <a:off x="5542915" y="3681730"/>
            <a:ext cx="3419475" cy="1600200"/>
          </a:xfrm>
          <a:prstGeom prst="rect">
            <a:avLst/>
          </a:prstGeom>
        </p:spPr>
      </p:pic>
      <p:cxnSp>
        <p:nvCxnSpPr>
          <p:cNvPr id="19" name="直接连接符 18"/>
          <p:cNvCxnSpPr/>
          <p:nvPr/>
        </p:nvCxnSpPr>
        <p:spPr>
          <a:xfrm>
            <a:off x="5650865" y="4150360"/>
            <a:ext cx="1795780" cy="15240"/>
          </a:xfrm>
          <a:prstGeom prst="line">
            <a:avLst/>
          </a:prstGeom>
          <a:ln>
            <a:solidFill>
              <a:srgbClr val="B80912"/>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46065" y="1743710"/>
            <a:ext cx="756920" cy="645160"/>
          </a:xfrm>
          <a:prstGeom prst="rect">
            <a:avLst/>
          </a:prstGeom>
          <a:noFill/>
        </p:spPr>
        <p:txBody>
          <a:bodyPr wrap="square" rtlCol="0">
            <a:spAutoFit/>
          </a:bodyPr>
          <a:p>
            <a:r>
              <a:rPr lang="zh-CN" altLang="en-US"/>
              <a:t>指称</a:t>
            </a:r>
            <a:r>
              <a:rPr lang="zh-CN" altLang="en-US"/>
              <a:t>识别</a:t>
            </a:r>
            <a:endParaRPr lang="zh-CN" altLang="en-US"/>
          </a:p>
        </p:txBody>
      </p:sp>
      <p:sp>
        <p:nvSpPr>
          <p:cNvPr id="24" name="文本框 23"/>
          <p:cNvSpPr txBox="1"/>
          <p:nvPr/>
        </p:nvSpPr>
        <p:spPr>
          <a:xfrm>
            <a:off x="3061970" y="5281930"/>
            <a:ext cx="875665" cy="368300"/>
          </a:xfrm>
          <a:prstGeom prst="rect">
            <a:avLst/>
          </a:prstGeom>
          <a:noFill/>
        </p:spPr>
        <p:txBody>
          <a:bodyPr wrap="square" rtlCol="0">
            <a:spAutoFit/>
          </a:bodyPr>
          <a:p>
            <a:r>
              <a:rPr lang="en-US" altLang="zh-CN"/>
              <a:t>can 1</a:t>
            </a:r>
            <a:endParaRPr lang="en-US" altLang="zh-CN"/>
          </a:p>
        </p:txBody>
      </p:sp>
      <p:sp>
        <p:nvSpPr>
          <p:cNvPr id="25" name="文本框 24"/>
          <p:cNvSpPr txBox="1"/>
          <p:nvPr/>
        </p:nvSpPr>
        <p:spPr>
          <a:xfrm>
            <a:off x="6851650" y="5281930"/>
            <a:ext cx="1098550" cy="368300"/>
          </a:xfrm>
          <a:prstGeom prst="rect">
            <a:avLst/>
          </a:prstGeom>
          <a:noFill/>
        </p:spPr>
        <p:txBody>
          <a:bodyPr wrap="square" rtlCol="0">
            <a:spAutoFit/>
          </a:bodyPr>
          <a:p>
            <a:r>
              <a:rPr lang="en-US" altLang="zh-CN"/>
              <a:t>can 2</a:t>
            </a:r>
            <a:endParaRPr lang="en-US" altLang="zh-CN"/>
          </a:p>
        </p:txBody>
      </p:sp>
      <p:sp>
        <p:nvSpPr>
          <p:cNvPr id="26" name="矩形 25"/>
          <p:cNvSpPr/>
          <p:nvPr/>
        </p:nvSpPr>
        <p:spPr>
          <a:xfrm>
            <a:off x="1742440" y="3611880"/>
            <a:ext cx="7228840" cy="2038350"/>
          </a:xfrm>
          <a:prstGeom prst="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86530" y="2835275"/>
            <a:ext cx="1158240" cy="846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2"/>
          </p:cNvCxnSpPr>
          <p:nvPr/>
        </p:nvCxnSpPr>
        <p:spPr>
          <a:xfrm>
            <a:off x="5484495" y="2835275"/>
            <a:ext cx="883920" cy="877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2"/>
          </p:cNvCxnSpPr>
          <p:nvPr/>
        </p:nvCxnSpPr>
        <p:spPr>
          <a:xfrm>
            <a:off x="5356860" y="5650230"/>
            <a:ext cx="8890" cy="702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513070" y="5708015"/>
            <a:ext cx="855345" cy="645160"/>
          </a:xfrm>
          <a:prstGeom prst="rect">
            <a:avLst/>
          </a:prstGeom>
          <a:noFill/>
        </p:spPr>
        <p:txBody>
          <a:bodyPr wrap="square" rtlCol="0">
            <a:spAutoFit/>
          </a:bodyPr>
          <a:p>
            <a:r>
              <a:rPr lang="zh-CN" altLang="en-US"/>
              <a:t>实体消歧</a:t>
            </a:r>
            <a:endParaRPr lang="zh-CN" altLang="en-US"/>
          </a:p>
        </p:txBody>
      </p:sp>
      <p:sp>
        <p:nvSpPr>
          <p:cNvPr id="32" name="文本框 31"/>
          <p:cNvSpPr txBox="1"/>
          <p:nvPr/>
        </p:nvSpPr>
        <p:spPr>
          <a:xfrm>
            <a:off x="4542155" y="6353175"/>
            <a:ext cx="1694180" cy="583565"/>
          </a:xfrm>
          <a:prstGeom prst="rect">
            <a:avLst/>
          </a:prstGeom>
          <a:noFill/>
        </p:spPr>
        <p:txBody>
          <a:bodyPr wrap="square" rtlCol="0">
            <a:spAutoFit/>
          </a:bodyPr>
          <a:p>
            <a:r>
              <a:rPr lang="en-US" altLang="zh-CN" sz="1600"/>
              <a:t>NO.1      can 2</a:t>
            </a:r>
            <a:endParaRPr lang="en-US" altLang="zh-CN" sz="1600"/>
          </a:p>
          <a:p>
            <a:r>
              <a:rPr lang="en-US" altLang="zh-CN" sz="1600"/>
              <a:t>NO.2      can 1</a:t>
            </a:r>
            <a:endParaRPr lang="en-US" altLang="zh-CN" sz="1600"/>
          </a:p>
        </p:txBody>
      </p:sp>
      <p:sp>
        <p:nvSpPr>
          <p:cNvPr id="33" name="文本框 32"/>
          <p:cNvSpPr txBox="1"/>
          <p:nvPr/>
        </p:nvSpPr>
        <p:spPr>
          <a:xfrm>
            <a:off x="323850" y="318135"/>
            <a:ext cx="1400175" cy="368300"/>
          </a:xfrm>
          <a:prstGeom prst="rect">
            <a:avLst/>
          </a:prstGeom>
          <a:noFill/>
        </p:spPr>
        <p:txBody>
          <a:bodyPr wrap="square" rtlCol="0">
            <a:spAutoFit/>
          </a:bodyPr>
          <a:p>
            <a:r>
              <a:rPr lang="en-US" altLang="zh-CN"/>
              <a:t>example</a:t>
            </a:r>
            <a:r>
              <a:rPr lang="zh-CN" altLang="en-US"/>
              <a:t>：</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Model(Bayes' theorem)</a:t>
            </a:r>
            <a:endParaRPr lang="en-US" altLang="zh-CN"/>
          </a:p>
        </p:txBody>
      </p:sp>
      <p:sp>
        <p:nvSpPr>
          <p:cNvPr id="10" name="文本框 9"/>
          <p:cNvSpPr txBox="1"/>
          <p:nvPr/>
        </p:nvSpPr>
        <p:spPr>
          <a:xfrm>
            <a:off x="1176655" y="1096645"/>
            <a:ext cx="979805" cy="368300"/>
          </a:xfrm>
          <a:prstGeom prst="rect">
            <a:avLst/>
          </a:prstGeom>
          <a:noFill/>
        </p:spPr>
        <p:txBody>
          <a:bodyPr wrap="square" rtlCol="0">
            <a:spAutoFit/>
          </a:bodyPr>
          <a:p>
            <a:r>
              <a:rPr lang="en-US" altLang="zh-CN"/>
              <a:t>input :</a:t>
            </a:r>
            <a:endParaRPr lang="en-US" altLang="zh-CN"/>
          </a:p>
        </p:txBody>
      </p:sp>
      <p:sp>
        <p:nvSpPr>
          <p:cNvPr id="11" name="文本框 10"/>
          <p:cNvSpPr txBox="1"/>
          <p:nvPr/>
        </p:nvSpPr>
        <p:spPr>
          <a:xfrm>
            <a:off x="1299845" y="3695065"/>
            <a:ext cx="934720" cy="645160"/>
          </a:xfrm>
          <a:prstGeom prst="rect">
            <a:avLst/>
          </a:prstGeom>
          <a:noFill/>
        </p:spPr>
        <p:txBody>
          <a:bodyPr wrap="square" rtlCol="0">
            <a:spAutoFit/>
          </a:bodyPr>
          <a:p>
            <a:r>
              <a:rPr lang="en-US" altLang="zh-CN"/>
              <a:t>output :</a:t>
            </a:r>
            <a:endParaRPr lang="en-US" altLang="zh-CN"/>
          </a:p>
          <a:p>
            <a:r>
              <a:rPr lang="en-US" altLang="zh-CN"/>
              <a:t> </a:t>
            </a:r>
            <a:endParaRPr lang="en-US" altLang="zh-CN"/>
          </a:p>
        </p:txBody>
      </p:sp>
      <p:pic>
        <p:nvPicPr>
          <p:cNvPr id="15" name="图片 14"/>
          <p:cNvPicPr>
            <a:picLocks noChangeAspect="1"/>
          </p:cNvPicPr>
          <p:nvPr/>
        </p:nvPicPr>
        <p:blipFill>
          <a:blip r:embed="rId1"/>
          <a:stretch>
            <a:fillRect/>
          </a:stretch>
        </p:blipFill>
        <p:spPr>
          <a:xfrm>
            <a:off x="1398905" y="5713095"/>
            <a:ext cx="5335270" cy="833120"/>
          </a:xfrm>
          <a:prstGeom prst="rect">
            <a:avLst/>
          </a:prstGeom>
        </p:spPr>
      </p:pic>
      <p:sp>
        <p:nvSpPr>
          <p:cNvPr id="16" name="文本框 15"/>
          <p:cNvSpPr txBox="1"/>
          <p:nvPr/>
        </p:nvSpPr>
        <p:spPr>
          <a:xfrm>
            <a:off x="6734175" y="5807075"/>
            <a:ext cx="3724275" cy="645160"/>
          </a:xfrm>
          <a:prstGeom prst="rect">
            <a:avLst/>
          </a:prstGeom>
          <a:noFill/>
        </p:spPr>
        <p:txBody>
          <a:bodyPr wrap="square" rtlCol="0">
            <a:spAutoFit/>
          </a:bodyPr>
          <a:p>
            <a:r>
              <a:rPr lang="en-US" altLang="zh-CN"/>
              <a:t>search candidate entities set by lucene.</a:t>
            </a:r>
            <a:endParaRPr lang="zh-CN" altLang="en-US"/>
          </a:p>
        </p:txBody>
      </p:sp>
      <p:pic>
        <p:nvPicPr>
          <p:cNvPr id="18" name="内容占位符 17"/>
          <p:cNvPicPr>
            <a:picLocks noChangeAspect="1"/>
          </p:cNvPicPr>
          <p:nvPr>
            <p:ph idx="1"/>
          </p:nvPr>
        </p:nvPicPr>
        <p:blipFill>
          <a:blip r:embed="rId2"/>
          <a:stretch>
            <a:fillRect/>
          </a:stretch>
        </p:blipFill>
        <p:spPr>
          <a:xfrm>
            <a:off x="871855" y="1464945"/>
            <a:ext cx="10448925" cy="463550"/>
          </a:xfrm>
          <a:prstGeom prst="rect">
            <a:avLst/>
          </a:prstGeom>
        </p:spPr>
      </p:pic>
      <p:pic>
        <p:nvPicPr>
          <p:cNvPr id="19" name="图片 18"/>
          <p:cNvPicPr>
            <a:picLocks noChangeAspect="1"/>
          </p:cNvPicPr>
          <p:nvPr/>
        </p:nvPicPr>
        <p:blipFill>
          <a:blip r:embed="rId3"/>
          <a:stretch>
            <a:fillRect/>
          </a:stretch>
        </p:blipFill>
        <p:spPr>
          <a:xfrm>
            <a:off x="871855" y="2108835"/>
            <a:ext cx="9606915" cy="458470"/>
          </a:xfrm>
          <a:prstGeom prst="rect">
            <a:avLst/>
          </a:prstGeom>
        </p:spPr>
      </p:pic>
      <p:pic>
        <p:nvPicPr>
          <p:cNvPr id="20" name="图片 19"/>
          <p:cNvPicPr>
            <a:picLocks noChangeAspect="1"/>
          </p:cNvPicPr>
          <p:nvPr/>
        </p:nvPicPr>
        <p:blipFill>
          <a:blip r:embed="rId4"/>
          <a:stretch>
            <a:fillRect/>
          </a:stretch>
        </p:blipFill>
        <p:spPr>
          <a:xfrm>
            <a:off x="871855" y="2918460"/>
            <a:ext cx="3343275" cy="371475"/>
          </a:xfrm>
          <a:prstGeom prst="rect">
            <a:avLst/>
          </a:prstGeom>
        </p:spPr>
      </p:pic>
      <p:pic>
        <p:nvPicPr>
          <p:cNvPr id="21" name="图片 20"/>
          <p:cNvPicPr>
            <a:picLocks noChangeAspect="1"/>
          </p:cNvPicPr>
          <p:nvPr/>
        </p:nvPicPr>
        <p:blipFill>
          <a:blip r:embed="rId5"/>
          <a:stretch>
            <a:fillRect/>
          </a:stretch>
        </p:blipFill>
        <p:spPr>
          <a:xfrm>
            <a:off x="6344285" y="2918460"/>
            <a:ext cx="2981325" cy="400050"/>
          </a:xfrm>
          <a:prstGeom prst="rect">
            <a:avLst/>
          </a:prstGeom>
        </p:spPr>
      </p:pic>
      <p:pic>
        <p:nvPicPr>
          <p:cNvPr id="22" name="图片 21"/>
          <p:cNvPicPr>
            <a:picLocks noChangeAspect="1"/>
          </p:cNvPicPr>
          <p:nvPr/>
        </p:nvPicPr>
        <p:blipFill>
          <a:blip r:embed="rId6"/>
          <a:stretch>
            <a:fillRect/>
          </a:stretch>
        </p:blipFill>
        <p:spPr>
          <a:xfrm>
            <a:off x="3160395" y="3820160"/>
            <a:ext cx="5029200" cy="1485900"/>
          </a:xfrm>
          <a:prstGeom prst="rect">
            <a:avLst/>
          </a:prstGeom>
        </p:spPr>
      </p:pic>
      <p:sp>
        <p:nvSpPr>
          <p:cNvPr id="23" name="文本框 22"/>
          <p:cNvSpPr txBox="1"/>
          <p:nvPr/>
        </p:nvSpPr>
        <p:spPr>
          <a:xfrm>
            <a:off x="9552305" y="2950210"/>
            <a:ext cx="1659890" cy="368300"/>
          </a:xfrm>
          <a:prstGeom prst="rect">
            <a:avLst/>
          </a:prstGeom>
          <a:noFill/>
        </p:spPr>
        <p:txBody>
          <a:bodyPr wrap="square" rtlCol="0">
            <a:spAutoFit/>
          </a:bodyPr>
          <a:p>
            <a:r>
              <a:rPr lang="en-US" altLang="zh-CN"/>
              <a:t>conte</a:t>
            </a:r>
            <a:r>
              <a:rPr lang="en-US" altLang="zh-CN"/>
              <a:t>xt entity</a:t>
            </a:r>
            <a:endParaRPr lang="en-US" altLang="zh-CN"/>
          </a:p>
        </p:txBody>
      </p:sp>
      <p:sp>
        <p:nvSpPr>
          <p:cNvPr id="25" name="文本框 24"/>
          <p:cNvSpPr txBox="1"/>
          <p:nvPr/>
        </p:nvSpPr>
        <p:spPr>
          <a:xfrm>
            <a:off x="4348480" y="2950210"/>
            <a:ext cx="1626870" cy="368300"/>
          </a:xfrm>
          <a:prstGeom prst="rect">
            <a:avLst/>
          </a:prstGeom>
          <a:noFill/>
        </p:spPr>
        <p:txBody>
          <a:bodyPr wrap="square" rtlCol="0">
            <a:spAutoFit/>
          </a:bodyPr>
          <a:p>
            <a:r>
              <a:rPr lang="en-US" altLang="zh-CN"/>
              <a:t>context words</a:t>
            </a:r>
            <a:endParaRPr lang="en-US" altLang="zh-CN"/>
          </a:p>
        </p:txBody>
      </p:sp>
      <p:sp>
        <p:nvSpPr>
          <p:cNvPr id="27" name="矩形 26"/>
          <p:cNvSpPr/>
          <p:nvPr/>
        </p:nvSpPr>
        <p:spPr>
          <a:xfrm>
            <a:off x="751205" y="2661920"/>
            <a:ext cx="5219065" cy="1017270"/>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6220460" y="2646680"/>
            <a:ext cx="4982845" cy="107632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a:t>
            </a:r>
            <a:r>
              <a:rPr lang="en-US" altLang="zh-CN">
                <a:sym typeface="+mn-ea"/>
              </a:rPr>
              <a:t>(Bayes' theorem)</a:t>
            </a:r>
            <a:br>
              <a:rPr lang="en-US" altLang="zh-CN"/>
            </a:br>
            <a:endParaRPr lang="en-US" altLang="zh-CN"/>
          </a:p>
        </p:txBody>
      </p:sp>
      <p:pic>
        <p:nvPicPr>
          <p:cNvPr id="6" name="内容占位符 5"/>
          <p:cNvPicPr>
            <a:picLocks noChangeAspect="1"/>
          </p:cNvPicPr>
          <p:nvPr>
            <p:ph idx="1"/>
          </p:nvPr>
        </p:nvPicPr>
        <p:blipFill>
          <a:blip r:embed="rId1"/>
          <a:stretch>
            <a:fillRect/>
          </a:stretch>
        </p:blipFill>
        <p:spPr>
          <a:xfrm>
            <a:off x="1394460" y="1468120"/>
            <a:ext cx="6276975" cy="981075"/>
          </a:xfrm>
          <a:prstGeom prst="rect">
            <a:avLst/>
          </a:prstGeom>
        </p:spPr>
      </p:pic>
      <p:pic>
        <p:nvPicPr>
          <p:cNvPr id="7" name="图片 6"/>
          <p:cNvPicPr>
            <a:picLocks noChangeAspect="1"/>
          </p:cNvPicPr>
          <p:nvPr/>
        </p:nvPicPr>
        <p:blipFill>
          <a:blip r:embed="rId2"/>
          <a:stretch>
            <a:fillRect/>
          </a:stretch>
        </p:blipFill>
        <p:spPr>
          <a:xfrm>
            <a:off x="1394460" y="4041140"/>
            <a:ext cx="7429500" cy="2019300"/>
          </a:xfrm>
          <a:prstGeom prst="rect">
            <a:avLst/>
          </a:prstGeom>
        </p:spPr>
      </p:pic>
      <p:sp>
        <p:nvSpPr>
          <p:cNvPr id="8" name="文本框 7"/>
          <p:cNvSpPr txBox="1"/>
          <p:nvPr/>
        </p:nvSpPr>
        <p:spPr>
          <a:xfrm>
            <a:off x="1591310" y="2853055"/>
            <a:ext cx="1651635" cy="368300"/>
          </a:xfrm>
          <a:prstGeom prst="rect">
            <a:avLst/>
          </a:prstGeom>
          <a:noFill/>
        </p:spPr>
        <p:txBody>
          <a:bodyPr wrap="square" rtlCol="0">
            <a:spAutoFit/>
          </a:bodyPr>
          <a:p>
            <a:r>
              <a:rPr lang="zh-CN" altLang="en-US"/>
              <a:t>因为：</a:t>
            </a:r>
            <a:endParaRPr lang="zh-CN" altLang="en-US"/>
          </a:p>
        </p:txBody>
      </p:sp>
      <p:pic>
        <p:nvPicPr>
          <p:cNvPr id="9" name="图片 8"/>
          <p:cNvPicPr>
            <a:picLocks noChangeAspect="1"/>
          </p:cNvPicPr>
          <p:nvPr/>
        </p:nvPicPr>
        <p:blipFill>
          <a:blip r:embed="rId3"/>
          <a:stretch>
            <a:fillRect/>
          </a:stretch>
        </p:blipFill>
        <p:spPr>
          <a:xfrm>
            <a:off x="2467610" y="2853055"/>
            <a:ext cx="2038350" cy="44767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a:t>
            </a:r>
            <a:r>
              <a:rPr lang="en-US" altLang="zh-CN">
                <a:sym typeface="+mn-ea"/>
              </a:rPr>
              <a:t>(Bayes' theorem)</a:t>
            </a:r>
            <a:endParaRPr lang="en-US" altLang="zh-CN"/>
          </a:p>
        </p:txBody>
      </p:sp>
      <p:pic>
        <p:nvPicPr>
          <p:cNvPr id="5" name="内容占位符 4"/>
          <p:cNvPicPr>
            <a:picLocks noChangeAspect="1"/>
          </p:cNvPicPr>
          <p:nvPr>
            <p:ph idx="1"/>
          </p:nvPr>
        </p:nvPicPr>
        <p:blipFill>
          <a:blip r:embed="rId1"/>
          <a:stretch>
            <a:fillRect/>
          </a:stretch>
        </p:blipFill>
        <p:spPr>
          <a:xfrm>
            <a:off x="949325" y="1243330"/>
            <a:ext cx="7639050" cy="1076325"/>
          </a:xfrm>
          <a:prstGeom prst="rect">
            <a:avLst/>
          </a:prstGeom>
        </p:spPr>
      </p:pic>
      <p:pic>
        <p:nvPicPr>
          <p:cNvPr id="7" name="图片 6"/>
          <p:cNvPicPr>
            <a:picLocks noChangeAspect="1"/>
          </p:cNvPicPr>
          <p:nvPr/>
        </p:nvPicPr>
        <p:blipFill>
          <a:blip r:embed="rId2"/>
          <a:stretch>
            <a:fillRect/>
          </a:stretch>
        </p:blipFill>
        <p:spPr>
          <a:xfrm>
            <a:off x="949325" y="2776220"/>
            <a:ext cx="3467100" cy="466725"/>
          </a:xfrm>
          <a:prstGeom prst="rect">
            <a:avLst/>
          </a:prstGeom>
        </p:spPr>
      </p:pic>
      <p:pic>
        <p:nvPicPr>
          <p:cNvPr id="8" name="图片 7"/>
          <p:cNvPicPr>
            <a:picLocks noChangeAspect="1"/>
          </p:cNvPicPr>
          <p:nvPr/>
        </p:nvPicPr>
        <p:blipFill>
          <a:blip r:embed="rId3"/>
          <a:stretch>
            <a:fillRect/>
          </a:stretch>
        </p:blipFill>
        <p:spPr>
          <a:xfrm>
            <a:off x="949325" y="3622675"/>
            <a:ext cx="2409825" cy="438150"/>
          </a:xfrm>
          <a:prstGeom prst="rect">
            <a:avLst/>
          </a:prstGeom>
        </p:spPr>
      </p:pic>
      <p:sp>
        <p:nvSpPr>
          <p:cNvPr id="9" name="文本框 8"/>
          <p:cNvSpPr txBox="1"/>
          <p:nvPr/>
        </p:nvSpPr>
        <p:spPr>
          <a:xfrm>
            <a:off x="3537585" y="3620135"/>
            <a:ext cx="7135495" cy="368300"/>
          </a:xfrm>
          <a:prstGeom prst="rect">
            <a:avLst/>
          </a:prstGeom>
          <a:noFill/>
        </p:spPr>
        <p:txBody>
          <a:bodyPr wrap="square" rtlCol="0">
            <a:spAutoFit/>
          </a:bodyPr>
          <a:p>
            <a:r>
              <a:rPr lang="zh-CN" altLang="en-US"/>
              <a:t>表示</a:t>
            </a:r>
            <a:r>
              <a:rPr lang="en-US" altLang="zh-CN"/>
              <a:t> ec,</a:t>
            </a:r>
            <a:r>
              <a:rPr lang="zh-CN" altLang="en-US"/>
              <a:t>和实体</a:t>
            </a:r>
            <a:r>
              <a:rPr lang="en-US" altLang="zh-CN"/>
              <a:t> </a:t>
            </a:r>
            <a:r>
              <a:rPr lang="en-US" altLang="zh-CN"/>
              <a:t>et </a:t>
            </a:r>
            <a:r>
              <a:rPr lang="zh-CN" altLang="en-US"/>
              <a:t>共同出现在语料的次数</a:t>
            </a:r>
            <a:endParaRPr lang="zh-CN" altLang="en-US"/>
          </a:p>
        </p:txBody>
      </p:sp>
      <p:sp>
        <p:nvSpPr>
          <p:cNvPr id="10" name="文本框 9"/>
          <p:cNvSpPr txBox="1"/>
          <p:nvPr/>
        </p:nvSpPr>
        <p:spPr>
          <a:xfrm>
            <a:off x="942975" y="4828540"/>
            <a:ext cx="7769225" cy="1198880"/>
          </a:xfrm>
          <a:prstGeom prst="rect">
            <a:avLst/>
          </a:prstGeom>
          <a:noFill/>
        </p:spPr>
        <p:txBody>
          <a:bodyPr wrap="square" rtlCol="0">
            <a:spAutoFit/>
          </a:bodyPr>
          <a:p>
            <a:endParaRPr lang="zh-CN" altLang="en-US"/>
          </a:p>
          <a:p>
            <a:endParaRPr lang="zh-CN" altLang="en-US"/>
          </a:p>
          <a:p>
            <a:endParaRPr lang="zh-CN" altLang="en-US"/>
          </a:p>
          <a:p>
            <a:r>
              <a:rPr lang="zh-CN" altLang="en-US"/>
              <a:t>我们可以认为一篇文章中若出现</a:t>
            </a:r>
            <a:r>
              <a:rPr lang="en-US" altLang="zh-CN"/>
              <a:t>ec </a:t>
            </a:r>
            <a:r>
              <a:rPr lang="zh-CN" altLang="en-US"/>
              <a:t>和 </a:t>
            </a:r>
            <a:r>
              <a:rPr lang="en-US" altLang="zh-CN"/>
              <a:t>et </a:t>
            </a:r>
            <a:r>
              <a:rPr lang="zh-CN" altLang="en-US"/>
              <a:t>，则  </a:t>
            </a:r>
            <a:r>
              <a:rPr lang="en-US" altLang="zh-CN"/>
              <a:t>relcount</a:t>
            </a:r>
            <a:r>
              <a:rPr lang="zh-CN" altLang="en-US"/>
              <a:t>（</a:t>
            </a:r>
            <a:r>
              <a:rPr lang="en-US" altLang="zh-CN"/>
              <a:t>ec</a:t>
            </a:r>
            <a:r>
              <a:rPr lang="zh-CN" altLang="en-US"/>
              <a:t>，</a:t>
            </a:r>
            <a:r>
              <a:rPr lang="en-US" altLang="zh-CN"/>
              <a:t>et</a:t>
            </a:r>
            <a:r>
              <a:rPr lang="zh-CN" altLang="en-US"/>
              <a:t>）</a:t>
            </a:r>
            <a:r>
              <a:rPr lang="en-US" altLang="zh-CN"/>
              <a:t> +1</a:t>
            </a:r>
            <a:endParaRPr lang="en-US" altLang="zh-CN"/>
          </a:p>
        </p:txBody>
      </p:sp>
      <p:sp>
        <p:nvSpPr>
          <p:cNvPr id="11" name="文本框 10"/>
          <p:cNvSpPr txBox="1"/>
          <p:nvPr/>
        </p:nvSpPr>
        <p:spPr>
          <a:xfrm>
            <a:off x="4613910" y="2750185"/>
            <a:ext cx="5189220" cy="368300"/>
          </a:xfrm>
          <a:prstGeom prst="rect">
            <a:avLst/>
          </a:prstGeom>
          <a:noFill/>
        </p:spPr>
        <p:txBody>
          <a:bodyPr wrap="square" rtlCol="0">
            <a:spAutoFit/>
          </a:bodyPr>
          <a:p>
            <a:r>
              <a:rPr lang="en-US" altLang="zh-CN"/>
              <a:t>E</a:t>
            </a:r>
            <a:r>
              <a:rPr lang="zh-CN" altLang="en-US"/>
              <a:t>是上下文的实体集合（除去实体</a:t>
            </a:r>
            <a:r>
              <a:rPr lang="zh-CN" altLang="en-US"/>
              <a:t> </a:t>
            </a:r>
            <a:r>
              <a:rPr lang="en-US" altLang="zh-CN"/>
              <a:t>et </a:t>
            </a:r>
            <a:r>
              <a:rPr lang="zh-CN" altLang="en-US"/>
              <a:t>）</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a:t>
            </a:r>
            <a:r>
              <a:rPr lang="en-US" altLang="zh-CN">
                <a:sym typeface="+mn-ea"/>
              </a:rPr>
              <a:t>(Bayes' theorem)</a:t>
            </a:r>
            <a:br>
              <a:rPr lang="en-US" altLang="zh-CN"/>
            </a:br>
            <a:endParaRPr lang="en-US" altLang="zh-CN"/>
          </a:p>
        </p:txBody>
      </p:sp>
      <p:pic>
        <p:nvPicPr>
          <p:cNvPr id="4" name="内容占位符 3"/>
          <p:cNvPicPr>
            <a:picLocks noChangeAspect="1"/>
          </p:cNvPicPr>
          <p:nvPr>
            <p:ph idx="1"/>
          </p:nvPr>
        </p:nvPicPr>
        <p:blipFill>
          <a:blip r:embed="rId1"/>
          <a:stretch>
            <a:fillRect/>
          </a:stretch>
        </p:blipFill>
        <p:spPr>
          <a:xfrm>
            <a:off x="938530" y="1079500"/>
            <a:ext cx="8810625" cy="1809750"/>
          </a:xfrm>
          <a:prstGeom prst="rect">
            <a:avLst/>
          </a:prstGeom>
        </p:spPr>
      </p:pic>
      <p:sp>
        <p:nvSpPr>
          <p:cNvPr id="5" name="文本框 4"/>
          <p:cNvSpPr txBox="1"/>
          <p:nvPr/>
        </p:nvSpPr>
        <p:spPr>
          <a:xfrm>
            <a:off x="746760" y="3266440"/>
            <a:ext cx="10775315" cy="1568450"/>
          </a:xfrm>
          <a:prstGeom prst="rect">
            <a:avLst/>
          </a:prstGeom>
          <a:noFill/>
        </p:spPr>
        <p:txBody>
          <a:bodyPr wrap="square" rtlCol="0">
            <a:spAutoFit/>
          </a:bodyPr>
          <a:p>
            <a:r>
              <a:rPr lang="en-US" altLang="zh-CN" sz="2400"/>
              <a:t> In automatically constructed graphs, where rule based  or machine learned systems identify entity and relationship mentions from text.</a:t>
            </a:r>
            <a:endParaRPr lang="en-US" altLang="zh-CN" sz="2400"/>
          </a:p>
          <a:p>
            <a:endParaRPr lang="en-US" altLang="zh-CN" sz="2400"/>
          </a:p>
          <a:p>
            <a:r>
              <a:rPr lang="en-US" altLang="zh-CN" sz="2400"/>
              <a:t>Create a mention document  to capture different context in corpus.</a:t>
            </a:r>
            <a:endParaRPr lang="en-US" altLang="zh-CN" sz="2400"/>
          </a:p>
        </p:txBody>
      </p:sp>
      <p:sp>
        <p:nvSpPr>
          <p:cNvPr id="6" name="矩形 5"/>
          <p:cNvSpPr/>
          <p:nvPr/>
        </p:nvSpPr>
        <p:spPr>
          <a:xfrm>
            <a:off x="6781165" y="3295650"/>
            <a:ext cx="1503680" cy="383540"/>
          </a:xfrm>
          <a:prstGeom prst="rect">
            <a:avLst/>
          </a:prstGeom>
          <a:noFill/>
          <a:ln>
            <a:solidFill>
              <a:srgbClr val="DB1535"/>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8689975" y="3281045"/>
            <a:ext cx="2343785" cy="412750"/>
          </a:xfrm>
          <a:prstGeom prst="rect">
            <a:avLst/>
          </a:prstGeom>
          <a:noFill/>
          <a:ln>
            <a:solidFill>
              <a:srgbClr val="DB153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055495" y="4451350"/>
            <a:ext cx="2609215" cy="383540"/>
          </a:xfrm>
          <a:prstGeom prst="rect">
            <a:avLst/>
          </a:prstGeom>
          <a:noFill/>
          <a:ln>
            <a:solidFill>
              <a:srgbClr val="DB153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2"/>
          <a:stretch>
            <a:fillRect/>
          </a:stretch>
        </p:blipFill>
        <p:spPr>
          <a:xfrm>
            <a:off x="835660" y="5172075"/>
            <a:ext cx="790575" cy="523875"/>
          </a:xfrm>
          <a:prstGeom prst="rect">
            <a:avLst/>
          </a:prstGeom>
        </p:spPr>
      </p:pic>
      <p:sp>
        <p:nvSpPr>
          <p:cNvPr id="11" name="文本框 10"/>
          <p:cNvSpPr txBox="1"/>
          <p:nvPr/>
        </p:nvSpPr>
        <p:spPr>
          <a:xfrm>
            <a:off x="1937385" y="5256530"/>
            <a:ext cx="4069080" cy="368300"/>
          </a:xfrm>
          <a:prstGeom prst="rect">
            <a:avLst/>
          </a:prstGeom>
          <a:noFill/>
        </p:spPr>
        <p:txBody>
          <a:bodyPr wrap="square" rtlCol="0">
            <a:spAutoFit/>
          </a:bodyPr>
          <a:p>
            <a:r>
              <a:rPr lang="en-US" altLang="zh-CN"/>
              <a:t>The </a:t>
            </a:r>
            <a:r>
              <a:rPr lang="en-US" altLang="zh-CN"/>
              <a:t>mention documents for entity et</a:t>
            </a:r>
            <a:endParaRPr lang="en-US" altLang="zh-CN"/>
          </a:p>
        </p:txBody>
      </p:sp>
      <p:pic>
        <p:nvPicPr>
          <p:cNvPr id="12" name="图片 11"/>
          <p:cNvPicPr>
            <a:picLocks noChangeAspect="1"/>
          </p:cNvPicPr>
          <p:nvPr/>
        </p:nvPicPr>
        <p:blipFill>
          <a:blip r:embed="rId3"/>
          <a:stretch>
            <a:fillRect/>
          </a:stretch>
        </p:blipFill>
        <p:spPr>
          <a:xfrm>
            <a:off x="6153785" y="5162550"/>
            <a:ext cx="4276725" cy="54292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1965</Words>
  <Application>WPS 演示</Application>
  <PresentationFormat>宽屏</PresentationFormat>
  <Paragraphs>113</Paragraphs>
  <Slides>14</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vt:lpstr>
      <vt:lpstr>宋体</vt:lpstr>
      <vt:lpstr>Wingdings</vt:lpstr>
      <vt:lpstr>微软雅黑</vt:lpstr>
      <vt:lpstr>Arial Unicode MS</vt:lpstr>
      <vt:lpstr>Office 主题​​</vt:lpstr>
      <vt:lpstr>Entity linking in Enterprise search：combining textual and structural information</vt:lpstr>
      <vt:lpstr>Content</vt:lpstr>
      <vt:lpstr>Intention</vt:lpstr>
      <vt:lpstr>key words:</vt:lpstr>
      <vt:lpstr>PowerPoint 演示文稿</vt:lpstr>
      <vt:lpstr>Model(Bayes' theorem)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linking in Enterprise search：combining textual and structural information</dc:title>
  <dc:creator/>
  <cp:lastModifiedBy>Zuozuo</cp:lastModifiedBy>
  <cp:revision>2</cp:revision>
  <dcterms:created xsi:type="dcterms:W3CDTF">2019-04-16T14:03:00Z</dcterms:created>
  <dcterms:modified xsi:type="dcterms:W3CDTF">2019-04-17T14:00:25Z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