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8" r:id="rId4"/>
    <p:sldId id="310" r:id="rId5"/>
    <p:sldId id="314" r:id="rId6"/>
    <p:sldId id="266" r:id="rId7"/>
    <p:sldId id="268" r:id="rId8"/>
    <p:sldId id="269" r:id="rId9"/>
    <p:sldId id="274" r:id="rId10"/>
    <p:sldId id="275" r:id="rId11"/>
    <p:sldId id="315" r:id="rId12"/>
    <p:sldId id="270" r:id="rId13"/>
    <p:sldId id="316" r:id="rId14"/>
    <p:sldId id="271" r:id="rId15"/>
    <p:sldId id="287" r:id="rId16"/>
    <p:sldId id="308" r:id="rId17"/>
    <p:sldId id="309" r:id="rId18"/>
    <p:sldId id="272" r:id="rId19"/>
    <p:sldId id="282" r:id="rId20"/>
    <p:sldId id="285" r:id="rId21"/>
    <p:sldId id="283" r:id="rId22"/>
    <p:sldId id="281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833"/>
  </p:normalViewPr>
  <p:slideViewPr>
    <p:cSldViewPr snapToGrid="0">
      <p:cViewPr varScale="1">
        <p:scale>
          <a:sx n="107" d="100"/>
          <a:sy n="10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image" Target="../media/image11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11.wmf"/><Relationship Id="rId10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3" Type="http://schemas.openxmlformats.org/officeDocument/2006/relationships/image" Target="../media/image17.tif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9815" y="145859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4000" dirty="0"/>
              <a:t>Gated Self-Matching Networks for Reading Comprehension and Question Answering</a:t>
            </a:r>
            <a:endParaRPr lang="en-US" altLang="zh-CN" sz="32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 err="1" smtClean="0"/>
              <a:t>Wenhui</a:t>
            </a:r>
            <a:r>
              <a:rPr lang="en-US" altLang="zh-CN" sz="2000" dirty="0" smtClean="0"/>
              <a:t> Wang</a:t>
            </a:r>
            <a:r>
              <a:rPr lang="en-US" altLang="zh-CN" sz="2000" dirty="0"/>
              <a:t>, Nan Yang, </a:t>
            </a:r>
            <a:r>
              <a:rPr lang="en-US" altLang="zh-CN" sz="2000" dirty="0" err="1"/>
              <a:t>Furu</a:t>
            </a:r>
            <a:r>
              <a:rPr lang="en-US" altLang="zh-CN" sz="2000" dirty="0"/>
              <a:t> Wei, </a:t>
            </a:r>
            <a:r>
              <a:rPr lang="en-US" altLang="zh-CN" sz="2000" dirty="0" err="1"/>
              <a:t>Baobao</a:t>
            </a:r>
            <a:r>
              <a:rPr lang="en-US" altLang="zh-CN" sz="2000" dirty="0"/>
              <a:t> Chang, Ming Zhou</a:t>
            </a:r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pPr marL="0" indent="0" algn="ctr">
              <a:buNone/>
            </a:pPr>
            <a:endParaRPr lang="zh-CN" altLang="en-US" sz="3200" dirty="0">
              <a:sym typeface="+mn-ea"/>
            </a:endParaRPr>
          </a:p>
          <a:p>
            <a:pPr marL="0" indent="0" algn="ctr">
              <a:buNone/>
            </a:pPr>
            <a:r>
              <a:rPr lang="zh-CN" altLang="en-US" sz="2600" dirty="0">
                <a:sym typeface="+mn-ea"/>
              </a:rPr>
              <a:t>盛艺暄</a:t>
            </a:r>
            <a:endParaRPr lang="zh-CN" altLang="en-US" sz="2600" dirty="0"/>
          </a:p>
          <a:p>
            <a:pPr marL="0" indent="0" algn="ctr">
              <a:buNone/>
            </a:pPr>
            <a:r>
              <a:rPr lang="en-US" altLang="zh-CN" sz="2600" dirty="0">
                <a:sym typeface="+mn-ea"/>
              </a:rPr>
              <a:t>2017-11-08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325" y="278765"/>
            <a:ext cx="10224770" cy="746760"/>
          </a:xfrm>
        </p:spPr>
        <p:txBody>
          <a:bodyPr>
            <a:normAutofit/>
          </a:bodyPr>
          <a:lstStyle/>
          <a:p>
            <a:r>
              <a:rPr lang="en-US" altLang="zh-CN"/>
              <a:t>Gated Attention-based Recurrent Networks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8325" y="1296670"/>
            <a:ext cx="108515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To determine the importance of passage parts and attend to the ones relevant to the question, we add another gate to the input                 of RNN: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6061075" y="1683385"/>
          <a:ext cx="99885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3" imgW="998855" imgH="501015" progId="Equation.KSEE3">
                  <p:embed/>
                </p:oleObj>
              </mc:Choice>
              <mc:Fallback>
                <p:oleObj r:id="rId3" imgW="998855" imgH="50101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1075" y="1683385"/>
                        <a:ext cx="998855" cy="50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501900" y="2280285"/>
          <a:ext cx="5039360" cy="156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5" imgW="1511300" imgH="508000" progId="Equation.KSEE3">
                  <p:embed/>
                </p:oleObj>
              </mc:Choice>
              <mc:Fallback>
                <p:oleObj r:id="rId5" imgW="1511300" imgH="5080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1900" y="2280285"/>
                        <a:ext cx="5039360" cy="156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32610" y="4129405"/>
            <a:ext cx="786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                  </a:t>
            </a:r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1303655" y="3974465"/>
            <a:ext cx="8503920" cy="523240"/>
            <a:chOff x="2053" y="6259"/>
            <a:chExt cx="13392" cy="824"/>
          </a:xfrm>
        </p:grpSpPr>
        <p:graphicFrame>
          <p:nvGraphicFramePr>
            <p:cNvPr id="10" name="对象 9"/>
            <p:cNvGraphicFramePr/>
            <p:nvPr/>
          </p:nvGraphicFramePr>
          <p:xfrm>
            <a:off x="2053" y="6292"/>
            <a:ext cx="1887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r:id="rId7" imgW="1198245" imgH="502285" progId="Equation.KSEE3">
                    <p:embed/>
                  </p:oleObj>
                </mc:Choice>
                <mc:Fallback>
                  <p:oleObj r:id="rId7" imgW="1198245" imgH="502285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53" y="6292"/>
                          <a:ext cx="1887" cy="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3657" y="6259"/>
            <a:ext cx="1788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r:id="rId9" imgW="1090295" imgH="502920" progId="Equation.KSEE3">
                    <p:embed/>
                  </p:oleObj>
                </mc:Choice>
                <mc:Fallback>
                  <p:oleObj r:id="rId9" imgW="1090295" imgH="50292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657" y="6259"/>
                          <a:ext cx="1788" cy="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4043" y="6292"/>
              <a:ext cx="939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>
                  <a:sym typeface="+mn-ea"/>
                </a:rPr>
                <a:t>is utilized in subsequent calculations instead of</a:t>
              </a:r>
              <a:endParaRPr lang="zh-CN" altLang="en-US" sz="2400"/>
            </a:p>
          </p:txBody>
        </p:sp>
      </p:grpSp>
      <p:graphicFrame>
        <p:nvGraphicFramePr>
          <p:cNvPr id="19" name="对象 18"/>
          <p:cNvGraphicFramePr/>
          <p:nvPr/>
        </p:nvGraphicFramePr>
        <p:xfrm>
          <a:off x="2019300" y="4895850"/>
          <a:ext cx="451104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11" imgW="1511300" imgH="241300" progId="Equation.KSEE3">
                  <p:embed/>
                </p:oleObj>
              </mc:Choice>
              <mc:Fallback>
                <p:oleObj r:id="rId11" imgW="1511300" imgH="2413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9300" y="4895850"/>
                        <a:ext cx="451104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303655" y="5912485"/>
            <a:ext cx="9489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such representation  has very limited knowledge of context.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3850" y="-6350"/>
            <a:ext cx="1678305" cy="956310"/>
          </a:xfrm>
        </p:spPr>
        <p:txBody>
          <a:bodyPr/>
          <a:lstStyle/>
          <a:p>
            <a:r>
              <a:rPr lang="en-US" altLang="zh-CN"/>
              <a:t>r-net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8327" y="5301755"/>
            <a:ext cx="247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Question and Passage Encoder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34" y="1106986"/>
            <a:ext cx="9581921" cy="55835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326" y="3815220"/>
            <a:ext cx="247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Gated Attention-based Recurrent</a:t>
            </a:r>
          </a:p>
          <a:p>
            <a:r>
              <a:rPr lang="zh-CN" altLang="en-US" sz="2400" dirty="0"/>
              <a:t>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326" y="2697620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Self-Matching Attention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326" y="1106986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Output</a:t>
            </a:r>
          </a:p>
          <a:p>
            <a:r>
              <a:rPr lang="en-US" altLang="zh-CN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65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Self-Matching Attention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213485" y="2493010"/>
          <a:ext cx="427418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3" imgW="1600200" imgH="241300" progId="Equation.KSEE3">
                  <p:embed/>
                </p:oleObj>
              </mc:Choice>
              <mc:Fallback>
                <p:oleObj r:id="rId3" imgW="1600200" imgH="2413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485" y="2493010"/>
                        <a:ext cx="427418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13485" y="3564255"/>
          <a:ext cx="4148455" cy="216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5" imgW="1879600" imgH="927100" progId="Equation.KSEE3">
                  <p:embed/>
                </p:oleObj>
              </mc:Choice>
              <mc:Fallback>
                <p:oleObj r:id="rId5" imgW="1879600" imgH="9271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3485" y="3564255"/>
                        <a:ext cx="4148455" cy="216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1645" y="1126490"/>
            <a:ext cx="10899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Since the context can be long, and distant parts of text may rely on each other to fully understand the content</a:t>
            </a:r>
            <a:r>
              <a:rPr lang="en-US" altLang="zh-CN" sz="2400"/>
              <a:t>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1645" y="1956435"/>
            <a:ext cx="11729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directly matching the question-aware passage representation against itself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68325" y="3187700"/>
            <a:ext cx="10261600" cy="482600"/>
            <a:chOff x="895" y="5895"/>
            <a:chExt cx="16160" cy="760"/>
          </a:xfrm>
        </p:grpSpPr>
        <p:graphicFrame>
          <p:nvGraphicFramePr>
            <p:cNvPr id="5" name="对象 4"/>
            <p:cNvGraphicFramePr/>
            <p:nvPr/>
          </p:nvGraphicFramePr>
          <p:xfrm>
            <a:off x="2352" y="5895"/>
            <a:ext cx="2972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r:id="rId7" imgW="952500" imgH="241300" progId="Equation.KSEE3">
                    <p:embed/>
                  </p:oleObj>
                </mc:Choice>
                <mc:Fallback>
                  <p:oleObj r:id="rId7" imgW="952500" imgH="241300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2" y="5895"/>
                          <a:ext cx="2972" cy="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895" y="5895"/>
              <a:ext cx="1616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where                             </a:t>
              </a:r>
              <a:r>
                <a:rPr lang="zh-CN" altLang="en-US" sz="2400"/>
                <a:t>is an attention-pooling vector of the whole passage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1645" y="5727065"/>
            <a:ext cx="11005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An additional gate as in gated attention-based recurrent networks is applied to                 </a:t>
            </a:r>
            <a:r>
              <a:rPr lang="en-US" altLang="zh-CN" sz="2400"/>
              <a:t>to adaptively control the input of RNN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10291445" y="5727065"/>
          <a:ext cx="106934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9" imgW="1069340" imgH="460375" progId="Equation.KSEE3">
                  <p:embed/>
                </p:oleObj>
              </mc:Choice>
              <mc:Fallback>
                <p:oleObj r:id="rId9" imgW="1069340" imgH="460375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91445" y="5727065"/>
                        <a:ext cx="106934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3850" y="-6350"/>
            <a:ext cx="1678305" cy="956310"/>
          </a:xfrm>
        </p:spPr>
        <p:txBody>
          <a:bodyPr/>
          <a:lstStyle/>
          <a:p>
            <a:r>
              <a:rPr lang="en-US" altLang="zh-CN"/>
              <a:t>r-net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8327" y="5301755"/>
            <a:ext cx="247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Question and Passage Encoder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34" y="949960"/>
            <a:ext cx="9581921" cy="57405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326" y="3815220"/>
            <a:ext cx="247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Gated Attention-based Recurrent</a:t>
            </a:r>
          </a:p>
          <a:p>
            <a:r>
              <a:rPr lang="zh-CN" altLang="en-US" sz="2400" dirty="0"/>
              <a:t>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326" y="2697620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Self-Matching Attention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326" y="1106986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Output</a:t>
            </a:r>
          </a:p>
          <a:p>
            <a:r>
              <a:rPr lang="en-US" altLang="zh-CN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6798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Output Layer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68325" y="1025525"/>
            <a:ext cx="10812145" cy="2306955"/>
            <a:chOff x="895" y="1615"/>
            <a:chExt cx="17027" cy="3633"/>
          </a:xfrm>
        </p:grpSpPr>
        <p:sp>
          <p:nvSpPr>
            <p:cNvPr id="2" name="文本框 1"/>
            <p:cNvSpPr txBox="1"/>
            <p:nvPr/>
          </p:nvSpPr>
          <p:spPr>
            <a:xfrm>
              <a:off x="895" y="1615"/>
              <a:ext cx="17027" cy="36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we use pointer networks (Vinyals et al., 2015) to predict the start and end position of the answer.</a:t>
              </a:r>
            </a:p>
            <a:p>
              <a:endParaRPr lang="en-US" altLang="zh-CN" sz="2400"/>
            </a:p>
            <a:p>
              <a:r>
                <a:rPr lang="en-US" altLang="zh-CN" sz="2400"/>
                <a:t>we </a:t>
              </a:r>
              <a:r>
                <a:rPr lang="zh-CN" altLang="en-US" sz="2400"/>
                <a:t>use an attention-pooling over the question representation to generate the initial </a:t>
              </a:r>
            </a:p>
            <a:p>
              <a:endParaRPr lang="zh-CN" altLang="en-US" sz="2400"/>
            </a:p>
            <a:p>
              <a:r>
                <a:rPr lang="zh-CN" altLang="en-US" sz="2400"/>
                <a:t>hidden vector for the pointer network</a:t>
              </a:r>
              <a:r>
                <a:rPr lang="en-US" altLang="zh-CN" sz="2400"/>
                <a:t>.</a:t>
              </a:r>
            </a:p>
          </p:txBody>
        </p:sp>
        <p:graphicFrame>
          <p:nvGraphicFramePr>
            <p:cNvPr id="3" name="对象 2"/>
            <p:cNvGraphicFramePr/>
            <p:nvPr/>
          </p:nvGraphicFramePr>
          <p:xfrm>
            <a:off x="8877" y="4243"/>
            <a:ext cx="4499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r:id="rId3" imgW="3390265" imgH="627380" progId="Equation.KSEE3">
                    <p:embed/>
                  </p:oleObj>
                </mc:Choice>
                <mc:Fallback>
                  <p:oleObj r:id="rId3" imgW="3390265" imgH="627380" progId="Equation.KSEE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77" y="4243"/>
                          <a:ext cx="4499" cy="10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325195751"/>
              </p:ext>
            </p:extLst>
          </p:nvPr>
        </p:nvGraphicFramePr>
        <p:xfrm>
          <a:off x="1988186" y="3823970"/>
          <a:ext cx="4543244" cy="2125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5" imgW="7519035" imgH="2758440" progId="Equation.KSEE3">
                  <p:embed/>
                </p:oleObj>
              </mc:Choice>
              <mc:Fallback>
                <p:oleObj r:id="rId5" imgW="7519035" imgH="275844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8186" y="3823970"/>
                        <a:ext cx="4543244" cy="2125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Output Layer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1525" y="1194435"/>
            <a:ext cx="6275070" cy="522605"/>
            <a:chOff x="1215" y="1881"/>
            <a:chExt cx="9882" cy="823"/>
          </a:xfrm>
        </p:grpSpPr>
        <p:sp>
          <p:nvSpPr>
            <p:cNvPr id="11" name="文本框 10"/>
            <p:cNvSpPr txBox="1"/>
            <p:nvPr/>
          </p:nvSpPr>
          <p:spPr>
            <a:xfrm>
              <a:off x="1215" y="1882"/>
              <a:ext cx="9882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/>
                <a:t>Given the passage representation</a:t>
              </a:r>
            </a:p>
          </p:txBody>
        </p:sp>
        <p:graphicFrame>
          <p:nvGraphicFramePr>
            <p:cNvPr id="12" name="对象 11"/>
            <p:cNvGraphicFramePr/>
            <p:nvPr/>
          </p:nvGraphicFramePr>
          <p:xfrm>
            <a:off x="9264" y="1881"/>
            <a:ext cx="1704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r:id="rId3" imgW="444500" imgH="241300" progId="Equation.KSEE3">
                    <p:embed/>
                  </p:oleObj>
                </mc:Choice>
                <mc:Fallback>
                  <p:oleObj r:id="rId3" imgW="444500" imgH="2413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64" y="1881"/>
                          <a:ext cx="1704" cy="8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/>
          <p:nvPr/>
        </p:nvGraphicFramePr>
        <p:xfrm>
          <a:off x="1146810" y="4712335"/>
          <a:ext cx="330708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5" imgW="1143000" imgH="533400" progId="Equation.KSEE3">
                  <p:embed/>
                </p:oleObj>
              </mc:Choice>
              <mc:Fallback>
                <p:oleObj r:id="rId5" imgW="1143000" imgH="5334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6810" y="4712335"/>
                        <a:ext cx="330708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83895" y="3739515"/>
            <a:ext cx="11130280" cy="829310"/>
            <a:chOff x="1077" y="5725"/>
            <a:chExt cx="17528" cy="1306"/>
          </a:xfrm>
        </p:grpSpPr>
        <p:sp>
          <p:nvSpPr>
            <p:cNvPr id="15" name="文本框 14"/>
            <p:cNvSpPr txBox="1"/>
            <p:nvPr/>
          </p:nvSpPr>
          <p:spPr>
            <a:xfrm>
              <a:off x="1077" y="5725"/>
              <a:ext cx="17529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The input of the answer recurrent network is the attention-pooling vector based on current predicted probability        </a:t>
              </a:r>
              <a:r>
                <a:rPr lang="en-US" altLang="zh-CN" sz="2400"/>
                <a:t>:</a:t>
              </a:r>
            </a:p>
          </p:txBody>
        </p:sp>
        <p:graphicFrame>
          <p:nvGraphicFramePr>
            <p:cNvPr id="18" name="对象 17"/>
            <p:cNvGraphicFramePr/>
            <p:nvPr/>
          </p:nvGraphicFramePr>
          <p:xfrm>
            <a:off x="7015" y="6247"/>
            <a:ext cx="633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r:id="rId7" imgW="165100" imgH="203200" progId="Equation.KSEE3">
                    <p:embed/>
                  </p:oleObj>
                </mc:Choice>
                <mc:Fallback>
                  <p:oleObj r:id="rId7" imgW="165100" imgH="2032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15" y="6247"/>
                          <a:ext cx="633" cy="6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1" name="直接箭头连接符 20"/>
          <p:cNvCxnSpPr/>
          <p:nvPr/>
        </p:nvCxnSpPr>
        <p:spPr>
          <a:xfrm>
            <a:off x="5240655" y="2105660"/>
            <a:ext cx="71437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89965" y="1788795"/>
            <a:ext cx="9483725" cy="1950720"/>
            <a:chOff x="1559" y="2817"/>
            <a:chExt cx="14935" cy="3072"/>
          </a:xfrm>
        </p:grpSpPr>
        <p:graphicFrame>
          <p:nvGraphicFramePr>
            <p:cNvPr id="9" name="对象 8"/>
            <p:cNvGraphicFramePr/>
            <p:nvPr/>
          </p:nvGraphicFramePr>
          <p:xfrm>
            <a:off x="1559" y="2817"/>
            <a:ext cx="6959" cy="3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r:id="rId9" imgW="4103370" imgH="1918335" progId="Equation.KSEE3">
                    <p:embed/>
                  </p:oleObj>
                </mc:Choice>
                <mc:Fallback>
                  <p:oleObj r:id="rId9" imgW="4103370" imgH="1918335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9" y="2817"/>
                          <a:ext cx="6959" cy="30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9712" y="2930"/>
              <a:ext cx="6783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zh-CN" altLang="en-US" sz="2400"/>
                <a:t>represents the last hidden state of the answer recurrent network (pointer network)</a:t>
              </a:r>
              <a:r>
                <a:rPr lang="zh-CN" altLang="en-US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675" y="598170"/>
            <a:ext cx="11296650" cy="566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3200"/>
              <a:t>Implementation Details</a:t>
            </a:r>
          </a:p>
          <a:p>
            <a:pPr algn="just"/>
            <a:endParaRPr lang="zh-CN" altLang="en-US"/>
          </a:p>
          <a:p>
            <a:pPr algn="just"/>
            <a:r>
              <a:rPr lang="en-US" altLang="zh-CN" sz="2400"/>
              <a:t>1.</a:t>
            </a:r>
            <a:r>
              <a:rPr lang="zh-CN" altLang="en-US" sz="2400"/>
              <a:t>use the tokenizer from Stanford CoreNLP to preprocess each passage and question. </a:t>
            </a:r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2.</a:t>
            </a:r>
            <a:r>
              <a:rPr lang="zh-CN" altLang="en-US" sz="2400"/>
              <a:t>The Gated Recurrent Unit (Cho et al., 2014) variant of LSTM is used throughout our model. </a:t>
            </a:r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3.</a:t>
            </a:r>
            <a:r>
              <a:rPr lang="zh-CN" altLang="en-US" sz="2400"/>
              <a:t>For word embedding, we use pretrained case-sensitive GloVe embeddings2 (Pennington et al., 2014) for both questions and passages, and it is fixed during training; We use zero vectors to represent all out-of-vocab words. </a:t>
            </a:r>
          </a:p>
          <a:p>
            <a:pPr algn="just"/>
            <a:endParaRPr lang="zh-CN" altLang="en-US" sz="2400"/>
          </a:p>
          <a:p>
            <a:pPr algn="just"/>
            <a:r>
              <a:rPr lang="en-US" altLang="zh-CN" sz="2400"/>
              <a:t>4.</a:t>
            </a:r>
            <a:r>
              <a:rPr lang="zh-CN" altLang="en-US" sz="2400"/>
              <a:t>We utilize 1 layer of bi-directional GRU to compute character-level embeddings and 3 layers of bi-directional GRU to encode questions and passages, the gated attention-based recurrent network for question and passage matching is also encoded bidirectionally in our experiment.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7850" y="767080"/>
            <a:ext cx="11035030" cy="4184650"/>
            <a:chOff x="910" y="1208"/>
            <a:chExt cx="17378" cy="6590"/>
          </a:xfrm>
        </p:grpSpPr>
        <p:sp>
          <p:nvSpPr>
            <p:cNvPr id="4" name="文本框 3"/>
            <p:cNvSpPr txBox="1"/>
            <p:nvPr/>
          </p:nvSpPr>
          <p:spPr>
            <a:xfrm>
              <a:off x="910" y="1208"/>
              <a:ext cx="17379" cy="65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en-US" altLang="zh-CN" sz="3200"/>
                <a:t>Implementation Details</a:t>
              </a:r>
            </a:p>
            <a:p>
              <a:pPr algn="just"/>
              <a:endParaRPr lang="zh-CN" altLang="en-US"/>
            </a:p>
            <a:p>
              <a:pPr algn="just"/>
              <a:r>
                <a:rPr lang="en-US" altLang="zh-CN" sz="2400"/>
                <a:t>5.</a:t>
              </a:r>
              <a:r>
                <a:rPr lang="zh-CN" altLang="en-US" sz="2400"/>
                <a:t>The hidden vector length is set to 75 for all layers. The hidden size used to compute attention scores is also 75. </a:t>
              </a:r>
            </a:p>
            <a:p>
              <a:pPr algn="just"/>
              <a:endParaRPr lang="zh-CN" altLang="en-US" sz="2400"/>
            </a:p>
            <a:p>
              <a:pPr algn="just"/>
              <a:r>
                <a:rPr lang="en-US" altLang="zh-CN" sz="2400"/>
                <a:t>6.</a:t>
              </a:r>
              <a:r>
                <a:rPr lang="zh-CN" altLang="en-US" sz="2400"/>
                <a:t>We also apply dropout (Srivastava et al., 2014) between layers with a dropout rate of 0.2. </a:t>
              </a:r>
            </a:p>
            <a:p>
              <a:pPr algn="just"/>
              <a:endParaRPr lang="zh-CN" altLang="en-US" sz="2400"/>
            </a:p>
            <a:p>
              <a:pPr algn="just"/>
              <a:r>
                <a:rPr lang="en-US" altLang="zh-CN" sz="2400"/>
                <a:t>7.</a:t>
              </a:r>
              <a:r>
                <a:rPr lang="zh-CN" altLang="en-US" sz="2400"/>
                <a:t>The model is optimized with AdaDelta (Zeiler, 2012) with an initial learning rate of 1. </a:t>
              </a:r>
            </a:p>
            <a:p>
              <a:pPr algn="just"/>
              <a:endParaRPr lang="zh-CN" altLang="en-US" sz="2400"/>
            </a:p>
            <a:p>
              <a:pPr algn="just"/>
              <a:r>
                <a:rPr lang="en-US" altLang="zh-CN" sz="2400"/>
                <a:t>8.</a:t>
              </a:r>
              <a:r>
                <a:rPr lang="zh-CN" altLang="en-US" sz="2400"/>
                <a:t>The </a:t>
              </a:r>
              <a:r>
                <a:rPr lang="en-US" altLang="zh-CN" sz="2400"/>
                <a:t>ρ</a:t>
              </a:r>
              <a:r>
                <a:rPr lang="zh-CN" altLang="en-US" sz="2400"/>
                <a:t> and ε used in AdaDelta are 0.95 and           respectively.</a:t>
              </a:r>
            </a:p>
          </p:txBody>
        </p:sp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678" y="6840"/>
            <a:ext cx="1073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r:id="rId3" imgW="266700" imgH="203200" progId="Equation.KSEE3">
                    <p:embed/>
                  </p:oleObj>
                </mc:Choice>
                <mc:Fallback>
                  <p:oleObj r:id="rId3" imgW="2667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78" y="6840"/>
                          <a:ext cx="1073" cy="8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Main Results</a:t>
            </a:r>
          </a:p>
        </p:txBody>
      </p:sp>
      <p:pic>
        <p:nvPicPr>
          <p:cNvPr id="2" name="图片 1" descr="VU383$`O)~IDT5OBO8XOU`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0" y="1025525"/>
            <a:ext cx="7143750" cy="531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Main Results</a:t>
            </a:r>
          </a:p>
        </p:txBody>
      </p:sp>
      <p:pic>
        <p:nvPicPr>
          <p:cNvPr id="3" name="图片 2" descr="4@YPQ(CL~PPFDJ5LCBJ4`H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659890"/>
            <a:ext cx="4895215" cy="3094990"/>
          </a:xfrm>
          <a:prstGeom prst="rect">
            <a:avLst/>
          </a:prstGeom>
        </p:spPr>
      </p:pic>
      <p:pic>
        <p:nvPicPr>
          <p:cNvPr id="5" name="图片 4" descr="VJ3D$D6`1CFDX5(%JMI3N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85" y="1505585"/>
            <a:ext cx="4799965" cy="258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240" y="1397635"/>
            <a:ext cx="10515600" cy="607060"/>
          </a:xfrm>
        </p:spPr>
        <p:txBody>
          <a:bodyPr>
            <a:normAutofit/>
          </a:bodyPr>
          <a:lstStyle/>
          <a:p>
            <a:r>
              <a:rPr lang="en-US" altLang="zh-CN"/>
              <a:t>The Stanford Question Answering Dataset (SQuAD)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05840" y="1906270"/>
            <a:ext cx="1041400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/>
              <a:t>Each of the answers is a segment of text from the passage.</a:t>
            </a:r>
          </a:p>
          <a:p>
            <a:pPr algn="just"/>
            <a:endParaRPr lang="zh-CN" altLang="en-US"/>
          </a:p>
          <a:p>
            <a:pPr algn="just"/>
            <a:r>
              <a:rPr lang="zh-CN" altLang="en-US" sz="2000"/>
              <a:t>In meteorology, precipitation is any product of the condensation of atmospheric water vapor that falls under </a:t>
            </a:r>
            <a:r>
              <a:rPr lang="zh-CN" altLang="en-US" sz="2000">
                <a:solidFill>
                  <a:srgbClr val="C00000"/>
                </a:solidFill>
              </a:rPr>
              <a:t>gravity</a:t>
            </a:r>
            <a:r>
              <a:rPr lang="zh-CN" altLang="en-US" sz="2000"/>
              <a:t>. The main forms of precipitation include drizzle, rain, sleet, snow,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graupel</a:t>
            </a:r>
            <a:r>
              <a:rPr lang="zh-CN" altLang="en-US" sz="2000"/>
              <a:t> and hail... Precipitation forms as smaller droplets coalesce via collision with other rain drops or ice crystals </a:t>
            </a:r>
            <a:r>
              <a:rPr lang="zh-CN" altLang="en-US" sz="2000">
                <a:solidFill>
                  <a:srgbClr val="0070C0"/>
                </a:solidFill>
              </a:rPr>
              <a:t>within a cloud</a:t>
            </a:r>
            <a:r>
              <a:rPr lang="zh-CN" altLang="en-US" sz="2000"/>
              <a:t>. Short, intense periods of rain in scattered locations are called “showers”.</a:t>
            </a:r>
          </a:p>
          <a:p>
            <a:endParaRPr lang="zh-CN" altLang="en-US" sz="2000"/>
          </a:p>
          <a:p>
            <a:r>
              <a:rPr lang="zh-CN" altLang="en-US" sz="2000"/>
              <a:t>What causes precipitation to fall?</a:t>
            </a:r>
          </a:p>
          <a:p>
            <a:r>
              <a:rPr lang="zh-CN" altLang="en-US" sz="2000">
                <a:solidFill>
                  <a:srgbClr val="C00000"/>
                </a:solidFill>
              </a:rPr>
              <a:t>gravity</a:t>
            </a:r>
          </a:p>
          <a:p>
            <a:endParaRPr lang="zh-CN" altLang="en-US" sz="2000"/>
          </a:p>
          <a:p>
            <a:r>
              <a:rPr lang="zh-CN" altLang="en-US" sz="2000"/>
              <a:t>What is another main form of precipitation besides drizzle, rain, snow, sleet and hail?</a:t>
            </a:r>
          </a:p>
          <a:p>
            <a:r>
              <a:rPr lang="zh-CN" altLang="en-US" sz="2000">
                <a:solidFill>
                  <a:schemeClr val="accent6">
                    <a:lumMod val="75000"/>
                  </a:schemeClr>
                </a:solidFill>
              </a:rPr>
              <a:t>graupel</a:t>
            </a:r>
          </a:p>
          <a:p>
            <a:endParaRPr lang="zh-CN" altLang="en-US" sz="2000"/>
          </a:p>
          <a:p>
            <a:r>
              <a:rPr lang="zh-CN" altLang="en-US" sz="2000"/>
              <a:t>Where do water droplets collide with ice crystals to form precipitation?</a:t>
            </a:r>
          </a:p>
          <a:p>
            <a:r>
              <a:rPr lang="zh-CN" altLang="en-US" sz="2000">
                <a:solidFill>
                  <a:srgbClr val="0070C0"/>
                </a:solidFill>
              </a:rPr>
              <a:t>within a cloud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069975" y="2545080"/>
            <a:ext cx="1018413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Main Results</a:t>
            </a:r>
          </a:p>
        </p:txBody>
      </p:sp>
      <p:pic>
        <p:nvPicPr>
          <p:cNvPr id="3" name="图片 2" descr="%7@)_`~{3F}{TW`ZQ8SO~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35" y="66675"/>
            <a:ext cx="8718550" cy="678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Main Results</a:t>
            </a:r>
          </a:p>
        </p:txBody>
      </p:sp>
      <p:pic>
        <p:nvPicPr>
          <p:cNvPr id="3" name="图片 2" descr="GE~I3`38@@1A$6TTI80(]6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871220"/>
            <a:ext cx="8346440" cy="592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5965" y="2690495"/>
            <a:ext cx="2752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4885" y="474980"/>
            <a:ext cx="1027049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3200"/>
              <a:t>We first match the question and passage with </a:t>
            </a:r>
            <a:r>
              <a:rPr lang="zh-CN" altLang="en-US" sz="3200">
                <a:solidFill>
                  <a:srgbClr val="C00000"/>
                </a:solidFill>
              </a:rPr>
              <a:t>gated attention-based recurrent networks</a:t>
            </a:r>
            <a:r>
              <a:rPr lang="zh-CN" altLang="en-US" sz="3200"/>
              <a:t> to obtain the question-aware passage representation. </a:t>
            </a:r>
          </a:p>
          <a:p>
            <a:pPr algn="just"/>
            <a:endParaRPr lang="zh-CN" altLang="en-US" sz="3200"/>
          </a:p>
          <a:p>
            <a:pPr algn="just"/>
            <a:r>
              <a:rPr lang="zh-CN" altLang="en-US" sz="3200"/>
              <a:t>Then we propose a </a:t>
            </a:r>
            <a:r>
              <a:rPr lang="zh-CN" altLang="en-US" sz="3200">
                <a:solidFill>
                  <a:srgbClr val="C00000"/>
                </a:solidFill>
              </a:rPr>
              <a:t>self-matching attention mechanism</a:t>
            </a:r>
            <a:r>
              <a:rPr lang="zh-CN" altLang="en-US" sz="3200"/>
              <a:t> to refine the representation by matching the passage against itself, which effectively encodes information from the whole passage.</a:t>
            </a:r>
          </a:p>
          <a:p>
            <a:pPr algn="just"/>
            <a:endParaRPr lang="zh-CN" altLang="en-US" sz="3200"/>
          </a:p>
          <a:p>
            <a:pPr algn="just"/>
            <a:r>
              <a:rPr lang="zh-CN" altLang="en-US" sz="3200"/>
              <a:t>We finally employ the </a:t>
            </a:r>
            <a:r>
              <a:rPr lang="zh-CN" altLang="en-US" sz="3200">
                <a:solidFill>
                  <a:srgbClr val="C00000"/>
                </a:solidFill>
              </a:rPr>
              <a:t>pointer networks</a:t>
            </a:r>
            <a:r>
              <a:rPr lang="zh-CN" altLang="en-US" sz="3200"/>
              <a:t> to locate the positions of answers from the passages.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3850" y="-6350"/>
            <a:ext cx="1678305" cy="956310"/>
          </a:xfrm>
        </p:spPr>
        <p:txBody>
          <a:bodyPr/>
          <a:lstStyle/>
          <a:p>
            <a:r>
              <a:rPr lang="en-US" altLang="zh-CN"/>
              <a:t>r-net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8327" y="5301755"/>
            <a:ext cx="247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Question and Passage Encoder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34" y="1106986"/>
            <a:ext cx="9581921" cy="55835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326" y="3815220"/>
            <a:ext cx="247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Gated Attention-based Recurrent</a:t>
            </a:r>
          </a:p>
          <a:p>
            <a:r>
              <a:rPr lang="zh-CN" altLang="en-US" sz="2400" dirty="0"/>
              <a:t>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326" y="2697620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Self-Matching Attention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326" y="1106986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</a:t>
            </a:r>
          </a:p>
          <a:p>
            <a:r>
              <a:rPr lang="en-US" altLang="zh-CN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042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3850" y="-6350"/>
            <a:ext cx="1678305" cy="956310"/>
          </a:xfrm>
        </p:spPr>
        <p:txBody>
          <a:bodyPr/>
          <a:lstStyle/>
          <a:p>
            <a:r>
              <a:rPr lang="en-US" altLang="zh-CN"/>
              <a:t>r-net</a:t>
            </a:r>
          </a:p>
        </p:txBody>
      </p:sp>
      <p:pic>
        <p:nvPicPr>
          <p:cNvPr id="4" name="图片 3" descr="[1EY5KA9D1~94`S2Z80W@5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95" y="-6350"/>
            <a:ext cx="8576945" cy="6831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37320" y="5196205"/>
            <a:ext cx="247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Question and Passage Encoder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37320" y="3625215"/>
            <a:ext cx="247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Gated Attention-based Recurrent</a:t>
            </a:r>
          </a:p>
          <a:p>
            <a:r>
              <a:rPr lang="zh-CN" altLang="en-US" sz="2400" dirty="0"/>
              <a:t>Networks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37320" y="2310765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Self-Matching Attention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37320" y="323215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Output</a:t>
            </a:r>
          </a:p>
          <a:p>
            <a:r>
              <a:rPr lang="en-US" altLang="zh-CN" sz="2400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8862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8325" y="278765"/>
            <a:ext cx="7233285" cy="746760"/>
          </a:xfrm>
        </p:spPr>
        <p:txBody>
          <a:bodyPr>
            <a:normAutofit/>
          </a:bodyPr>
          <a:lstStyle/>
          <a:p>
            <a:r>
              <a:rPr lang="en-US" altLang="zh-CN"/>
              <a:t>Question and passage Encoder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56920" y="1475740"/>
            <a:ext cx="10533380" cy="1250329"/>
            <a:chOff x="1301" y="2316"/>
            <a:chExt cx="14788" cy="1452"/>
          </a:xfrm>
        </p:grpSpPr>
        <p:sp>
          <p:nvSpPr>
            <p:cNvPr id="5" name="文本框 4"/>
            <p:cNvSpPr txBox="1"/>
            <p:nvPr/>
          </p:nvSpPr>
          <p:spPr>
            <a:xfrm>
              <a:off x="1301" y="2365"/>
              <a:ext cx="14493" cy="1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question                            word-level                      character-level embeddings  </a:t>
              </a:r>
            </a:p>
            <a:p>
              <a:endParaRPr lang="en-US" altLang="zh-CN" sz="2400"/>
            </a:p>
            <a:p>
              <a:r>
                <a:rPr lang="en-US" altLang="zh-CN" sz="2400"/>
                <a:t>passage                              </a:t>
              </a:r>
              <a:r>
                <a:rPr lang="en-US" altLang="zh-CN" sz="2400">
                  <a:sym typeface="+mn-ea"/>
                </a:rPr>
                <a:t>word-level                      character-level embeddings</a:t>
              </a:r>
              <a:endParaRPr lang="en-US" altLang="zh-CN" sz="2400"/>
            </a:p>
          </p:txBody>
        </p:sp>
        <p:graphicFrame>
          <p:nvGraphicFramePr>
            <p:cNvPr id="6" name="对象 5"/>
            <p:cNvGraphicFramePr/>
            <p:nvPr/>
          </p:nvGraphicFramePr>
          <p:xfrm>
            <a:off x="3178" y="2316"/>
            <a:ext cx="2207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r:id="rId3" imgW="723900" imgH="241300" progId="Equation.KSEE3">
                    <p:embed/>
                  </p:oleObj>
                </mc:Choice>
                <mc:Fallback>
                  <p:oleObj r:id="rId3" imgW="723900" imgH="2413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78" y="2316"/>
                          <a:ext cx="2207" cy="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/>
            <p:nvPr/>
          </p:nvGraphicFramePr>
          <p:xfrm>
            <a:off x="3178" y="3165"/>
            <a:ext cx="220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r:id="rId5" imgW="711200" imgH="241300" progId="Equation.KSEE3">
                    <p:embed/>
                  </p:oleObj>
                </mc:Choice>
                <mc:Fallback>
                  <p:oleObj r:id="rId5" imgW="711200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78" y="3165"/>
                          <a:ext cx="2207" cy="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/>
            <p:nvPr/>
          </p:nvGraphicFramePr>
          <p:xfrm>
            <a:off x="7877" y="2365"/>
            <a:ext cx="141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r:id="rId7" imgW="431800" imgH="241300" progId="Equation.KSEE3">
                    <p:embed/>
                  </p:oleObj>
                </mc:Choice>
                <mc:Fallback>
                  <p:oleObj r:id="rId7" imgW="4318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77" y="2365"/>
                          <a:ext cx="141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14645" y="2316"/>
            <a:ext cx="1444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r:id="rId9" imgW="431800" imgH="241300" progId="Equation.KSEE3">
                    <p:embed/>
                  </p:oleObj>
                </mc:Choice>
                <mc:Fallback>
                  <p:oleObj r:id="rId9" imgW="431800" imgH="2413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645" y="2316"/>
                          <a:ext cx="1444" cy="6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/>
            <p:nvPr/>
          </p:nvGraphicFramePr>
          <p:xfrm>
            <a:off x="7911" y="3165"/>
            <a:ext cx="134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r:id="rId11" imgW="431800" imgH="241300" progId="Equation.KSEE3">
                    <p:embed/>
                  </p:oleObj>
                </mc:Choice>
                <mc:Fallback>
                  <p:oleObj r:id="rId11" imgW="4318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911" y="3165"/>
                          <a:ext cx="1346" cy="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/>
            <p:nvPr/>
          </p:nvGraphicFramePr>
          <p:xfrm>
            <a:off x="14645" y="3165"/>
            <a:ext cx="1444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r:id="rId13" imgW="431800" imgH="241300" progId="Equation.KSEE3">
                    <p:embed/>
                  </p:oleObj>
                </mc:Choice>
                <mc:Fallback>
                  <p:oleObj r:id="rId13" imgW="431800" imgH="2413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645" y="3165"/>
                          <a:ext cx="1444" cy="6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115695" y="3033395"/>
            <a:ext cx="9605645" cy="2807335"/>
            <a:chOff x="1879" y="5492"/>
            <a:chExt cx="15127" cy="4421"/>
          </a:xfrm>
        </p:grpSpPr>
        <p:graphicFrame>
          <p:nvGraphicFramePr>
            <p:cNvPr id="24" name="对象 23"/>
            <p:cNvGraphicFramePr/>
            <p:nvPr/>
          </p:nvGraphicFramePr>
          <p:xfrm>
            <a:off x="6175" y="7717"/>
            <a:ext cx="6850" cy="2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r:id="rId15" imgW="1739900" imgH="533400" progId="Equation.KSEE3">
                    <p:embed/>
                  </p:oleObj>
                </mc:Choice>
                <mc:Fallback>
                  <p:oleObj r:id="rId15" imgW="1739900" imgH="533400" progId="Equation.KSEE3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175" y="7717"/>
                          <a:ext cx="6850" cy="21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/>
            <p:cNvGrpSpPr/>
            <p:nvPr/>
          </p:nvGrpSpPr>
          <p:grpSpPr>
            <a:xfrm>
              <a:off x="1879" y="5492"/>
              <a:ext cx="15127" cy="2027"/>
              <a:chOff x="2000" y="5249"/>
              <a:chExt cx="15127" cy="2027"/>
            </a:xfrm>
          </p:grpSpPr>
          <p:graphicFrame>
            <p:nvGraphicFramePr>
              <p:cNvPr id="18" name="对象 17"/>
              <p:cNvGraphicFramePr/>
              <p:nvPr/>
            </p:nvGraphicFramePr>
            <p:xfrm>
              <a:off x="6238" y="5249"/>
              <a:ext cx="3390" cy="1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r:id="rId17" imgW="660400" imgH="241300" progId="Equation.KSEE3">
                      <p:embed/>
                    </p:oleObj>
                  </mc:Choice>
                  <mc:Fallback>
                    <p:oleObj r:id="rId17" imgW="660400" imgH="241300" progId="Equation.KSEE3">
                      <p:embed/>
                      <p:pic>
                        <p:nvPicPr>
                          <p:cNvPr id="0" name="图片 1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238" y="5249"/>
                            <a:ext cx="3390" cy="11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/>
              <p:nvPr/>
            </p:nvGraphicFramePr>
            <p:xfrm>
              <a:off x="10722" y="5250"/>
              <a:ext cx="3288" cy="1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7" r:id="rId19" imgW="2498090" imgH="491490" progId="Equation.KSEE3">
                      <p:embed/>
                    </p:oleObj>
                  </mc:Choice>
                  <mc:Fallback>
                    <p:oleObj r:id="rId19" imgW="2498090" imgH="491490" progId="Equation.KSEE3">
                      <p:embed/>
                      <p:pic>
                        <p:nvPicPr>
                          <p:cNvPr id="0" name="图片 2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0722" y="5250"/>
                            <a:ext cx="3288" cy="11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文本框 26"/>
              <p:cNvSpPr txBox="1"/>
              <p:nvPr/>
            </p:nvSpPr>
            <p:spPr>
              <a:xfrm>
                <a:off x="2000" y="5388"/>
                <a:ext cx="15127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new representation                                    and                                  of all words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in the question </a:t>
                </a:r>
                <a:r>
                  <a:rPr lang="en-US" altLang="zh-CN" sz="2400" dirty="0" smtClean="0"/>
                  <a:t>and </a:t>
                </a:r>
                <a:r>
                  <a:rPr lang="en-US" altLang="zh-CN" sz="2400" dirty="0"/>
                  <a:t>passage respectively.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3850" y="-6350"/>
            <a:ext cx="1678305" cy="956310"/>
          </a:xfrm>
        </p:spPr>
        <p:txBody>
          <a:bodyPr/>
          <a:lstStyle/>
          <a:p>
            <a:r>
              <a:rPr lang="en-US" altLang="zh-CN"/>
              <a:t>r-net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8327" y="5301755"/>
            <a:ext cx="2473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Question and Passage Encoder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34" y="1106986"/>
            <a:ext cx="9581921" cy="55835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326" y="3815220"/>
            <a:ext cx="247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Gated Attention-based Recurrent</a:t>
            </a:r>
          </a:p>
          <a:p>
            <a:r>
              <a:rPr lang="zh-CN" altLang="en-US" sz="2400" dirty="0"/>
              <a:t>Networks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326" y="2697620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Self-Matching Attention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326" y="1106986"/>
            <a:ext cx="2075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Output</a:t>
            </a:r>
          </a:p>
          <a:p>
            <a:r>
              <a:rPr lang="en-US" altLang="zh-CN" sz="2400" dirty="0"/>
              <a:t>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8325" y="278765"/>
            <a:ext cx="10224770" cy="746760"/>
          </a:xfrm>
        </p:spPr>
        <p:txBody>
          <a:bodyPr>
            <a:normAutofit/>
          </a:bodyPr>
          <a:lstStyle/>
          <a:p>
            <a:r>
              <a:rPr lang="en-US" altLang="zh-CN"/>
              <a:t>Gated Attention-based Recurrent Networks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8325" y="1683385"/>
            <a:ext cx="10800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bg1">
                    <a:lumMod val="50000"/>
                  </a:schemeClr>
                </a:solidFill>
              </a:rPr>
              <a:t>[2015 CoRR] </a:t>
            </a:r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Tim Rock</a:t>
            </a:r>
            <a:r>
              <a:rPr lang="en-US" altLang="zh-CN" sz="220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zh-CN" altLang="en-US" sz="2200">
                <a:solidFill>
                  <a:schemeClr val="bg1">
                    <a:lumMod val="50000"/>
                  </a:schemeClr>
                </a:solidFill>
              </a:rPr>
              <a:t>aschel, Edward Grefenstette, Karl Moritz Hermann, Tom´as Kocisk´y, and Phil Blunsom. Reasoning about entailment with neural attention.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2678430" y="4752975"/>
          <a:ext cx="5657215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3" imgW="2501900" imgH="901700" progId="Equation.KSEE3">
                  <p:embed/>
                </p:oleObj>
              </mc:Choice>
              <mc:Fallback>
                <p:oleObj r:id="rId3" imgW="2501900" imgH="9017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8430" y="4752975"/>
                        <a:ext cx="5657215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22605" y="4031615"/>
            <a:ext cx="11146790" cy="575310"/>
            <a:chOff x="895" y="6038"/>
            <a:chExt cx="17554" cy="906"/>
          </a:xfrm>
        </p:grpSpPr>
        <p:graphicFrame>
          <p:nvGraphicFramePr>
            <p:cNvPr id="21" name="对象 20"/>
            <p:cNvGraphicFramePr/>
            <p:nvPr/>
          </p:nvGraphicFramePr>
          <p:xfrm>
            <a:off x="2317" y="6038"/>
            <a:ext cx="4990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r:id="rId5" imgW="1320165" imgH="241300" progId="Equation.KSEE3">
                    <p:embed/>
                  </p:oleObj>
                </mc:Choice>
                <mc:Fallback>
                  <p:oleObj r:id="rId5" imgW="1320165" imgH="241300" progId="Equation.KSEE3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7" y="6038"/>
                          <a:ext cx="4990" cy="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895" y="6220"/>
              <a:ext cx="175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/>
                <a:t>where                                                </a:t>
              </a:r>
              <a:r>
                <a:rPr lang="zh-CN" altLang="en-US" sz="2400"/>
                <a:t>is an attention pooling vector of the </a:t>
              </a:r>
              <a:r>
                <a:rPr lang="zh-CN" altLang="en-US" sz="2400">
                  <a:solidFill>
                    <a:srgbClr val="C00000"/>
                  </a:solidFill>
                </a:rPr>
                <a:t>whole question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325" y="2566670"/>
            <a:ext cx="11427460" cy="1242060"/>
            <a:chOff x="895" y="4430"/>
            <a:chExt cx="17996" cy="1956"/>
          </a:xfrm>
        </p:grpSpPr>
        <p:grpSp>
          <p:nvGrpSpPr>
            <p:cNvPr id="19" name="组合 18"/>
            <p:cNvGrpSpPr/>
            <p:nvPr/>
          </p:nvGrpSpPr>
          <p:grpSpPr>
            <a:xfrm>
              <a:off x="895" y="4430"/>
              <a:ext cx="17996" cy="1956"/>
              <a:chOff x="744" y="4499"/>
              <a:chExt cx="17996" cy="195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44" y="4567"/>
                <a:ext cx="17996" cy="18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/>
                  <a:t>generating sentence-pair representation                  </a:t>
                </a:r>
                <a:r>
                  <a:rPr lang="en-US" altLang="zh-CN" sz="2400"/>
                  <a:t>, via soft-alignment of words in the </a:t>
                </a:r>
              </a:p>
              <a:p>
                <a:endParaRPr lang="en-US" altLang="zh-CN" sz="2400"/>
              </a:p>
              <a:p>
                <a:r>
                  <a:rPr lang="en-US" altLang="zh-CN" sz="2400"/>
                  <a:t>question and passage as follows:</a:t>
                </a:r>
              </a:p>
            </p:txBody>
          </p:sp>
          <p:graphicFrame>
            <p:nvGraphicFramePr>
              <p:cNvPr id="17" name="对象 16"/>
              <p:cNvGraphicFramePr/>
              <p:nvPr/>
            </p:nvGraphicFramePr>
            <p:xfrm>
              <a:off x="8967" y="4499"/>
              <a:ext cx="1510" cy="8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r:id="rId7" imgW="431800" imgH="241300" progId="Equation.KSEE3">
                      <p:embed/>
                    </p:oleObj>
                  </mc:Choice>
                  <mc:Fallback>
                    <p:oleObj r:id="rId7" imgW="431800" imgH="241300" progId="Equation.KSEE3">
                      <p:embed/>
                      <p:pic>
                        <p:nvPicPr>
                          <p:cNvPr id="0" name="图片 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967" y="4499"/>
                            <a:ext cx="1510" cy="86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/>
            <p:cNvGraphicFramePr/>
            <p:nvPr/>
          </p:nvGraphicFramePr>
          <p:xfrm>
            <a:off x="7523" y="5580"/>
            <a:ext cx="3796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r:id="rId9" imgW="1155700" imgH="241300" progId="Equation.KSEE3">
                    <p:embed/>
                  </p:oleObj>
                </mc:Choice>
                <mc:Fallback>
                  <p:oleObj r:id="rId9" imgW="1155700" imgH="241300" progId="Equation.KSEE3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23" y="5580"/>
                          <a:ext cx="3796" cy="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 2"/>
          <p:cNvGrpSpPr/>
          <p:nvPr/>
        </p:nvGrpSpPr>
        <p:grpSpPr>
          <a:xfrm>
            <a:off x="568281" y="963612"/>
            <a:ext cx="9518239" cy="647065"/>
            <a:chOff x="568281" y="963612"/>
            <a:chExt cx="9518239" cy="647065"/>
          </a:xfrm>
        </p:grpSpPr>
        <p:grpSp>
          <p:nvGrpSpPr>
            <p:cNvPr id="12" name="组合 11"/>
            <p:cNvGrpSpPr/>
            <p:nvPr/>
          </p:nvGrpSpPr>
          <p:grpSpPr>
            <a:xfrm>
              <a:off x="568281" y="982345"/>
              <a:ext cx="9518239" cy="567690"/>
              <a:chOff x="1028" y="2362"/>
              <a:chExt cx="6369" cy="89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028" y="2447"/>
                <a:ext cx="636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Given question and passage representation                    and </a:t>
                </a:r>
              </a:p>
            </p:txBody>
          </p:sp>
          <p:graphicFrame>
            <p:nvGraphicFramePr>
              <p:cNvPr id="8" name="对象 7"/>
              <p:cNvGraphicFramePr/>
              <p:nvPr/>
            </p:nvGraphicFramePr>
            <p:xfrm>
              <a:off x="4700" y="2362"/>
              <a:ext cx="757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" r:id="rId11" imgW="1381760" imgH="791845" progId="Equation.KSEE3">
                      <p:embed/>
                    </p:oleObj>
                  </mc:Choice>
                  <mc:Fallback>
                    <p:oleObj r:id="rId11" imgW="1381760" imgH="791845" progId="Equation.KSEE3">
                      <p:embed/>
                      <p:pic>
                        <p:nvPicPr>
                          <p:cNvPr id="0" name="图片 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700" y="2362"/>
                            <a:ext cx="757" cy="8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89190" y="963612"/>
              <a:ext cx="1118655" cy="6470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1815" y="73660"/>
            <a:ext cx="10224770" cy="746760"/>
          </a:xfrm>
        </p:spPr>
        <p:txBody>
          <a:bodyPr>
            <a:normAutofit/>
          </a:bodyPr>
          <a:lstStyle/>
          <a:p>
            <a:r>
              <a:rPr lang="en-US" altLang="zh-CN"/>
              <a:t>Gated Attention-based Recurrent Networks</a:t>
            </a:r>
          </a:p>
        </p:txBody>
      </p:sp>
      <p:pic>
        <p:nvPicPr>
          <p:cNvPr id="4" name="图片 3" descr="XJE)K1J5UC{SXC%@@Q22MT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820420"/>
            <a:ext cx="4816475" cy="603694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5479415" y="1532890"/>
            <a:ext cx="585470" cy="133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479415" y="3585210"/>
            <a:ext cx="585470" cy="133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62675" y="1155700"/>
            <a:ext cx="50165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[2015 CoRR]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Tim Rock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t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aschel, Edward Grefenstette, Karl Moritz Hermann, Tom´as Kocisk´y, and Phil Blunsom. </a:t>
            </a:r>
          </a:p>
          <a:p>
            <a:pPr algn="just"/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Reasoning about entailment with neural attention.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23635" y="318706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[2016NAACL]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ShuohangWang and Jing Jiang. Learning natural language inference with LSTM.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73825" y="5043805"/>
            <a:ext cx="4780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treating the question as a premise </a:t>
            </a:r>
          </a:p>
          <a:p>
            <a:r>
              <a:rPr lang="zh-CN" altLang="en-US" sz="2400"/>
              <a:t>the passage as a </a:t>
            </a:r>
            <a:r>
              <a:rPr lang="zh-CN" altLang="en-US" sz="2400">
                <a:sym typeface="+mn-ea"/>
              </a:rPr>
              <a:t>hypothesis</a:t>
            </a:r>
            <a:r>
              <a:rPr lang="zh-CN" altLang="en-US" sz="2400"/>
              <a:t>.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9865" y="1712595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premise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47870" y="641985"/>
            <a:ext cx="1184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hypothesis</a:t>
            </a:r>
            <a:endParaRPr lang="zh-CN" altLang="en-US"/>
          </a:p>
        </p:txBody>
      </p:sp>
      <p:graphicFrame>
        <p:nvGraphicFramePr>
          <p:cNvPr id="25" name="对象 24"/>
          <p:cNvGraphicFramePr/>
          <p:nvPr/>
        </p:nvGraphicFramePr>
        <p:xfrm>
          <a:off x="7037070" y="2442845"/>
          <a:ext cx="3060065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4" imgW="1155700" imgH="241300" progId="Equation.KSEE3">
                  <p:embed/>
                </p:oleObj>
              </mc:Choice>
              <mc:Fallback>
                <p:oleObj r:id="rId4" imgW="1155700" imgH="2413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37070" y="2442845"/>
                        <a:ext cx="3060065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7037070" y="3902075"/>
          <a:ext cx="389191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6" imgW="1473200" imgH="241300" progId="Equation.KSEE3">
                  <p:embed/>
                </p:oleObj>
              </mc:Choice>
              <mc:Fallback>
                <p:oleObj r:id="rId6" imgW="1473200" imgH="2413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7070" y="3902075"/>
                        <a:ext cx="389191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904</Words>
  <Application>Microsoft Macintosh PowerPoint</Application>
  <PresentationFormat>宽屏</PresentationFormat>
  <Paragraphs>127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宋体</vt:lpstr>
      <vt:lpstr>Arial</vt:lpstr>
      <vt:lpstr>Office 主题</vt:lpstr>
      <vt:lpstr>Equation.KSEE3</vt:lpstr>
      <vt:lpstr>PowerPoint 演示文稿</vt:lpstr>
      <vt:lpstr>Datasets</vt:lpstr>
      <vt:lpstr>PowerPoint 演示文稿</vt:lpstr>
      <vt:lpstr>r-net</vt:lpstr>
      <vt:lpstr>r-net</vt:lpstr>
      <vt:lpstr>Question and passage Encoder</vt:lpstr>
      <vt:lpstr>r-net</vt:lpstr>
      <vt:lpstr>Gated Attention-based Recurrent Networks</vt:lpstr>
      <vt:lpstr>Gated Attention-based Recurrent Networks</vt:lpstr>
      <vt:lpstr>Gated Attention-based Recurrent Networks</vt:lpstr>
      <vt:lpstr>r-net</vt:lpstr>
      <vt:lpstr>Self-Matching Attention</vt:lpstr>
      <vt:lpstr>r-net</vt:lpstr>
      <vt:lpstr>Output Layer</vt:lpstr>
      <vt:lpstr>Output Layer</vt:lpstr>
      <vt:lpstr>PowerPoint 演示文稿</vt:lpstr>
      <vt:lpstr>PowerPoint 演示文稿</vt:lpstr>
      <vt:lpstr>Main Results</vt:lpstr>
      <vt:lpstr>Main Results</vt:lpstr>
      <vt:lpstr>Main Results</vt:lpstr>
      <vt:lpstr>Main Results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syx</dc:creator>
  <cp:lastModifiedBy>101804</cp:lastModifiedBy>
  <cp:revision>20</cp:revision>
  <dcterms:created xsi:type="dcterms:W3CDTF">2017-11-04T12:46:00Z</dcterms:created>
  <dcterms:modified xsi:type="dcterms:W3CDTF">2017-11-08T06:27:38Z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