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4" r:id="rId6"/>
    <p:sldId id="263" r:id="rId7"/>
    <p:sldId id="270" r:id="rId8"/>
    <p:sldId id="266" r:id="rId9"/>
    <p:sldId id="265" r:id="rId10"/>
    <p:sldId id="267" r:id="rId11"/>
    <p:sldId id="268" r:id="rId12"/>
    <p:sldId id="269" r:id="rId13"/>
    <p:sldId id="257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53" autoAdjust="0"/>
  </p:normalViewPr>
  <p:slideViewPr>
    <p:cSldViewPr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A5D84-F34E-4146-9625-0DAB37094EF6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20D65-8929-47DE-AE26-DBAE94CC0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6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 </a:t>
            </a:r>
            <a:r>
              <a:rPr lang="en-US" altLang="zh-CN" dirty="0" err="1"/>
              <a:t>DuReader</a:t>
            </a:r>
            <a:r>
              <a:rPr lang="zh-CN" altLang="en-US" dirty="0"/>
              <a:t>选</a:t>
            </a:r>
            <a:r>
              <a:rPr lang="en-US" altLang="zh-CN" dirty="0"/>
              <a:t>15</a:t>
            </a:r>
            <a:r>
              <a:rPr lang="zh-CN" altLang="en-US" dirty="0"/>
              <a:t>个问题，过滤掉段落不在</a:t>
            </a:r>
            <a:r>
              <a:rPr lang="en-US" altLang="zh-CN" dirty="0"/>
              <a:t>3-20</a:t>
            </a:r>
            <a:r>
              <a:rPr lang="zh-CN" altLang="en-US" dirty="0"/>
              <a:t>之间的文章，最后保证每个问题有</a:t>
            </a:r>
            <a:r>
              <a:rPr lang="en-US" altLang="zh-CN" dirty="0"/>
              <a:t>4</a:t>
            </a:r>
            <a:r>
              <a:rPr lang="zh-CN" altLang="en-US" dirty="0"/>
              <a:t>篇文章。大部分文章中都能提供答案信息，一部分文章中是没有答案的。然后分成四组（每个问题的四篇中取一篇文章合成一组），参与者每次看到的是一个问题和一篇文章。</a:t>
            </a:r>
            <a:r>
              <a:rPr lang="en-US" altLang="zh-CN" dirty="0"/>
              <a:t>32</a:t>
            </a:r>
            <a:r>
              <a:rPr lang="zh-CN" altLang="en-US" dirty="0"/>
              <a:t>个人， </a:t>
            </a:r>
            <a:r>
              <a:rPr lang="en-US" altLang="zh-CN" dirty="0"/>
              <a:t>15</a:t>
            </a:r>
            <a:r>
              <a:rPr lang="zh-CN" altLang="en-US" dirty="0"/>
              <a:t>美元。</a:t>
            </a:r>
            <a:endParaRPr lang="en-US" altLang="zh-CN" dirty="0"/>
          </a:p>
          <a:p>
            <a:r>
              <a:rPr lang="zh-CN" altLang="en-US" dirty="0"/>
              <a:t>读问题</a:t>
            </a:r>
            <a:r>
              <a:rPr lang="en-US" altLang="zh-CN" dirty="0"/>
              <a:t>—</a:t>
            </a:r>
            <a:r>
              <a:rPr lang="zh-CN" altLang="en-US" dirty="0"/>
              <a:t>要求复写一遍，确保记住了</a:t>
            </a:r>
            <a:endParaRPr lang="en-US" altLang="zh-CN" dirty="0"/>
          </a:p>
          <a:p>
            <a:r>
              <a:rPr lang="zh-CN" altLang="en-US" dirty="0"/>
              <a:t>读问题和文章的时候会记录视觉和鼠标数据。屏幕上的坐标和停留时长。</a:t>
            </a:r>
            <a:endParaRPr lang="en-US" altLang="zh-CN" dirty="0"/>
          </a:p>
          <a:p>
            <a:r>
              <a:rPr lang="zh-CN" altLang="en-US" dirty="0"/>
              <a:t>在问卷里写下答案，不能是靠自己的常识，必须来源于文章。没有答案写</a:t>
            </a:r>
            <a:r>
              <a:rPr lang="en-US" altLang="zh-CN" dirty="0"/>
              <a:t>None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个层次</a:t>
            </a:r>
            <a:endParaRPr lang="en-US" altLang="zh-CN" dirty="0"/>
          </a:p>
          <a:p>
            <a:r>
              <a:rPr lang="zh-CN" altLang="en-US" dirty="0"/>
              <a:t>之后再看问题和文章，标注支持答案的区域， 还要标注这篇文章是否有用</a:t>
            </a:r>
            <a:r>
              <a:rPr lang="en-US" altLang="zh-CN" dirty="0"/>
              <a:t>4</a:t>
            </a:r>
            <a:r>
              <a:rPr lang="zh-CN" altLang="en-US" dirty="0"/>
              <a:t>个层次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0D65-8929-47DE-AE26-DBAE94CC0B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9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0D65-8929-47DE-AE26-DBAE94CC0B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3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0D65-8929-47DE-AE26-DBAE94CC0B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3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With</a:t>
            </a:r>
            <a:r>
              <a:rPr lang="en-US" altLang="zh-CN" baseline="0" dirty="0"/>
              <a:t> answer</a:t>
            </a:r>
          </a:p>
          <a:p>
            <a:r>
              <a:rPr lang="en-US" altLang="zh-CN" baseline="0" dirty="0"/>
              <a:t>Without answer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0D65-8929-47DE-AE26-DBAE94CC0B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1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0D65-8929-47DE-AE26-DBAE94CC0B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1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0D65-8929-47DE-AE26-DBAE94CC0B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7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这个指标通常是用来衡量和评价搜索结果算法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0D65-8929-47DE-AE26-DBAE94CC0B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4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16832"/>
            <a:ext cx="9937104" cy="24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7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260648"/>
            <a:ext cx="5875696" cy="62133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1384" y="620688"/>
            <a:ext cx="2758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3.Lexical Features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95400" y="1484784"/>
            <a:ext cx="5544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</a:t>
            </a:r>
            <a:r>
              <a:rPr lang="zh-CN" altLang="en-US" sz="2400" dirty="0"/>
              <a:t>ow-frequency words attract more attention than high-frequency words when users are reading both questions and documents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Users tend to pay more attention to nouns during reading both questions and documents. (nouns usually contain useful and important information.)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111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1450493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Advanced neural MRC models capture the matching signals be-</a:t>
            </a:r>
          </a:p>
          <a:p>
            <a:r>
              <a:rPr lang="zh-CN" altLang="en-US" dirty="0"/>
              <a:t>tween the question and the document based on word embeddings.</a:t>
            </a:r>
          </a:p>
        </p:txBody>
      </p:sp>
      <p:sp>
        <p:nvSpPr>
          <p:cNvPr id="3" name="矩形 2"/>
          <p:cNvSpPr/>
          <p:nvPr/>
        </p:nvSpPr>
        <p:spPr>
          <a:xfrm>
            <a:off x="551384" y="620688"/>
            <a:ext cx="2852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4. Matching Signal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462365"/>
            <a:ext cx="3028950" cy="771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99456" y="5661248"/>
            <a:ext cx="10009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</a:t>
            </a:r>
            <a:r>
              <a:rPr lang="zh-CN" altLang="en-US" sz="2400" dirty="0"/>
              <a:t>ords that are more semantically similar to the question usually attract more human attention.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3356992"/>
            <a:ext cx="6286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7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1424" y="692696"/>
            <a:ext cx="105851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RQ3 </a:t>
            </a:r>
            <a:r>
              <a:rPr lang="en-US" altLang="zh-CN" sz="2800" dirty="0"/>
              <a:t>: Can learning from features of human behavior (e.g., eye tracking) help improve the performance of MRC tasks?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343472" y="2060848"/>
            <a:ext cx="9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T</a:t>
            </a:r>
            <a:r>
              <a:rPr lang="zh-CN" altLang="en-US" sz="2400" dirty="0"/>
              <a:t>he experiment </a:t>
            </a:r>
            <a:r>
              <a:rPr lang="en-US" altLang="zh-CN" sz="2400" dirty="0"/>
              <a:t>is conducted</a:t>
            </a:r>
            <a:r>
              <a:rPr lang="zh-CN" altLang="en-US" sz="2400" dirty="0"/>
              <a:t> at the sentence level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1. Use the valid features in the two-stage reading behavior model to predict the human attention signals of sentences within a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2. Feed the predicted attention as a feature into answer sentence retrieval models to compare with baseline models.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520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3392" y="383179"/>
            <a:ext cx="35531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Attention Prediction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140968"/>
            <a:ext cx="6266047" cy="30243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99456" y="1124744"/>
            <a:ext cx="96490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</a:t>
            </a:r>
            <a:r>
              <a:rPr lang="zh-CN" altLang="en-US" sz="2000" dirty="0"/>
              <a:t>he label</a:t>
            </a:r>
            <a:r>
              <a:rPr lang="en-US" altLang="zh-CN" sz="2000" dirty="0"/>
              <a:t> of this task is</a:t>
            </a:r>
            <a:r>
              <a:rPr lang="zh-CN" altLang="en-US" sz="2000" dirty="0"/>
              <a:t> the average reading time of words in a sentence </a:t>
            </a:r>
            <a:r>
              <a:rPr lang="en-US" altLang="zh-CN" sz="2000" dirty="0"/>
              <a:t>(range from 0 to a few seconds).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The task is regarded as a regression problem using Gradient Boosting Regression Tree (GBRT) and an RNN-based neural regression model.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446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7408" y="476672"/>
            <a:ext cx="4619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Answer Sentence Retrieval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420888"/>
            <a:ext cx="10092913" cy="39091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5670" y="1196752"/>
            <a:ext cx="92890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 </a:t>
            </a:r>
            <a:r>
              <a:rPr lang="en-US" altLang="zh-CN" sz="2000" dirty="0"/>
              <a:t>T</a:t>
            </a:r>
            <a:r>
              <a:rPr lang="zh-CN" altLang="en-US" sz="2000" dirty="0"/>
              <a:t>he label </a:t>
            </a:r>
            <a:r>
              <a:rPr lang="en-US" altLang="zh-CN" sz="2000" dirty="0"/>
              <a:t>of this task</a:t>
            </a:r>
            <a:r>
              <a:rPr lang="zh-CN" altLang="en-US" sz="2000" dirty="0"/>
              <a:t> is the annotation rate of sentences, which </a:t>
            </a:r>
            <a:r>
              <a:rPr lang="en-US" altLang="zh-CN" sz="2000" dirty="0"/>
              <a:t>is</a:t>
            </a:r>
            <a:r>
              <a:rPr lang="zh-CN" altLang="en-US" sz="2000" dirty="0"/>
              <a:t> scale</a:t>
            </a:r>
            <a:r>
              <a:rPr lang="en-US" altLang="zh-CN" sz="2000" dirty="0"/>
              <a:t>d</a:t>
            </a:r>
            <a:r>
              <a:rPr lang="zh-CN" altLang="en-US" sz="2000" dirty="0"/>
              <a:t> into three grades: 0 ← 0, 1 ← (0, 0.5], 2 ← (0.5, 1], which account for 83.4%, 13.2% and 7.4%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83676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1424" y="1412776"/>
            <a:ext cx="107291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/>
              <a:t>RQ1 </a:t>
            </a:r>
            <a:r>
              <a:rPr lang="zh-CN" altLang="en-US" sz="2800" dirty="0"/>
              <a:t>: How do humans read and seek answers during reading comprehension tasks? </a:t>
            </a:r>
            <a:endParaRPr lang="en-US" altLang="zh-CN" sz="2800" dirty="0"/>
          </a:p>
          <a:p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/>
              <a:t>RQ2 </a:t>
            </a:r>
            <a:r>
              <a:rPr lang="zh-CN" altLang="en-US" sz="2800" dirty="0"/>
              <a:t>:What factors affect the attention  allocation mechanism of human beings during reading comprehension tasks?</a:t>
            </a:r>
            <a:endParaRPr lang="en-US" altLang="zh-CN" sz="2800" dirty="0"/>
          </a:p>
          <a:p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RQ3 </a:t>
            </a:r>
            <a:r>
              <a:rPr lang="en-US" altLang="zh-CN" sz="2800" dirty="0"/>
              <a:t>: Can learning from features of human behavior (e.g., eye tracking) help improve the performance of MRC tasks?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35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68" y="404664"/>
            <a:ext cx="9874072" cy="5040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395" y="5661248"/>
            <a:ext cx="5441218" cy="8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3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3" y="548680"/>
            <a:ext cx="11076887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7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603" y="1196324"/>
            <a:ext cx="7200800" cy="374484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67408" y="4941168"/>
            <a:ext cx="107291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Read from top to bottom and continue reading to the end , although may have examined some snippets of answer evidence.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Read the top line by line and gradually skim with more skip and up transition behavior.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51384" y="332656"/>
            <a:ext cx="2783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Answer seeking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953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384" y="332656"/>
            <a:ext cx="3426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Answer Verification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621392"/>
            <a:ext cx="4714875" cy="4105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3432" y="1406242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With answer</a:t>
            </a:r>
          </a:p>
          <a:p>
            <a:pPr lvl="1"/>
            <a:r>
              <a:rPr lang="en-US" altLang="zh-CN" sz="2400" dirty="0"/>
              <a:t>Reread the document</a:t>
            </a:r>
          </a:p>
          <a:p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Without answer</a:t>
            </a:r>
          </a:p>
          <a:p>
            <a:pPr lvl="1"/>
            <a:r>
              <a:rPr lang="en-US" altLang="zh-CN" sz="2400" dirty="0"/>
              <a:t>First peak: verify the judgement that there    		is no answer in the doc.</a:t>
            </a:r>
          </a:p>
          <a:p>
            <a:pPr lvl="1"/>
            <a:r>
              <a:rPr lang="en-US" altLang="zh-CN" sz="2400" dirty="0"/>
              <a:t>Second peak: try to find answer and leave 		reading with no answer.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67408" y="5126707"/>
            <a:ext cx="10873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Users will reread more snippets of candidate answers with more skip and up transition behavior in the with-answer documents to make an answer verification before generating their final answers.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User may also review the documents after reading the whole document but found no answer in the without-answer documents.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10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548680"/>
            <a:ext cx="7992888" cy="56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9376" y="764704"/>
            <a:ext cx="114245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RQ2 </a:t>
            </a:r>
            <a:r>
              <a:rPr lang="zh-CN" altLang="en-US" sz="2800" dirty="0"/>
              <a:t>:What factors affect the attention  allocation mechanism of human beings during reading comprehension tasks?</a:t>
            </a:r>
            <a:endParaRPr lang="en-US" altLang="zh-CN" sz="2800" dirty="0"/>
          </a:p>
          <a:p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Answer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Position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Lexical categories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Matching signal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3526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177" y="260648"/>
            <a:ext cx="6057900" cy="2305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141" y="2636912"/>
            <a:ext cx="6267450" cy="38671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7368" y="351573"/>
            <a:ext cx="51518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1.Answer</a:t>
            </a:r>
          </a:p>
          <a:p>
            <a:endParaRPr lang="en-US" altLang="zh-CN" sz="2800" dirty="0"/>
          </a:p>
          <a:p>
            <a:r>
              <a:rPr lang="en-US" altLang="zh-CN" dirty="0"/>
              <a:t>       </a:t>
            </a:r>
            <a:r>
              <a:rPr lang="en-US" altLang="zh-CN" sz="2000" dirty="0"/>
              <a:t>Users tend to pay more attention to read answer word than non-answer word.</a:t>
            </a:r>
          </a:p>
        </p:txBody>
      </p:sp>
      <p:sp>
        <p:nvSpPr>
          <p:cNvPr id="5" name="矩形 4"/>
          <p:cNvSpPr/>
          <p:nvPr/>
        </p:nvSpPr>
        <p:spPr>
          <a:xfrm>
            <a:off x="407368" y="2780928"/>
            <a:ext cx="162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2.Position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7368" y="3693324"/>
            <a:ext cx="5040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 The distribution of reading time at five-level vertical positions is similar to the distribution of  answer words and their Pearson correlation coefficient is 0.966, indicating that </a:t>
            </a:r>
            <a:r>
              <a:rPr lang="zh-CN" altLang="en-US" sz="2000" dirty="0"/>
              <a:t>human attention is biased by both vertical positions and answer locations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364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721</Words>
  <Application>Microsoft Office PowerPoint</Application>
  <PresentationFormat>宽屏</PresentationFormat>
  <Paragraphs>64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Nutstore</dc:creator>
  <cp:lastModifiedBy>Qing</cp:lastModifiedBy>
  <cp:revision>30</cp:revision>
  <dcterms:created xsi:type="dcterms:W3CDTF">2015-07-10T14:36:02Z</dcterms:created>
  <dcterms:modified xsi:type="dcterms:W3CDTF">2019-06-19T03:07:26Z</dcterms:modified>
</cp:coreProperties>
</file>