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22574" r="4134" b="5512"/>
          <a:stretch>
            <a:fillRect/>
          </a:stretch>
        </p:blipFill>
        <p:spPr>
          <a:xfrm>
            <a:off x="5027031" y="1679575"/>
            <a:ext cx="7167137" cy="517842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94450"/>
            <a:ext cx="27432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94450"/>
            <a:ext cx="41148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94450"/>
            <a:ext cx="27432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5074" y="2303779"/>
            <a:ext cx="7523136" cy="104467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 b="1">
                <a:ln w="317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82943" y="3507570"/>
            <a:ext cx="6027399" cy="73463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1235074" y="3390174"/>
            <a:ext cx="7523136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" t="3924" r="41404" b="51676"/>
          <a:stretch>
            <a:fillRect/>
          </a:stretch>
        </p:blipFill>
        <p:spPr>
          <a:xfrm>
            <a:off x="0" y="0"/>
            <a:ext cx="5524500" cy="319712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800" y="914400"/>
            <a:ext cx="10515600" cy="5313388"/>
          </a:xfrm>
        </p:spPr>
        <p:txBody>
          <a:bodyPr/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819150"/>
            <a:ext cx="9808988" cy="8921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191507" y="2071906"/>
            <a:ext cx="9808987" cy="3791012"/>
          </a:xfrm>
        </p:spPr>
        <p:txBody>
          <a:bodyPr anchor="ctr" anchorCtr="0">
            <a:normAutofit/>
          </a:bodyPr>
          <a:lstStyle>
            <a:lvl1pPr marL="342900" indent="-342900" algn="just">
              <a:buFont typeface="Wingdings" panose="05000000000000000000" pitchFamily="2" charset="2"/>
              <a:buChar char="Ø"/>
              <a:defRPr sz="2400"/>
            </a:lvl1pPr>
            <a:lvl2pPr marL="685800" indent="-228600">
              <a:buFont typeface="Wingdings" panose="05000000000000000000" pitchFamily="2" charset="2"/>
              <a:buChar char="Ø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Ø"/>
              <a:defRPr sz="1800"/>
            </a:lvl4pPr>
            <a:lvl5pPr marL="2057400" indent="-228600">
              <a:buFont typeface="Wingdings" panose="05000000000000000000" pitchFamily="2" charset="2"/>
              <a:buChar char="Ø"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57104" y="4292989"/>
            <a:ext cx="6468168" cy="641910"/>
          </a:xfr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7105" y="2188606"/>
            <a:ext cx="6468167" cy="2063645"/>
          </a:xfrm>
          <a:noFill/>
        </p:spPr>
        <p:txBody>
          <a:bodyPr lIns="0" anchor="ctr">
            <a:normAutofit/>
          </a:bodyPr>
          <a:lstStyle>
            <a:lvl1pPr algn="ctr">
              <a:lnSpc>
                <a:spcPct val="15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38200" y="2308077"/>
            <a:ext cx="2543694" cy="2543694"/>
            <a:chOff x="9370073" y="936433"/>
            <a:chExt cx="2543694" cy="2543694"/>
          </a:xfrm>
        </p:grpSpPr>
        <p:sp>
          <p:nvSpPr>
            <p:cNvPr id="17" name="任意多边形 16"/>
            <p:cNvSpPr/>
            <p:nvPr userDrawn="1"/>
          </p:nvSpPr>
          <p:spPr>
            <a:xfrm>
              <a:off x="9370073" y="936433"/>
              <a:ext cx="2543694" cy="2543694"/>
            </a:xfrm>
            <a:custGeom>
              <a:avLst/>
              <a:gdLst>
                <a:gd name="connsiteX0" fmla="*/ 1271847 w 2543694"/>
                <a:gd name="connsiteY0" fmla="*/ 197634 h 2543694"/>
                <a:gd name="connsiteX1" fmla="*/ 2346061 w 2543694"/>
                <a:gd name="connsiteY1" fmla="*/ 1271848 h 2543694"/>
                <a:gd name="connsiteX2" fmla="*/ 1271847 w 2543694"/>
                <a:gd name="connsiteY2" fmla="*/ 2346062 h 2543694"/>
                <a:gd name="connsiteX3" fmla="*/ 197633 w 2543694"/>
                <a:gd name="connsiteY3" fmla="*/ 1271848 h 2543694"/>
                <a:gd name="connsiteX4" fmla="*/ 1271847 w 2543694"/>
                <a:gd name="connsiteY4" fmla="*/ 197634 h 2543694"/>
                <a:gd name="connsiteX5" fmla="*/ 1271848 w 2543694"/>
                <a:gd name="connsiteY5" fmla="*/ 111112 h 2543694"/>
                <a:gd name="connsiteX6" fmla="*/ 111112 w 2543694"/>
                <a:gd name="connsiteY6" fmla="*/ 1271848 h 2543694"/>
                <a:gd name="connsiteX7" fmla="*/ 1271848 w 2543694"/>
                <a:gd name="connsiteY7" fmla="*/ 2432584 h 2543694"/>
                <a:gd name="connsiteX8" fmla="*/ 2432584 w 2543694"/>
                <a:gd name="connsiteY8" fmla="*/ 1271848 h 2543694"/>
                <a:gd name="connsiteX9" fmla="*/ 1271848 w 2543694"/>
                <a:gd name="connsiteY9" fmla="*/ 111112 h 2543694"/>
                <a:gd name="connsiteX10" fmla="*/ 1271847 w 2543694"/>
                <a:gd name="connsiteY10" fmla="*/ 0 h 2543694"/>
                <a:gd name="connsiteX11" fmla="*/ 2543694 w 2543694"/>
                <a:gd name="connsiteY11" fmla="*/ 1271847 h 2543694"/>
                <a:gd name="connsiteX12" fmla="*/ 1271847 w 2543694"/>
                <a:gd name="connsiteY12" fmla="*/ 2543694 h 2543694"/>
                <a:gd name="connsiteX13" fmla="*/ 0 w 2543694"/>
                <a:gd name="connsiteY13" fmla="*/ 1271847 h 2543694"/>
                <a:gd name="connsiteX14" fmla="*/ 1271847 w 2543694"/>
                <a:gd name="connsiteY14" fmla="*/ 0 h 254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3694" h="2543694">
                  <a:moveTo>
                    <a:pt x="1271847" y="197634"/>
                  </a:moveTo>
                  <a:cubicBezTo>
                    <a:pt x="1865119" y="197634"/>
                    <a:pt x="2346061" y="678576"/>
                    <a:pt x="2346061" y="1271848"/>
                  </a:cubicBezTo>
                  <a:cubicBezTo>
                    <a:pt x="2346061" y="1865120"/>
                    <a:pt x="1865119" y="2346062"/>
                    <a:pt x="1271847" y="2346062"/>
                  </a:cubicBezTo>
                  <a:cubicBezTo>
                    <a:pt x="678575" y="2346062"/>
                    <a:pt x="197633" y="1865120"/>
                    <a:pt x="197633" y="1271848"/>
                  </a:cubicBezTo>
                  <a:cubicBezTo>
                    <a:pt x="197633" y="678576"/>
                    <a:pt x="678575" y="197634"/>
                    <a:pt x="1271847" y="197634"/>
                  </a:cubicBezTo>
                  <a:close/>
                  <a:moveTo>
                    <a:pt x="1271848" y="111112"/>
                  </a:moveTo>
                  <a:cubicBezTo>
                    <a:pt x="630791" y="111112"/>
                    <a:pt x="111112" y="630791"/>
                    <a:pt x="111112" y="1271848"/>
                  </a:cubicBezTo>
                  <a:cubicBezTo>
                    <a:pt x="111112" y="1912905"/>
                    <a:pt x="630791" y="2432584"/>
                    <a:pt x="1271848" y="2432584"/>
                  </a:cubicBezTo>
                  <a:cubicBezTo>
                    <a:pt x="1912905" y="2432584"/>
                    <a:pt x="2432584" y="1912905"/>
                    <a:pt x="2432584" y="1271848"/>
                  </a:cubicBezTo>
                  <a:cubicBezTo>
                    <a:pt x="2432584" y="630791"/>
                    <a:pt x="1912905" y="111112"/>
                    <a:pt x="1271848" y="111112"/>
                  </a:cubicBezTo>
                  <a:close/>
                  <a:moveTo>
                    <a:pt x="1271847" y="0"/>
                  </a:moveTo>
                  <a:cubicBezTo>
                    <a:pt x="1974269" y="0"/>
                    <a:pt x="2543694" y="569425"/>
                    <a:pt x="2543694" y="1271847"/>
                  </a:cubicBezTo>
                  <a:cubicBezTo>
                    <a:pt x="2543694" y="1974269"/>
                    <a:pt x="1974269" y="2543694"/>
                    <a:pt x="1271847" y="2543694"/>
                  </a:cubicBezTo>
                  <a:cubicBezTo>
                    <a:pt x="569425" y="2543694"/>
                    <a:pt x="0" y="1974269"/>
                    <a:pt x="0" y="1271847"/>
                  </a:cubicBezTo>
                  <a:cubicBezTo>
                    <a:pt x="0" y="569425"/>
                    <a:pt x="569425" y="0"/>
                    <a:pt x="127184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KSO_Shape"/>
            <p:cNvSpPr/>
            <p:nvPr userDrawn="1"/>
          </p:nvSpPr>
          <p:spPr bwMode="auto">
            <a:xfrm>
              <a:off x="9922683" y="1740776"/>
              <a:ext cx="1438474" cy="935008"/>
            </a:xfrm>
            <a:custGeom>
              <a:avLst/>
              <a:gdLst>
                <a:gd name="T0" fmla="*/ 2147483646 w 2758"/>
                <a:gd name="T1" fmla="*/ 2147483646 h 1666"/>
                <a:gd name="T2" fmla="*/ 2147483646 w 2758"/>
                <a:gd name="T3" fmla="*/ 2147483646 h 1666"/>
                <a:gd name="T4" fmla="*/ 2147483646 w 2758"/>
                <a:gd name="T5" fmla="*/ 2147483646 h 1666"/>
                <a:gd name="T6" fmla="*/ 2147483646 w 2758"/>
                <a:gd name="T7" fmla="*/ 2147483646 h 1666"/>
                <a:gd name="T8" fmla="*/ 2147483646 w 2758"/>
                <a:gd name="T9" fmla="*/ 2147483646 h 1666"/>
                <a:gd name="T10" fmla="*/ 2147483646 w 2758"/>
                <a:gd name="T11" fmla="*/ 2147483646 h 1666"/>
                <a:gd name="T12" fmla="*/ 2147483646 w 2758"/>
                <a:gd name="T13" fmla="*/ 2147483646 h 1666"/>
                <a:gd name="T14" fmla="*/ 2147483646 w 2758"/>
                <a:gd name="T15" fmla="*/ 2147483646 h 1666"/>
                <a:gd name="T16" fmla="*/ 2147483646 w 2758"/>
                <a:gd name="T17" fmla="*/ 2147483646 h 1666"/>
                <a:gd name="T18" fmla="*/ 2147483646 w 2758"/>
                <a:gd name="T19" fmla="*/ 2147483646 h 1666"/>
                <a:gd name="T20" fmla="*/ 2147483646 w 2758"/>
                <a:gd name="T21" fmla="*/ 2147483646 h 1666"/>
                <a:gd name="T22" fmla="*/ 2147483646 w 2758"/>
                <a:gd name="T23" fmla="*/ 2147483646 h 1666"/>
                <a:gd name="T24" fmla="*/ 2147483646 w 2758"/>
                <a:gd name="T25" fmla="*/ 2147483646 h 1666"/>
                <a:gd name="T26" fmla="*/ 2147483646 w 2758"/>
                <a:gd name="T27" fmla="*/ 2147483646 h 1666"/>
                <a:gd name="T28" fmla="*/ 2147483646 w 2758"/>
                <a:gd name="T29" fmla="*/ 2147483646 h 1666"/>
                <a:gd name="T30" fmla="*/ 2147483646 w 2758"/>
                <a:gd name="T31" fmla="*/ 2147483646 h 1666"/>
                <a:gd name="T32" fmla="*/ 2147483646 w 2758"/>
                <a:gd name="T33" fmla="*/ 2147483646 h 1666"/>
                <a:gd name="T34" fmla="*/ 2147483646 w 2758"/>
                <a:gd name="T35" fmla="*/ 2147483646 h 1666"/>
                <a:gd name="T36" fmla="*/ 2147483646 w 2758"/>
                <a:gd name="T37" fmla="*/ 2147483646 h 1666"/>
                <a:gd name="T38" fmla="*/ 2147483646 w 2758"/>
                <a:gd name="T39" fmla="*/ 2147483646 h 1666"/>
                <a:gd name="T40" fmla="*/ 2147483646 w 2758"/>
                <a:gd name="T41" fmla="*/ 2147483646 h 1666"/>
                <a:gd name="T42" fmla="*/ 2147483646 w 2758"/>
                <a:gd name="T43" fmla="*/ 2147483646 h 1666"/>
                <a:gd name="T44" fmla="*/ 2147483646 w 2758"/>
                <a:gd name="T45" fmla="*/ 2147483646 h 1666"/>
                <a:gd name="T46" fmla="*/ 2147483646 w 2758"/>
                <a:gd name="T47" fmla="*/ 2147483646 h 1666"/>
                <a:gd name="T48" fmla="*/ 2147483646 w 2758"/>
                <a:gd name="T49" fmla="*/ 2147483646 h 1666"/>
                <a:gd name="T50" fmla="*/ 2147483646 w 2758"/>
                <a:gd name="T51" fmla="*/ 2147483646 h 1666"/>
                <a:gd name="T52" fmla="*/ 2147483646 w 2758"/>
                <a:gd name="T53" fmla="*/ 2147483646 h 1666"/>
                <a:gd name="T54" fmla="*/ 2147483646 w 2758"/>
                <a:gd name="T55" fmla="*/ 2147483646 h 1666"/>
                <a:gd name="T56" fmla="*/ 2147483646 w 2758"/>
                <a:gd name="T57" fmla="*/ 2147483646 h 1666"/>
                <a:gd name="T58" fmla="*/ 2147483646 w 2758"/>
                <a:gd name="T59" fmla="*/ 2147483646 h 1666"/>
                <a:gd name="T60" fmla="*/ 2147483646 w 2758"/>
                <a:gd name="T61" fmla="*/ 2147483646 h 1666"/>
                <a:gd name="T62" fmla="*/ 2147483646 w 2758"/>
                <a:gd name="T63" fmla="*/ 2147483646 h 1666"/>
                <a:gd name="T64" fmla="*/ 2147483646 w 2758"/>
                <a:gd name="T65" fmla="*/ 2147483646 h 1666"/>
                <a:gd name="T66" fmla="*/ 2147483646 w 2758"/>
                <a:gd name="T67" fmla="*/ 2147483646 h 1666"/>
                <a:gd name="T68" fmla="*/ 2147483646 w 2758"/>
                <a:gd name="T69" fmla="*/ 2147483646 h 1666"/>
                <a:gd name="T70" fmla="*/ 2147483646 w 2758"/>
                <a:gd name="T71" fmla="*/ 2147483646 h 1666"/>
                <a:gd name="T72" fmla="*/ 2147483646 w 2758"/>
                <a:gd name="T73" fmla="*/ 2147483646 h 1666"/>
                <a:gd name="T74" fmla="*/ 2147483646 w 2758"/>
                <a:gd name="T75" fmla="*/ 2147483646 h 1666"/>
                <a:gd name="T76" fmla="*/ 2147483646 w 2758"/>
                <a:gd name="T77" fmla="*/ 2147483646 h 1666"/>
                <a:gd name="T78" fmla="*/ 2147483646 w 2758"/>
                <a:gd name="T79" fmla="*/ 2147483646 h 1666"/>
                <a:gd name="T80" fmla="*/ 2147483646 w 2758"/>
                <a:gd name="T81" fmla="*/ 2147483646 h 1666"/>
                <a:gd name="T82" fmla="*/ 2147483646 w 2758"/>
                <a:gd name="T83" fmla="*/ 2147483646 h 1666"/>
                <a:gd name="T84" fmla="*/ 2147483646 w 2758"/>
                <a:gd name="T85" fmla="*/ 2147483646 h 1666"/>
                <a:gd name="T86" fmla="*/ 2147483646 w 2758"/>
                <a:gd name="T87" fmla="*/ 2147483646 h 1666"/>
                <a:gd name="T88" fmla="*/ 2147483646 w 2758"/>
                <a:gd name="T89" fmla="*/ 2147483646 h 1666"/>
                <a:gd name="T90" fmla="*/ 2147483646 w 2758"/>
                <a:gd name="T91" fmla="*/ 2147483646 h 1666"/>
                <a:gd name="T92" fmla="*/ 2147483646 w 2758"/>
                <a:gd name="T93" fmla="*/ 2147483646 h 1666"/>
                <a:gd name="T94" fmla="*/ 2147483646 w 2758"/>
                <a:gd name="T95" fmla="*/ 2147483646 h 1666"/>
                <a:gd name="T96" fmla="*/ 2147483646 w 2758"/>
                <a:gd name="T97" fmla="*/ 2147483646 h 1666"/>
                <a:gd name="T98" fmla="*/ 2147483646 w 2758"/>
                <a:gd name="T99" fmla="*/ 2147483646 h 1666"/>
                <a:gd name="T100" fmla="*/ 2147483646 w 2758"/>
                <a:gd name="T101" fmla="*/ 2147483646 h 1666"/>
                <a:gd name="T102" fmla="*/ 2147483646 w 2758"/>
                <a:gd name="T103" fmla="*/ 2147483646 h 1666"/>
                <a:gd name="T104" fmla="*/ 2147483646 w 2758"/>
                <a:gd name="T105" fmla="*/ 2147483646 h 1666"/>
                <a:gd name="T106" fmla="*/ 2147483646 w 2758"/>
                <a:gd name="T107" fmla="*/ 2147483646 h 1666"/>
                <a:gd name="T108" fmla="*/ 2147483646 w 2758"/>
                <a:gd name="T109" fmla="*/ 2147483646 h 1666"/>
                <a:gd name="T110" fmla="*/ 2147483646 w 2758"/>
                <a:gd name="T111" fmla="*/ 2147483646 h 1666"/>
                <a:gd name="T112" fmla="*/ 2147483646 w 2758"/>
                <a:gd name="T113" fmla="*/ 2147483646 h 1666"/>
                <a:gd name="T114" fmla="*/ 2147483646 w 2758"/>
                <a:gd name="T115" fmla="*/ 2147483646 h 1666"/>
                <a:gd name="T116" fmla="*/ 2147483646 w 2758"/>
                <a:gd name="T117" fmla="*/ 2147483646 h 1666"/>
                <a:gd name="T118" fmla="*/ 2147483646 w 2758"/>
                <a:gd name="T119" fmla="*/ 2147483646 h 1666"/>
                <a:gd name="T120" fmla="*/ 2147483646 w 2758"/>
                <a:gd name="T121" fmla="*/ 2147483646 h 1666"/>
                <a:gd name="T122" fmla="*/ 2147483646 w 2758"/>
                <a:gd name="T123" fmla="*/ 2147483646 h 16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758" h="1666">
                  <a:moveTo>
                    <a:pt x="931" y="1269"/>
                  </a:moveTo>
                  <a:lnTo>
                    <a:pt x="895" y="1297"/>
                  </a:lnTo>
                  <a:lnTo>
                    <a:pt x="864" y="1328"/>
                  </a:lnTo>
                  <a:lnTo>
                    <a:pt x="839" y="1359"/>
                  </a:lnTo>
                  <a:lnTo>
                    <a:pt x="816" y="1392"/>
                  </a:lnTo>
                  <a:lnTo>
                    <a:pt x="1102" y="1555"/>
                  </a:lnTo>
                  <a:lnTo>
                    <a:pt x="1172" y="1557"/>
                  </a:lnTo>
                  <a:lnTo>
                    <a:pt x="1210" y="1555"/>
                  </a:lnTo>
                  <a:lnTo>
                    <a:pt x="1243" y="1547"/>
                  </a:lnTo>
                  <a:lnTo>
                    <a:pt x="1269" y="1535"/>
                  </a:lnTo>
                  <a:lnTo>
                    <a:pt x="1293" y="1518"/>
                  </a:lnTo>
                  <a:lnTo>
                    <a:pt x="1310" y="1495"/>
                  </a:lnTo>
                  <a:lnTo>
                    <a:pt x="1323" y="1466"/>
                  </a:lnTo>
                  <a:lnTo>
                    <a:pt x="1331" y="1434"/>
                  </a:lnTo>
                  <a:lnTo>
                    <a:pt x="1333" y="1397"/>
                  </a:lnTo>
                  <a:lnTo>
                    <a:pt x="1164" y="1397"/>
                  </a:lnTo>
                  <a:lnTo>
                    <a:pt x="931" y="1269"/>
                  </a:lnTo>
                  <a:close/>
                  <a:moveTo>
                    <a:pt x="1060" y="975"/>
                  </a:moveTo>
                  <a:lnTo>
                    <a:pt x="1026" y="983"/>
                  </a:lnTo>
                  <a:lnTo>
                    <a:pt x="993" y="992"/>
                  </a:lnTo>
                  <a:lnTo>
                    <a:pt x="964" y="1006"/>
                  </a:lnTo>
                  <a:lnTo>
                    <a:pt x="937" y="1021"/>
                  </a:lnTo>
                  <a:lnTo>
                    <a:pt x="912" y="1040"/>
                  </a:lnTo>
                  <a:lnTo>
                    <a:pt x="891" y="1061"/>
                  </a:lnTo>
                  <a:lnTo>
                    <a:pt x="872" y="1084"/>
                  </a:lnTo>
                  <a:lnTo>
                    <a:pt x="855" y="1111"/>
                  </a:lnTo>
                  <a:lnTo>
                    <a:pt x="1195" y="1292"/>
                  </a:lnTo>
                  <a:lnTo>
                    <a:pt x="1352" y="1296"/>
                  </a:lnTo>
                  <a:lnTo>
                    <a:pt x="1392" y="1294"/>
                  </a:lnTo>
                  <a:lnTo>
                    <a:pt x="1427" y="1288"/>
                  </a:lnTo>
                  <a:lnTo>
                    <a:pt x="1456" y="1276"/>
                  </a:lnTo>
                  <a:lnTo>
                    <a:pt x="1481" y="1263"/>
                  </a:lnTo>
                  <a:lnTo>
                    <a:pt x="1500" y="1244"/>
                  </a:lnTo>
                  <a:lnTo>
                    <a:pt x="1513" y="1221"/>
                  </a:lnTo>
                  <a:lnTo>
                    <a:pt x="1521" y="1192"/>
                  </a:lnTo>
                  <a:lnTo>
                    <a:pt x="1523" y="1161"/>
                  </a:lnTo>
                  <a:lnTo>
                    <a:pt x="1521" y="1142"/>
                  </a:lnTo>
                  <a:lnTo>
                    <a:pt x="1517" y="1121"/>
                  </a:lnTo>
                  <a:lnTo>
                    <a:pt x="1510" y="1096"/>
                  </a:lnTo>
                  <a:lnTo>
                    <a:pt x="1498" y="1071"/>
                  </a:lnTo>
                  <a:lnTo>
                    <a:pt x="1241" y="1075"/>
                  </a:lnTo>
                  <a:lnTo>
                    <a:pt x="1060" y="975"/>
                  </a:lnTo>
                  <a:close/>
                  <a:moveTo>
                    <a:pt x="1137" y="668"/>
                  </a:moveTo>
                  <a:lnTo>
                    <a:pt x="1104" y="670"/>
                  </a:lnTo>
                  <a:lnTo>
                    <a:pt x="1074" y="676"/>
                  </a:lnTo>
                  <a:lnTo>
                    <a:pt x="1047" y="687"/>
                  </a:lnTo>
                  <a:lnTo>
                    <a:pt x="1020" y="702"/>
                  </a:lnTo>
                  <a:lnTo>
                    <a:pt x="997" y="722"/>
                  </a:lnTo>
                  <a:lnTo>
                    <a:pt x="976" y="745"/>
                  </a:lnTo>
                  <a:lnTo>
                    <a:pt x="954" y="772"/>
                  </a:lnTo>
                  <a:lnTo>
                    <a:pt x="937" y="804"/>
                  </a:lnTo>
                  <a:lnTo>
                    <a:pt x="1269" y="969"/>
                  </a:lnTo>
                  <a:lnTo>
                    <a:pt x="1454" y="971"/>
                  </a:lnTo>
                  <a:lnTo>
                    <a:pt x="1502" y="969"/>
                  </a:lnTo>
                  <a:lnTo>
                    <a:pt x="1542" y="962"/>
                  </a:lnTo>
                  <a:lnTo>
                    <a:pt x="1579" y="952"/>
                  </a:lnTo>
                  <a:lnTo>
                    <a:pt x="1608" y="937"/>
                  </a:lnTo>
                  <a:lnTo>
                    <a:pt x="1631" y="916"/>
                  </a:lnTo>
                  <a:lnTo>
                    <a:pt x="1646" y="893"/>
                  </a:lnTo>
                  <a:lnTo>
                    <a:pt x="1656" y="864"/>
                  </a:lnTo>
                  <a:lnTo>
                    <a:pt x="1659" y="833"/>
                  </a:lnTo>
                  <a:lnTo>
                    <a:pt x="1657" y="810"/>
                  </a:lnTo>
                  <a:lnTo>
                    <a:pt x="1650" y="789"/>
                  </a:lnTo>
                  <a:lnTo>
                    <a:pt x="1640" y="772"/>
                  </a:lnTo>
                  <a:lnTo>
                    <a:pt x="1625" y="758"/>
                  </a:lnTo>
                  <a:lnTo>
                    <a:pt x="1604" y="749"/>
                  </a:lnTo>
                  <a:lnTo>
                    <a:pt x="1579" y="741"/>
                  </a:lnTo>
                  <a:lnTo>
                    <a:pt x="1550" y="735"/>
                  </a:lnTo>
                  <a:lnTo>
                    <a:pt x="1517" y="733"/>
                  </a:lnTo>
                  <a:lnTo>
                    <a:pt x="1293" y="733"/>
                  </a:lnTo>
                  <a:lnTo>
                    <a:pt x="1273" y="718"/>
                  </a:lnTo>
                  <a:lnTo>
                    <a:pt x="1254" y="704"/>
                  </a:lnTo>
                  <a:lnTo>
                    <a:pt x="1233" y="693"/>
                  </a:lnTo>
                  <a:lnTo>
                    <a:pt x="1214" y="683"/>
                  </a:lnTo>
                  <a:lnTo>
                    <a:pt x="1195" y="678"/>
                  </a:lnTo>
                  <a:lnTo>
                    <a:pt x="1175" y="672"/>
                  </a:lnTo>
                  <a:lnTo>
                    <a:pt x="1156" y="668"/>
                  </a:lnTo>
                  <a:lnTo>
                    <a:pt x="1137" y="668"/>
                  </a:lnTo>
                  <a:close/>
                  <a:moveTo>
                    <a:pt x="1694" y="240"/>
                  </a:moveTo>
                  <a:lnTo>
                    <a:pt x="1898" y="466"/>
                  </a:lnTo>
                  <a:lnTo>
                    <a:pt x="1874" y="497"/>
                  </a:lnTo>
                  <a:lnTo>
                    <a:pt x="1855" y="520"/>
                  </a:lnTo>
                  <a:lnTo>
                    <a:pt x="2251" y="518"/>
                  </a:lnTo>
                  <a:lnTo>
                    <a:pt x="2303" y="516"/>
                  </a:lnTo>
                  <a:lnTo>
                    <a:pt x="2351" y="516"/>
                  </a:lnTo>
                  <a:lnTo>
                    <a:pt x="2395" y="512"/>
                  </a:lnTo>
                  <a:lnTo>
                    <a:pt x="2435" y="511"/>
                  </a:lnTo>
                  <a:lnTo>
                    <a:pt x="2474" y="505"/>
                  </a:lnTo>
                  <a:lnTo>
                    <a:pt x="2508" y="501"/>
                  </a:lnTo>
                  <a:lnTo>
                    <a:pt x="2539" y="493"/>
                  </a:lnTo>
                  <a:lnTo>
                    <a:pt x="2568" y="488"/>
                  </a:lnTo>
                  <a:lnTo>
                    <a:pt x="2593" y="478"/>
                  </a:lnTo>
                  <a:lnTo>
                    <a:pt x="2614" y="470"/>
                  </a:lnTo>
                  <a:lnTo>
                    <a:pt x="2631" y="459"/>
                  </a:lnTo>
                  <a:lnTo>
                    <a:pt x="2647" y="449"/>
                  </a:lnTo>
                  <a:lnTo>
                    <a:pt x="2658" y="436"/>
                  </a:lnTo>
                  <a:lnTo>
                    <a:pt x="2666" y="424"/>
                  </a:lnTo>
                  <a:lnTo>
                    <a:pt x="2672" y="411"/>
                  </a:lnTo>
                  <a:lnTo>
                    <a:pt x="2673" y="395"/>
                  </a:lnTo>
                  <a:lnTo>
                    <a:pt x="2672" y="380"/>
                  </a:lnTo>
                  <a:lnTo>
                    <a:pt x="2668" y="363"/>
                  </a:lnTo>
                  <a:lnTo>
                    <a:pt x="2662" y="349"/>
                  </a:lnTo>
                  <a:lnTo>
                    <a:pt x="2652" y="336"/>
                  </a:lnTo>
                  <a:lnTo>
                    <a:pt x="2639" y="324"/>
                  </a:lnTo>
                  <a:lnTo>
                    <a:pt x="2625" y="313"/>
                  </a:lnTo>
                  <a:lnTo>
                    <a:pt x="2608" y="301"/>
                  </a:lnTo>
                  <a:lnTo>
                    <a:pt x="2587" y="294"/>
                  </a:lnTo>
                  <a:lnTo>
                    <a:pt x="2566" y="284"/>
                  </a:lnTo>
                  <a:lnTo>
                    <a:pt x="2541" y="278"/>
                  </a:lnTo>
                  <a:lnTo>
                    <a:pt x="2512" y="273"/>
                  </a:lnTo>
                  <a:lnTo>
                    <a:pt x="2481" y="267"/>
                  </a:lnTo>
                  <a:lnTo>
                    <a:pt x="2449" y="263"/>
                  </a:lnTo>
                  <a:lnTo>
                    <a:pt x="2412" y="261"/>
                  </a:lnTo>
                  <a:lnTo>
                    <a:pt x="2374" y="259"/>
                  </a:lnTo>
                  <a:lnTo>
                    <a:pt x="2334" y="259"/>
                  </a:lnTo>
                  <a:lnTo>
                    <a:pt x="1694" y="240"/>
                  </a:lnTo>
                  <a:close/>
                  <a:moveTo>
                    <a:pt x="1060" y="109"/>
                  </a:moveTo>
                  <a:lnTo>
                    <a:pt x="1039" y="117"/>
                  </a:lnTo>
                  <a:lnTo>
                    <a:pt x="1018" y="125"/>
                  </a:lnTo>
                  <a:lnTo>
                    <a:pt x="993" y="134"/>
                  </a:lnTo>
                  <a:lnTo>
                    <a:pt x="966" y="146"/>
                  </a:lnTo>
                  <a:lnTo>
                    <a:pt x="937" y="159"/>
                  </a:lnTo>
                  <a:lnTo>
                    <a:pt x="906" y="173"/>
                  </a:lnTo>
                  <a:lnTo>
                    <a:pt x="872" y="188"/>
                  </a:lnTo>
                  <a:lnTo>
                    <a:pt x="835" y="203"/>
                  </a:lnTo>
                  <a:lnTo>
                    <a:pt x="799" y="221"/>
                  </a:lnTo>
                  <a:lnTo>
                    <a:pt x="757" y="240"/>
                  </a:lnTo>
                  <a:lnTo>
                    <a:pt x="714" y="261"/>
                  </a:lnTo>
                  <a:lnTo>
                    <a:pt x="670" y="282"/>
                  </a:lnTo>
                  <a:lnTo>
                    <a:pt x="622" y="305"/>
                  </a:lnTo>
                  <a:lnTo>
                    <a:pt x="572" y="328"/>
                  </a:lnTo>
                  <a:lnTo>
                    <a:pt x="520" y="353"/>
                  </a:lnTo>
                  <a:lnTo>
                    <a:pt x="467" y="380"/>
                  </a:lnTo>
                  <a:lnTo>
                    <a:pt x="150" y="380"/>
                  </a:lnTo>
                  <a:lnTo>
                    <a:pt x="123" y="480"/>
                  </a:lnTo>
                  <a:lnTo>
                    <a:pt x="104" y="580"/>
                  </a:lnTo>
                  <a:lnTo>
                    <a:pt x="92" y="679"/>
                  </a:lnTo>
                  <a:lnTo>
                    <a:pt x="88" y="779"/>
                  </a:lnTo>
                  <a:lnTo>
                    <a:pt x="92" y="875"/>
                  </a:lnTo>
                  <a:lnTo>
                    <a:pt x="102" y="971"/>
                  </a:lnTo>
                  <a:lnTo>
                    <a:pt x="119" y="1069"/>
                  </a:lnTo>
                  <a:lnTo>
                    <a:pt x="142" y="1169"/>
                  </a:lnTo>
                  <a:lnTo>
                    <a:pt x="378" y="1169"/>
                  </a:lnTo>
                  <a:lnTo>
                    <a:pt x="417" y="1228"/>
                  </a:lnTo>
                  <a:lnTo>
                    <a:pt x="459" y="1286"/>
                  </a:lnTo>
                  <a:lnTo>
                    <a:pt x="501" y="1340"/>
                  </a:lnTo>
                  <a:lnTo>
                    <a:pt x="545" y="1390"/>
                  </a:lnTo>
                  <a:lnTo>
                    <a:pt x="591" y="1438"/>
                  </a:lnTo>
                  <a:lnTo>
                    <a:pt x="640" y="1482"/>
                  </a:lnTo>
                  <a:lnTo>
                    <a:pt x="688" y="1524"/>
                  </a:lnTo>
                  <a:lnTo>
                    <a:pt x="737" y="1562"/>
                  </a:lnTo>
                  <a:lnTo>
                    <a:pt x="757" y="1566"/>
                  </a:lnTo>
                  <a:lnTo>
                    <a:pt x="774" y="1568"/>
                  </a:lnTo>
                  <a:lnTo>
                    <a:pt x="787" y="1570"/>
                  </a:lnTo>
                  <a:lnTo>
                    <a:pt x="797" y="1570"/>
                  </a:lnTo>
                  <a:lnTo>
                    <a:pt x="805" y="1570"/>
                  </a:lnTo>
                  <a:lnTo>
                    <a:pt x="814" y="1570"/>
                  </a:lnTo>
                  <a:lnTo>
                    <a:pt x="826" y="1568"/>
                  </a:lnTo>
                  <a:lnTo>
                    <a:pt x="839" y="1566"/>
                  </a:lnTo>
                  <a:lnTo>
                    <a:pt x="855" y="1564"/>
                  </a:lnTo>
                  <a:lnTo>
                    <a:pt x="872" y="1562"/>
                  </a:lnTo>
                  <a:lnTo>
                    <a:pt x="891" y="1559"/>
                  </a:lnTo>
                  <a:lnTo>
                    <a:pt x="912" y="1555"/>
                  </a:lnTo>
                  <a:lnTo>
                    <a:pt x="695" y="1441"/>
                  </a:lnTo>
                  <a:lnTo>
                    <a:pt x="720" y="1380"/>
                  </a:lnTo>
                  <a:lnTo>
                    <a:pt x="753" y="1322"/>
                  </a:lnTo>
                  <a:lnTo>
                    <a:pt x="791" y="1267"/>
                  </a:lnTo>
                  <a:lnTo>
                    <a:pt x="835" y="1215"/>
                  </a:lnTo>
                  <a:lnTo>
                    <a:pt x="728" y="1155"/>
                  </a:lnTo>
                  <a:lnTo>
                    <a:pt x="753" y="1107"/>
                  </a:lnTo>
                  <a:lnTo>
                    <a:pt x="778" y="1065"/>
                  </a:lnTo>
                  <a:lnTo>
                    <a:pt x="803" y="1027"/>
                  </a:lnTo>
                  <a:lnTo>
                    <a:pt x="830" y="994"/>
                  </a:lnTo>
                  <a:lnTo>
                    <a:pt x="855" y="967"/>
                  </a:lnTo>
                  <a:lnTo>
                    <a:pt x="883" y="942"/>
                  </a:lnTo>
                  <a:lnTo>
                    <a:pt x="910" y="925"/>
                  </a:lnTo>
                  <a:lnTo>
                    <a:pt x="939" y="912"/>
                  </a:lnTo>
                  <a:lnTo>
                    <a:pt x="816" y="846"/>
                  </a:lnTo>
                  <a:lnTo>
                    <a:pt x="832" y="812"/>
                  </a:lnTo>
                  <a:lnTo>
                    <a:pt x="849" y="781"/>
                  </a:lnTo>
                  <a:lnTo>
                    <a:pt x="864" y="750"/>
                  </a:lnTo>
                  <a:lnTo>
                    <a:pt x="882" y="724"/>
                  </a:lnTo>
                  <a:lnTo>
                    <a:pt x="899" y="697"/>
                  </a:lnTo>
                  <a:lnTo>
                    <a:pt x="918" y="674"/>
                  </a:lnTo>
                  <a:lnTo>
                    <a:pt x="937" y="653"/>
                  </a:lnTo>
                  <a:lnTo>
                    <a:pt x="956" y="633"/>
                  </a:lnTo>
                  <a:lnTo>
                    <a:pt x="976" y="616"/>
                  </a:lnTo>
                  <a:lnTo>
                    <a:pt x="997" y="603"/>
                  </a:lnTo>
                  <a:lnTo>
                    <a:pt x="1020" y="591"/>
                  </a:lnTo>
                  <a:lnTo>
                    <a:pt x="1041" y="580"/>
                  </a:lnTo>
                  <a:lnTo>
                    <a:pt x="1064" y="572"/>
                  </a:lnTo>
                  <a:lnTo>
                    <a:pt x="1087" y="566"/>
                  </a:lnTo>
                  <a:lnTo>
                    <a:pt x="1112" y="564"/>
                  </a:lnTo>
                  <a:lnTo>
                    <a:pt x="1137" y="562"/>
                  </a:lnTo>
                  <a:lnTo>
                    <a:pt x="1181" y="566"/>
                  </a:lnTo>
                  <a:lnTo>
                    <a:pt x="1225" y="578"/>
                  </a:lnTo>
                  <a:lnTo>
                    <a:pt x="1248" y="585"/>
                  </a:lnTo>
                  <a:lnTo>
                    <a:pt x="1271" y="597"/>
                  </a:lnTo>
                  <a:lnTo>
                    <a:pt x="1294" y="610"/>
                  </a:lnTo>
                  <a:lnTo>
                    <a:pt x="1317" y="624"/>
                  </a:lnTo>
                  <a:lnTo>
                    <a:pt x="1477" y="622"/>
                  </a:lnTo>
                  <a:lnTo>
                    <a:pt x="1431" y="599"/>
                  </a:lnTo>
                  <a:lnTo>
                    <a:pt x="1385" y="568"/>
                  </a:lnTo>
                  <a:lnTo>
                    <a:pt x="1335" y="530"/>
                  </a:lnTo>
                  <a:lnTo>
                    <a:pt x="1285" y="484"/>
                  </a:lnTo>
                  <a:lnTo>
                    <a:pt x="1248" y="505"/>
                  </a:lnTo>
                  <a:lnTo>
                    <a:pt x="1214" y="524"/>
                  </a:lnTo>
                  <a:lnTo>
                    <a:pt x="1177" y="539"/>
                  </a:lnTo>
                  <a:lnTo>
                    <a:pt x="1139" y="553"/>
                  </a:lnTo>
                  <a:lnTo>
                    <a:pt x="1102" y="562"/>
                  </a:lnTo>
                  <a:lnTo>
                    <a:pt x="1064" y="570"/>
                  </a:lnTo>
                  <a:lnTo>
                    <a:pt x="1026" y="574"/>
                  </a:lnTo>
                  <a:lnTo>
                    <a:pt x="987" y="576"/>
                  </a:lnTo>
                  <a:lnTo>
                    <a:pt x="947" y="572"/>
                  </a:lnTo>
                  <a:lnTo>
                    <a:pt x="943" y="466"/>
                  </a:lnTo>
                  <a:lnTo>
                    <a:pt x="972" y="468"/>
                  </a:lnTo>
                  <a:lnTo>
                    <a:pt x="1014" y="466"/>
                  </a:lnTo>
                  <a:lnTo>
                    <a:pt x="1056" y="461"/>
                  </a:lnTo>
                  <a:lnTo>
                    <a:pt x="1099" y="453"/>
                  </a:lnTo>
                  <a:lnTo>
                    <a:pt x="1141" y="441"/>
                  </a:lnTo>
                  <a:lnTo>
                    <a:pt x="1181" y="424"/>
                  </a:lnTo>
                  <a:lnTo>
                    <a:pt x="1221" y="405"/>
                  </a:lnTo>
                  <a:lnTo>
                    <a:pt x="1262" y="384"/>
                  </a:lnTo>
                  <a:lnTo>
                    <a:pt x="1302" y="357"/>
                  </a:lnTo>
                  <a:lnTo>
                    <a:pt x="1339" y="401"/>
                  </a:lnTo>
                  <a:lnTo>
                    <a:pt x="1375" y="440"/>
                  </a:lnTo>
                  <a:lnTo>
                    <a:pt x="1414" y="474"/>
                  </a:lnTo>
                  <a:lnTo>
                    <a:pt x="1450" y="499"/>
                  </a:lnTo>
                  <a:lnTo>
                    <a:pt x="1487" y="520"/>
                  </a:lnTo>
                  <a:lnTo>
                    <a:pt x="1525" y="536"/>
                  </a:lnTo>
                  <a:lnTo>
                    <a:pt x="1561" y="545"/>
                  </a:lnTo>
                  <a:lnTo>
                    <a:pt x="1600" y="547"/>
                  </a:lnTo>
                  <a:lnTo>
                    <a:pt x="1623" y="547"/>
                  </a:lnTo>
                  <a:lnTo>
                    <a:pt x="1646" y="543"/>
                  </a:lnTo>
                  <a:lnTo>
                    <a:pt x="1669" y="536"/>
                  </a:lnTo>
                  <a:lnTo>
                    <a:pt x="1692" y="526"/>
                  </a:lnTo>
                  <a:lnTo>
                    <a:pt x="1713" y="514"/>
                  </a:lnTo>
                  <a:lnTo>
                    <a:pt x="1734" y="501"/>
                  </a:lnTo>
                  <a:lnTo>
                    <a:pt x="1753" y="484"/>
                  </a:lnTo>
                  <a:lnTo>
                    <a:pt x="1773" y="464"/>
                  </a:lnTo>
                  <a:lnTo>
                    <a:pt x="1502" y="155"/>
                  </a:lnTo>
                  <a:lnTo>
                    <a:pt x="1060" y="109"/>
                  </a:lnTo>
                  <a:close/>
                  <a:moveTo>
                    <a:pt x="1054" y="0"/>
                  </a:moveTo>
                  <a:lnTo>
                    <a:pt x="1536" y="54"/>
                  </a:lnTo>
                  <a:lnTo>
                    <a:pt x="1608" y="134"/>
                  </a:lnTo>
                  <a:lnTo>
                    <a:pt x="2318" y="154"/>
                  </a:lnTo>
                  <a:lnTo>
                    <a:pt x="2378" y="155"/>
                  </a:lnTo>
                  <a:lnTo>
                    <a:pt x="2431" y="157"/>
                  </a:lnTo>
                  <a:lnTo>
                    <a:pt x="2481" y="161"/>
                  </a:lnTo>
                  <a:lnTo>
                    <a:pt x="2528" y="167"/>
                  </a:lnTo>
                  <a:lnTo>
                    <a:pt x="2568" y="175"/>
                  </a:lnTo>
                  <a:lnTo>
                    <a:pt x="2602" y="184"/>
                  </a:lnTo>
                  <a:lnTo>
                    <a:pt x="2635" y="196"/>
                  </a:lnTo>
                  <a:lnTo>
                    <a:pt x="2662" y="207"/>
                  </a:lnTo>
                  <a:lnTo>
                    <a:pt x="2683" y="223"/>
                  </a:lnTo>
                  <a:lnTo>
                    <a:pt x="2704" y="240"/>
                  </a:lnTo>
                  <a:lnTo>
                    <a:pt x="2720" y="259"/>
                  </a:lnTo>
                  <a:lnTo>
                    <a:pt x="2735" y="280"/>
                  </a:lnTo>
                  <a:lnTo>
                    <a:pt x="2745" y="305"/>
                  </a:lnTo>
                  <a:lnTo>
                    <a:pt x="2752" y="332"/>
                  </a:lnTo>
                  <a:lnTo>
                    <a:pt x="2756" y="361"/>
                  </a:lnTo>
                  <a:lnTo>
                    <a:pt x="2758" y="393"/>
                  </a:lnTo>
                  <a:lnTo>
                    <a:pt x="2756" y="420"/>
                  </a:lnTo>
                  <a:lnTo>
                    <a:pt x="2752" y="447"/>
                  </a:lnTo>
                  <a:lnTo>
                    <a:pt x="2745" y="470"/>
                  </a:lnTo>
                  <a:lnTo>
                    <a:pt x="2733" y="493"/>
                  </a:lnTo>
                  <a:lnTo>
                    <a:pt x="2720" y="514"/>
                  </a:lnTo>
                  <a:lnTo>
                    <a:pt x="2700" y="532"/>
                  </a:lnTo>
                  <a:lnTo>
                    <a:pt x="2681" y="549"/>
                  </a:lnTo>
                  <a:lnTo>
                    <a:pt x="2656" y="564"/>
                  </a:lnTo>
                  <a:lnTo>
                    <a:pt x="2629" y="578"/>
                  </a:lnTo>
                  <a:lnTo>
                    <a:pt x="2599" y="589"/>
                  </a:lnTo>
                  <a:lnTo>
                    <a:pt x="2566" y="601"/>
                  </a:lnTo>
                  <a:lnTo>
                    <a:pt x="2529" y="608"/>
                  </a:lnTo>
                  <a:lnTo>
                    <a:pt x="2489" y="614"/>
                  </a:lnTo>
                  <a:lnTo>
                    <a:pt x="2447" y="618"/>
                  </a:lnTo>
                  <a:lnTo>
                    <a:pt x="2401" y="622"/>
                  </a:lnTo>
                  <a:lnTo>
                    <a:pt x="2353" y="622"/>
                  </a:lnTo>
                  <a:lnTo>
                    <a:pt x="1725" y="631"/>
                  </a:lnTo>
                  <a:lnTo>
                    <a:pt x="1661" y="649"/>
                  </a:lnTo>
                  <a:lnTo>
                    <a:pt x="1682" y="666"/>
                  </a:lnTo>
                  <a:lnTo>
                    <a:pt x="1700" y="685"/>
                  </a:lnTo>
                  <a:lnTo>
                    <a:pt x="1715" y="704"/>
                  </a:lnTo>
                  <a:lnTo>
                    <a:pt x="1727" y="727"/>
                  </a:lnTo>
                  <a:lnTo>
                    <a:pt x="1736" y="750"/>
                  </a:lnTo>
                  <a:lnTo>
                    <a:pt x="1744" y="777"/>
                  </a:lnTo>
                  <a:lnTo>
                    <a:pt x="1748" y="804"/>
                  </a:lnTo>
                  <a:lnTo>
                    <a:pt x="1748" y="835"/>
                  </a:lnTo>
                  <a:lnTo>
                    <a:pt x="1746" y="875"/>
                  </a:lnTo>
                  <a:lnTo>
                    <a:pt x="1738" y="912"/>
                  </a:lnTo>
                  <a:lnTo>
                    <a:pt x="1727" y="944"/>
                  </a:lnTo>
                  <a:lnTo>
                    <a:pt x="1709" y="973"/>
                  </a:lnTo>
                  <a:lnTo>
                    <a:pt x="1688" y="1000"/>
                  </a:lnTo>
                  <a:lnTo>
                    <a:pt x="1661" y="1021"/>
                  </a:lnTo>
                  <a:lnTo>
                    <a:pt x="1631" y="1040"/>
                  </a:lnTo>
                  <a:lnTo>
                    <a:pt x="1596" y="1056"/>
                  </a:lnTo>
                  <a:lnTo>
                    <a:pt x="1604" y="1084"/>
                  </a:lnTo>
                  <a:lnTo>
                    <a:pt x="1609" y="1111"/>
                  </a:lnTo>
                  <a:lnTo>
                    <a:pt x="1613" y="1136"/>
                  </a:lnTo>
                  <a:lnTo>
                    <a:pt x="1615" y="1159"/>
                  </a:lnTo>
                  <a:lnTo>
                    <a:pt x="1611" y="1207"/>
                  </a:lnTo>
                  <a:lnTo>
                    <a:pt x="1602" y="1251"/>
                  </a:lnTo>
                  <a:lnTo>
                    <a:pt x="1586" y="1290"/>
                  </a:lnTo>
                  <a:lnTo>
                    <a:pt x="1565" y="1321"/>
                  </a:lnTo>
                  <a:lnTo>
                    <a:pt x="1538" y="1347"/>
                  </a:lnTo>
                  <a:lnTo>
                    <a:pt x="1504" y="1370"/>
                  </a:lnTo>
                  <a:lnTo>
                    <a:pt x="1463" y="1386"/>
                  </a:lnTo>
                  <a:lnTo>
                    <a:pt x="1417" y="1397"/>
                  </a:lnTo>
                  <a:lnTo>
                    <a:pt x="1419" y="1416"/>
                  </a:lnTo>
                  <a:lnTo>
                    <a:pt x="1419" y="1432"/>
                  </a:lnTo>
                  <a:lnTo>
                    <a:pt x="1417" y="1459"/>
                  </a:lnTo>
                  <a:lnTo>
                    <a:pt x="1415" y="1486"/>
                  </a:lnTo>
                  <a:lnTo>
                    <a:pt x="1410" y="1511"/>
                  </a:lnTo>
                  <a:lnTo>
                    <a:pt x="1402" y="1532"/>
                  </a:lnTo>
                  <a:lnTo>
                    <a:pt x="1394" y="1553"/>
                  </a:lnTo>
                  <a:lnTo>
                    <a:pt x="1383" y="1572"/>
                  </a:lnTo>
                  <a:lnTo>
                    <a:pt x="1369" y="1589"/>
                  </a:lnTo>
                  <a:lnTo>
                    <a:pt x="1354" y="1605"/>
                  </a:lnTo>
                  <a:lnTo>
                    <a:pt x="1337" y="1618"/>
                  </a:lnTo>
                  <a:lnTo>
                    <a:pt x="1317" y="1630"/>
                  </a:lnTo>
                  <a:lnTo>
                    <a:pt x="1296" y="1639"/>
                  </a:lnTo>
                  <a:lnTo>
                    <a:pt x="1273" y="1649"/>
                  </a:lnTo>
                  <a:lnTo>
                    <a:pt x="1246" y="1654"/>
                  </a:lnTo>
                  <a:lnTo>
                    <a:pt x="1220" y="1658"/>
                  </a:lnTo>
                  <a:lnTo>
                    <a:pt x="1191" y="1662"/>
                  </a:lnTo>
                  <a:lnTo>
                    <a:pt x="1158" y="1662"/>
                  </a:lnTo>
                  <a:lnTo>
                    <a:pt x="1099" y="1658"/>
                  </a:lnTo>
                  <a:lnTo>
                    <a:pt x="1033" y="1624"/>
                  </a:lnTo>
                  <a:lnTo>
                    <a:pt x="979" y="1643"/>
                  </a:lnTo>
                  <a:lnTo>
                    <a:pt x="928" y="1656"/>
                  </a:lnTo>
                  <a:lnTo>
                    <a:pt x="876" y="1664"/>
                  </a:lnTo>
                  <a:lnTo>
                    <a:pt x="828" y="1666"/>
                  </a:lnTo>
                  <a:lnTo>
                    <a:pt x="809" y="1666"/>
                  </a:lnTo>
                  <a:lnTo>
                    <a:pt x="785" y="1664"/>
                  </a:lnTo>
                  <a:lnTo>
                    <a:pt x="757" y="1660"/>
                  </a:lnTo>
                  <a:lnTo>
                    <a:pt x="722" y="1656"/>
                  </a:lnTo>
                  <a:lnTo>
                    <a:pt x="676" y="1626"/>
                  </a:lnTo>
                  <a:lnTo>
                    <a:pt x="628" y="1591"/>
                  </a:lnTo>
                  <a:lnTo>
                    <a:pt x="578" y="1553"/>
                  </a:lnTo>
                  <a:lnTo>
                    <a:pt x="530" y="1509"/>
                  </a:lnTo>
                  <a:lnTo>
                    <a:pt x="482" y="1459"/>
                  </a:lnTo>
                  <a:lnTo>
                    <a:pt x="432" y="1403"/>
                  </a:lnTo>
                  <a:lnTo>
                    <a:pt x="382" y="1344"/>
                  </a:lnTo>
                  <a:lnTo>
                    <a:pt x="332" y="1280"/>
                  </a:lnTo>
                  <a:lnTo>
                    <a:pt x="83" y="1280"/>
                  </a:lnTo>
                  <a:lnTo>
                    <a:pt x="63" y="1219"/>
                  </a:lnTo>
                  <a:lnTo>
                    <a:pt x="46" y="1157"/>
                  </a:lnTo>
                  <a:lnTo>
                    <a:pt x="33" y="1096"/>
                  </a:lnTo>
                  <a:lnTo>
                    <a:pt x="19" y="1036"/>
                  </a:lnTo>
                  <a:lnTo>
                    <a:pt x="11" y="975"/>
                  </a:lnTo>
                  <a:lnTo>
                    <a:pt x="4" y="914"/>
                  </a:lnTo>
                  <a:lnTo>
                    <a:pt x="0" y="854"/>
                  </a:lnTo>
                  <a:lnTo>
                    <a:pt x="0" y="793"/>
                  </a:lnTo>
                  <a:lnTo>
                    <a:pt x="0" y="724"/>
                  </a:lnTo>
                  <a:lnTo>
                    <a:pt x="6" y="656"/>
                  </a:lnTo>
                  <a:lnTo>
                    <a:pt x="11" y="591"/>
                  </a:lnTo>
                  <a:lnTo>
                    <a:pt x="23" y="526"/>
                  </a:lnTo>
                  <a:lnTo>
                    <a:pt x="34" y="463"/>
                  </a:lnTo>
                  <a:lnTo>
                    <a:pt x="52" y="399"/>
                  </a:lnTo>
                  <a:lnTo>
                    <a:pt x="69" y="336"/>
                  </a:lnTo>
                  <a:lnTo>
                    <a:pt x="92" y="276"/>
                  </a:lnTo>
                  <a:lnTo>
                    <a:pt x="465" y="276"/>
                  </a:lnTo>
                  <a:lnTo>
                    <a:pt x="530" y="236"/>
                  </a:lnTo>
                  <a:lnTo>
                    <a:pt x="599" y="200"/>
                  </a:lnTo>
                  <a:lnTo>
                    <a:pt x="668" y="163"/>
                  </a:lnTo>
                  <a:lnTo>
                    <a:pt x="741" y="129"/>
                  </a:lnTo>
                  <a:lnTo>
                    <a:pt x="816" y="94"/>
                  </a:lnTo>
                  <a:lnTo>
                    <a:pt x="893" y="61"/>
                  </a:lnTo>
                  <a:lnTo>
                    <a:pt x="972" y="31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336" y="819150"/>
            <a:ext cx="9601328" cy="8921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95700" y="2098800"/>
            <a:ext cx="9600600" cy="1990800"/>
          </a:xfrm>
        </p:spPr>
        <p:txBody>
          <a:bodyPr anchor="ctr" anchorCtr="0">
            <a:normAutofit/>
          </a:bodyPr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95700" y="4374000"/>
            <a:ext cx="9600600" cy="1990800"/>
          </a:xfrm>
        </p:spPr>
        <p:txBody>
          <a:bodyPr anchor="ctr" anchorCtr="0">
            <a:normAutofit/>
          </a:bodyPr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01740"/>
            <a:ext cx="2743200" cy="365125"/>
          </a:xfrm>
        </p:spPr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01740"/>
            <a:ext cx="4114800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01740"/>
            <a:ext cx="2743200" cy="365125"/>
          </a:xfrm>
        </p:spPr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549" y="365125"/>
            <a:ext cx="9055014" cy="132556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000" y="2556000"/>
            <a:ext cx="7466400" cy="1800000"/>
          </a:xfrm>
          <a:noFill/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00" y="457200"/>
            <a:ext cx="4165200" cy="16020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" t="3924" r="41404" b="51676"/>
          <a:stretch>
            <a:fillRect/>
          </a:stretch>
        </p:blipFill>
        <p:spPr>
          <a:xfrm>
            <a:off x="0" y="0"/>
            <a:ext cx="4247804" cy="2458279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03400"/>
            <a:ext cx="10515600" cy="398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204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204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204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52601" y="819150"/>
            <a:ext cx="96012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22574" r="4134" b="5512"/>
          <a:stretch>
            <a:fillRect/>
          </a:stretch>
        </p:blipFill>
        <p:spPr>
          <a:xfrm>
            <a:off x="10471594" y="5613400"/>
            <a:ext cx="1722574" cy="1244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wmf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15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-34290" y="2303780"/>
            <a:ext cx="11362055" cy="1044575"/>
          </a:xfrm>
        </p:spPr>
        <p:txBody>
          <a:bodyPr>
            <a:normAutofit fontScale="90000"/>
          </a:bodyPr>
          <a:p>
            <a:r>
              <a:rPr lang="zh-CN" altLang="en-US" sz="2800">
                <a:latin typeface="Times New Roman" panose="02020603050405020304" charset="0"/>
              </a:rPr>
              <a:t>A Joint Many-Task Model Growing a Neural Network for Multiple NLP Tasks</a:t>
            </a:r>
            <a:endParaRPr lang="zh-CN" altLang="en-US" sz="2800">
              <a:latin typeface="Times New Roman" panose="020206030504050203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835660" y="3461385"/>
            <a:ext cx="9621520" cy="612775"/>
          </a:xfrm>
        </p:spPr>
        <p:txBody>
          <a:bodyPr>
            <a:normAutofit/>
          </a:bodyPr>
          <a:p>
            <a:r>
              <a:rPr lang="en-US" altLang="zh-CN"/>
              <a:t>James Bradbury, Stephen Merity, Caiming Xiong &amp; Richard Socher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81355"/>
            <a:ext cx="9808988" cy="892175"/>
          </a:xfrm>
        </p:spPr>
        <p:txBody>
          <a:bodyPr/>
          <a:p>
            <a:r>
              <a:rPr lang="en-US" altLang="zh-CN"/>
              <a:t>EXPERIMENTS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573530"/>
            <a:ext cx="9808845" cy="4518660"/>
          </a:xfrm>
        </p:spPr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QQ图片201612082259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5690" y="2861310"/>
            <a:ext cx="6857365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96595"/>
            <a:ext cx="9808988" cy="892175"/>
          </a:xfrm>
        </p:spPr>
        <p:txBody>
          <a:bodyPr/>
          <a:p>
            <a:r>
              <a:rPr lang="en-US" altLang="zh-CN"/>
              <a:t>EXPERIMENTS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588135"/>
            <a:ext cx="9808845" cy="4826000"/>
          </a:xfrm>
        </p:spPr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QQ图片201612082300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4355" y="1884045"/>
            <a:ext cx="8542655" cy="39312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CONCLUSION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This paper presented a joint many-task model to handle a variety of NLP tasks with growing depth of layers in a single end-to-end deep model.</a:t>
            </a:r>
            <a:endParaRPr lang="en-US" altLang="zh-CN" sz="28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594995"/>
            <a:ext cx="9808988" cy="892175"/>
          </a:xfrm>
        </p:spPr>
        <p:txBody>
          <a:bodyPr/>
          <a:p>
            <a:r>
              <a:rPr lang="en-US" altLang="zh-CN"/>
              <a:t>BACKGROUND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938020"/>
            <a:ext cx="9808845" cy="3924935"/>
          </a:xfrm>
        </p:spPr>
        <p:txBody>
          <a:bodyPr anchor="t" anchorCtr="0"/>
          <a:p>
            <a:pPr marL="0" indent="0">
              <a:buNone/>
            </a:pPr>
            <a:r>
              <a:rPr lang="en-US" altLang="zh-CN" sz="2800" b="1">
                <a:latin typeface="Times New Roman" panose="02020603050405020304" charset="0"/>
              </a:rPr>
              <a:t>Transfer learning:</a:t>
            </a:r>
            <a:r>
              <a:rPr lang="en-US" altLang="zh-CN" sz="2800">
                <a:latin typeface="Times New Roman" panose="02020603050405020304" charset="0"/>
              </a:rPr>
              <a:t> The knowledge that  be learned from an environment is used to help learning tasks in a new environment</a:t>
            </a: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 b="1">
                <a:latin typeface="Times New Roman" panose="02020603050405020304" charset="0"/>
              </a:rPr>
              <a:t>Multi-task Learning:</a:t>
            </a:r>
            <a:r>
              <a:rPr lang="en-US" altLang="zh-CN" sz="2800">
                <a:latin typeface="Times New Roman" panose="02020603050405020304" charset="0"/>
              </a:rPr>
              <a:t> Joint learning of multiple tasks. Taking into account both the differences and connections between tasks.</a:t>
            </a:r>
            <a:endParaRPr lang="en-US" altLang="zh-CN" sz="28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669925"/>
            <a:ext cx="9808988" cy="892175"/>
          </a:xfrm>
        </p:spPr>
        <p:txBody>
          <a:bodyPr/>
          <a:p>
            <a:r>
              <a:rPr lang="en-US" altLang="zh-CN"/>
              <a:t>MOTIVATION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803400"/>
            <a:ext cx="10957560" cy="4059555"/>
          </a:xfrm>
        </p:spPr>
        <p:txBody>
          <a:bodyPr/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The high-level task can use the information from the low-level task</a:t>
            </a: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zh-CN">
                <a:latin typeface="Times New Roman" panose="02020603050405020304" charset="0"/>
              </a:rPr>
              <a:t>e.x. </a:t>
            </a:r>
            <a:endParaRPr lang="en-US" altLang="zh-CN">
              <a:latin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zh-CN" sz="2000">
                <a:latin typeface="Times New Roman" panose="02020603050405020304" charset="0"/>
              </a:rPr>
              <a:t>postag -&gt; chunking -&gt; dependency parser -&gt; sentense relatedness -&gt;  sentense entailment</a:t>
            </a:r>
            <a:r>
              <a:rPr lang="en-US" altLang="zh-CN">
                <a:latin typeface="Times New Roman" panose="02020603050405020304" charset="0"/>
              </a:rPr>
              <a:t> </a:t>
            </a:r>
            <a:endParaRPr lang="en-US" altLang="zh-CN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609600"/>
            <a:ext cx="9808988" cy="892175"/>
          </a:xfrm>
        </p:spPr>
        <p:txBody>
          <a:bodyPr/>
          <a:p>
            <a:r>
              <a:rPr lang="zh-CN" altLang="en-US"/>
              <a:t>JOINT MANY-TASK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501775"/>
            <a:ext cx="9808845" cy="4808855"/>
          </a:xfrm>
        </p:spPr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QQ图片201612082213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4410" y="1710055"/>
            <a:ext cx="5140325" cy="45999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579755"/>
            <a:ext cx="9808988" cy="892175"/>
          </a:xfrm>
        </p:spPr>
        <p:txBody>
          <a:bodyPr/>
          <a:p>
            <a:r>
              <a:rPr lang="zh-CN" altLang="en-US"/>
              <a:t>WORD-LEVEL TASK: POS TAGGING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71295"/>
            <a:ext cx="9808845" cy="5183505"/>
          </a:xfrm>
        </p:spPr>
        <p:txBody>
          <a:bodyPr anchor="t" anchorCtr="0"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Input-LSTM: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Input-softmax: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Output-softmax: The probability vector for each of the POS Tag.</a:t>
            </a:r>
            <a:endParaRPr lang="en-US" altLang="zh-CN"/>
          </a:p>
        </p:txBody>
      </p:sp>
      <p:pic>
        <p:nvPicPr>
          <p:cNvPr id="4" name="图片 3" descr="QQ图片201612082217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0530" y="1300480"/>
            <a:ext cx="5173345" cy="2686050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7220" y="3986530"/>
          <a:ext cx="2275840" cy="85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838200" imgH="431800" progId="Equation.KSEE3">
                  <p:embed/>
                </p:oleObj>
              </mc:Choice>
              <mc:Fallback>
                <p:oleObj name="" r:id="rId2" imgW="8382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57220" y="3986530"/>
                        <a:ext cx="2275840" cy="855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5500" y="4841875"/>
          <a:ext cx="1614805" cy="901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774065" imgH="431800" progId="Equation.KSEE3">
                  <p:embed/>
                </p:oleObj>
              </mc:Choice>
              <mc:Fallback>
                <p:oleObj name="" r:id="rId4" imgW="774065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65500" y="4841875"/>
                        <a:ext cx="1614805" cy="901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28955"/>
            <a:ext cx="9808988" cy="892175"/>
          </a:xfrm>
        </p:spPr>
        <p:txBody>
          <a:bodyPr/>
          <a:p>
            <a:r>
              <a:rPr lang="zh-CN" altLang="en-US"/>
              <a:t>WORD-LEVEL TASK: CHUNKING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21765"/>
            <a:ext cx="9808845" cy="5083175"/>
          </a:xfrm>
        </p:spPr>
        <p:txBody>
          <a:bodyPr anchor="t" anchorCtr="0"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Input: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 descr="QQ图片201612082227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3590" y="1421765"/>
            <a:ext cx="4742815" cy="2432685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87575" y="4088765"/>
          <a:ext cx="3121660" cy="593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1270000" imgH="241300" progId="Equation.KSEE3">
                  <p:embed/>
                </p:oleObj>
              </mc:Choice>
              <mc:Fallback>
                <p:oleObj name="" r:id="rId2" imgW="12700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87575" y="4088765"/>
                        <a:ext cx="3121660" cy="593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98258" y="4996180"/>
          <a:ext cx="411924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4" imgW="1676400" imgH="444500" progId="Equation.KSEE3">
                  <p:embed/>
                </p:oleObj>
              </mc:Choice>
              <mc:Fallback>
                <p:oleObj name="" r:id="rId4" imgW="1676400" imgH="4445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8258" y="4996180"/>
                        <a:ext cx="4119245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179185" y="5049520"/>
            <a:ext cx="446659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 is the probability value that the j-th POS tag is assigned to wt</a:t>
            </a:r>
            <a:endParaRPr lang="en-US" altLang="zh-CN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zh-CN"/>
              <a:t>   is the corresponding label embedding</a:t>
            </a:r>
            <a:endParaRPr lang="en-US" altLang="zh-CN"/>
          </a:p>
        </p:txBody>
      </p:sp>
      <p:graphicFrame>
        <p:nvGraphicFramePr>
          <p:cNvPr id="9" name="对象 8"/>
          <p:cNvGraphicFramePr/>
          <p:nvPr/>
        </p:nvGraphicFramePr>
        <p:xfrm>
          <a:off x="5896928" y="5391150"/>
          <a:ext cx="882015" cy="78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6" imgW="317500" imgH="360045" progId="Equation.KSEE3">
                  <p:embed/>
                </p:oleObj>
              </mc:Choice>
              <mc:Fallback>
                <p:oleObj name="" r:id="rId6" imgW="317500" imgH="360045" progId="Equation.KSEE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96928" y="5391150"/>
                        <a:ext cx="882015" cy="785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620395"/>
            <a:ext cx="9808988" cy="892175"/>
          </a:xfrm>
        </p:spPr>
        <p:txBody>
          <a:bodyPr>
            <a:normAutofit fontScale="90000"/>
          </a:bodyPr>
          <a:p>
            <a:r>
              <a:rPr lang="zh-CN" altLang="en-US"/>
              <a:t>SYNTACTIC TASK: DEPENDENCY PARSING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512570"/>
            <a:ext cx="9808845" cy="5099685"/>
          </a:xfrm>
        </p:spPr>
        <p:txBody>
          <a:bodyPr anchor="t" anchorCtr="0"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Input: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match function: </a:t>
            </a:r>
            <a:endParaRPr lang="en-US" altLang="zh-CN"/>
          </a:p>
        </p:txBody>
      </p:sp>
      <p:pic>
        <p:nvPicPr>
          <p:cNvPr id="4" name="图片 3" descr="QQ图片201612082238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1230" y="1512570"/>
            <a:ext cx="4650740" cy="2701925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53920" y="4214495"/>
          <a:ext cx="3330575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1765300" imgH="241300" progId="Equation.KSEE3">
                  <p:embed/>
                </p:oleObj>
              </mc:Choice>
              <mc:Fallback>
                <p:oleObj name="" r:id="rId2" imgW="1765300" imgH="241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53920" y="4214495"/>
                        <a:ext cx="3330575" cy="455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91230" y="4980940"/>
          <a:ext cx="2528570" cy="676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4" imgW="1091565" imgH="292100" progId="Equation.KSEE3">
                  <p:embed/>
                </p:oleObj>
              </mc:Choice>
              <mc:Fallback>
                <p:oleObj name="" r:id="rId4" imgW="1091565" imgH="2921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91230" y="4980940"/>
                        <a:ext cx="2528570" cy="676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260" y="558800"/>
            <a:ext cx="10313670" cy="892175"/>
          </a:xfrm>
        </p:spPr>
        <p:txBody>
          <a:bodyPr>
            <a:normAutofit fontScale="90000"/>
          </a:bodyPr>
          <a:p>
            <a:r>
              <a:rPr lang="zh-CN" altLang="en-US"/>
              <a:t>SEMANTIC TASK: SEMANTIC RELATEDNESS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51610"/>
            <a:ext cx="9808845" cy="5236210"/>
          </a:xfrm>
        </p:spPr>
        <p:txBody>
          <a:bodyPr anchor="t" anchorCtr="0"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max-pooling: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feature extraction: </a:t>
            </a:r>
            <a:endParaRPr lang="en-US" altLang="zh-CN"/>
          </a:p>
        </p:txBody>
      </p:sp>
      <p:pic>
        <p:nvPicPr>
          <p:cNvPr id="4" name="图片 3" descr="QQ图片201612082245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0725" y="1451610"/>
            <a:ext cx="4935855" cy="3357880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6745" y="5020310"/>
          <a:ext cx="3070860" cy="52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2" imgW="1422400" imgH="241300" progId="Equation.KSEE3">
                  <p:embed/>
                </p:oleObj>
              </mc:Choice>
              <mc:Fallback>
                <p:oleObj name="" r:id="rId2" imgW="1422400" imgH="241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66745" y="5020310"/>
                        <a:ext cx="3070860" cy="521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80485" y="5986780"/>
          <a:ext cx="343725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4" imgW="1765300" imgH="241300" progId="Equation.KSEE3">
                  <p:embed/>
                </p:oleObj>
              </mc:Choice>
              <mc:Fallback>
                <p:oleObj name="" r:id="rId4" imgW="1765300" imgH="2413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80485" y="5986780"/>
                        <a:ext cx="3437255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712470"/>
            <a:ext cx="9808988" cy="892175"/>
          </a:xfrm>
        </p:spPr>
        <p:txBody>
          <a:bodyPr>
            <a:normAutofit fontScale="90000"/>
          </a:bodyPr>
          <a:p>
            <a:r>
              <a:rPr lang="zh-CN" altLang="en-US"/>
              <a:t>SEMANTIC TASK: TEXTUAL ENTAILMENT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 marL="0" indent="0">
              <a:buNone/>
            </a:pPr>
            <a:r>
              <a:rPr lang="en-US" altLang="zh-CN"/>
              <a:t>Use the max-pooling technique a in the semantic relatedness task.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Difference: do not use the absolute values of the element-wise subtraction, because need to identify which is the premise.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向天歌稻壳儿模板23XIN - 副本">
  <a:themeElements>
    <a:clrScheme name="自定义 19">
      <a:dk1>
        <a:srgbClr val="4B4B4B"/>
      </a:dk1>
      <a:lt1>
        <a:srgbClr val="FFFFFF"/>
      </a:lt1>
      <a:dk2>
        <a:srgbClr val="4B4B4B"/>
      </a:dk2>
      <a:lt2>
        <a:srgbClr val="FFFFFF"/>
      </a:lt2>
      <a:accent1>
        <a:srgbClr val="488493"/>
      </a:accent1>
      <a:accent2>
        <a:srgbClr val="8DA2A3"/>
      </a:accent2>
      <a:accent3>
        <a:srgbClr val="CC9F6E"/>
      </a:accent3>
      <a:accent4>
        <a:srgbClr val="B76167"/>
      </a:accent4>
      <a:accent5>
        <a:srgbClr val="CF4953"/>
      </a:accent5>
      <a:accent6>
        <a:srgbClr val="9E7A9B"/>
      </a:accent6>
      <a:hlink>
        <a:srgbClr val="5699C2"/>
      </a:hlink>
      <a:folHlink>
        <a:srgbClr val="9FCE4A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1356</Words>
  <Application>WPS 演示</Application>
  <PresentationFormat>宽屏</PresentationFormat>
  <Paragraphs>84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微软雅黑</vt:lpstr>
      <vt:lpstr>黑体</vt:lpstr>
      <vt:lpstr>Calibri</vt:lpstr>
      <vt:lpstr>向天歌稻壳儿模板23XIN - 副本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A Joint Many-Task Model Growing a Neural Network for Multiple NLP Tasks</vt:lpstr>
      <vt:lpstr>BACKGROUND</vt:lpstr>
      <vt:lpstr>MOTIVATION</vt:lpstr>
      <vt:lpstr>JOINT MANY-TASK MODEL</vt:lpstr>
      <vt:lpstr>WORD-LEVEL TASK: POS TAGGING</vt:lpstr>
      <vt:lpstr>WORD-LEVEL TASK: CHUNKING</vt:lpstr>
      <vt:lpstr>SYNTACTIC TASK: DEPENDENCY PARSING</vt:lpstr>
      <vt:lpstr>SEMANTIC TASK: SEMANTIC RELATEDNESS</vt:lpstr>
      <vt:lpstr>SEMANTIC TASK: TEXTUAL ENTAILMENT</vt:lpstr>
      <vt:lpstr>EXPERIMENTS</vt:lpstr>
      <vt:lpstr>EXPERIMENTS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lsj</cp:lastModifiedBy>
  <cp:revision>6</cp:revision>
  <dcterms:created xsi:type="dcterms:W3CDTF">2015-05-05T08:02:00Z</dcterms:created>
  <dcterms:modified xsi:type="dcterms:W3CDTF">2016-12-09T04:37:45Z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