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3" r:id="rId2"/>
  </p:sldMasterIdLst>
  <p:notesMasterIdLst>
    <p:notesMasterId r:id="rId38"/>
  </p:notesMasterIdLst>
  <p:sldIdLst>
    <p:sldId id="304" r:id="rId3"/>
    <p:sldId id="306" r:id="rId4"/>
    <p:sldId id="305" r:id="rId5"/>
    <p:sldId id="308" r:id="rId6"/>
    <p:sldId id="307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3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3" r:id="rId32"/>
    <p:sldId id="334" r:id="rId33"/>
    <p:sldId id="335" r:id="rId34"/>
    <p:sldId id="336" r:id="rId35"/>
    <p:sldId id="337" r:id="rId36"/>
    <p:sldId id="338" r:id="rId3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6600"/>
    <a:srgbClr val="FF99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29" autoAdjust="0"/>
  </p:normalViewPr>
  <p:slideViewPr>
    <p:cSldViewPr>
      <p:cViewPr>
        <p:scale>
          <a:sx n="100" d="100"/>
          <a:sy n="100" d="100"/>
        </p:scale>
        <p:origin x="7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9D746A1-2C4A-41C4-8615-89346659EEC4}" type="datetimeFigureOut">
              <a:rPr lang="zh-CN" altLang="en-US"/>
              <a:pPr>
                <a:defRPr/>
              </a:pPr>
              <a:t>2017/6/14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514AE1D-E5D8-4E3A-A530-23AAFD651E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3982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318485-6981-44D3-8807-5B0E745F0135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6704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318485-6981-44D3-8807-5B0E745F0135}" type="slidenum">
              <a:rPr lang="zh-CN" altLang="en-US" smtClean="0"/>
              <a:pPr/>
              <a:t>10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45533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318485-6981-44D3-8807-5B0E745F0135}" type="slidenum">
              <a:rPr lang="zh-CN" altLang="en-US" smtClean="0"/>
              <a:pPr/>
              <a:t>11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84640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318485-6981-44D3-8807-5B0E745F0135}" type="slidenum">
              <a:rPr lang="zh-CN" altLang="en-US" smtClean="0"/>
              <a:pPr/>
              <a:t>12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97667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318485-6981-44D3-8807-5B0E745F0135}" type="slidenum">
              <a:rPr lang="zh-CN" altLang="en-US" smtClean="0"/>
              <a:pPr/>
              <a:t>13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68440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318485-6981-44D3-8807-5B0E745F0135}" type="slidenum">
              <a:rPr lang="zh-CN" altLang="en-US" smtClean="0"/>
              <a:pPr/>
              <a:t>14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49948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318485-6981-44D3-8807-5B0E745F0135}" type="slidenum">
              <a:rPr lang="zh-CN" altLang="en-US" smtClean="0"/>
              <a:pPr/>
              <a:t>15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5491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318485-6981-44D3-8807-5B0E745F0135}" type="slidenum">
              <a:rPr lang="zh-CN" altLang="en-US" smtClean="0"/>
              <a:pPr/>
              <a:t>16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49232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318485-6981-44D3-8807-5B0E745F0135}" type="slidenum">
              <a:rPr lang="zh-CN" altLang="en-US" smtClean="0"/>
              <a:pPr/>
              <a:t>17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02906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318485-6981-44D3-8807-5B0E745F0135}" type="slidenum">
              <a:rPr lang="zh-CN" altLang="en-US" smtClean="0"/>
              <a:pPr/>
              <a:t>18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575732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318485-6981-44D3-8807-5B0E745F0135}" type="slidenum">
              <a:rPr lang="zh-CN" altLang="en-US" smtClean="0"/>
              <a:pPr/>
              <a:t>19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97109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318485-6981-44D3-8807-5B0E745F0135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79024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318485-6981-44D3-8807-5B0E745F0135}" type="slidenum">
              <a:rPr lang="zh-CN" altLang="en-US" smtClean="0"/>
              <a:pPr/>
              <a:t>20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76937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318485-6981-44D3-8807-5B0E745F0135}" type="slidenum">
              <a:rPr lang="zh-CN" altLang="en-US" smtClean="0"/>
              <a:pPr/>
              <a:t>21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31278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318485-6981-44D3-8807-5B0E745F0135}" type="slidenum">
              <a:rPr lang="zh-CN" altLang="en-US" smtClean="0"/>
              <a:pPr/>
              <a:t>22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87030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318485-6981-44D3-8807-5B0E745F0135}" type="slidenum">
              <a:rPr lang="zh-CN" altLang="en-US" smtClean="0"/>
              <a:pPr/>
              <a:t>23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525870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318485-6981-44D3-8807-5B0E745F0135}" type="slidenum">
              <a:rPr lang="zh-CN" altLang="en-US" smtClean="0"/>
              <a:pPr/>
              <a:t>24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931502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318485-6981-44D3-8807-5B0E745F0135}" type="slidenum">
              <a:rPr lang="zh-CN" altLang="en-US" smtClean="0"/>
              <a:pPr/>
              <a:t>25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240961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318485-6981-44D3-8807-5B0E745F0135}" type="slidenum">
              <a:rPr lang="zh-CN" altLang="en-US" smtClean="0"/>
              <a:pPr/>
              <a:t>26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321219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318485-6981-44D3-8807-5B0E745F0135}" type="slidenum">
              <a:rPr lang="zh-CN" altLang="en-US" smtClean="0"/>
              <a:pPr/>
              <a:t>27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610733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318485-6981-44D3-8807-5B0E745F0135}" type="slidenum">
              <a:rPr lang="zh-CN" altLang="en-US" smtClean="0"/>
              <a:pPr/>
              <a:t>28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424887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318485-6981-44D3-8807-5B0E745F0135}" type="slidenum">
              <a:rPr lang="zh-CN" altLang="en-US" smtClean="0"/>
              <a:pPr/>
              <a:t>29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47449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318485-6981-44D3-8807-5B0E745F0135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34036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318485-6981-44D3-8807-5B0E745F0135}" type="slidenum">
              <a:rPr lang="zh-CN" altLang="en-US" smtClean="0"/>
              <a:pPr/>
              <a:t>30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656064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318485-6981-44D3-8807-5B0E745F0135}" type="slidenum">
              <a:rPr lang="zh-CN" altLang="en-US" smtClean="0"/>
              <a:pPr/>
              <a:t>31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846922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318485-6981-44D3-8807-5B0E745F0135}" type="slidenum">
              <a:rPr lang="zh-CN" altLang="en-US" smtClean="0"/>
              <a:pPr/>
              <a:t>32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559765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318485-6981-44D3-8807-5B0E745F0135}" type="slidenum">
              <a:rPr lang="zh-CN" altLang="en-US" smtClean="0"/>
              <a:pPr/>
              <a:t>33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691432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318485-6981-44D3-8807-5B0E745F0135}" type="slidenum">
              <a:rPr lang="zh-CN" altLang="en-US" smtClean="0"/>
              <a:pPr/>
              <a:t>34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621130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318485-6981-44D3-8807-5B0E745F0135}" type="slidenum">
              <a:rPr lang="zh-CN" altLang="en-US" smtClean="0"/>
              <a:pPr/>
              <a:t>35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49878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318485-6981-44D3-8807-5B0E745F0135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60975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318485-6981-44D3-8807-5B0E745F0135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56647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318485-6981-44D3-8807-5B0E745F0135}" type="slidenum">
              <a:rPr lang="zh-CN" altLang="en-US" smtClean="0"/>
              <a:pPr/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52685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318485-6981-44D3-8807-5B0E745F0135}" type="slidenum">
              <a:rPr lang="zh-CN" altLang="en-US" smtClean="0"/>
              <a:pPr/>
              <a:t>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79312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318485-6981-44D3-8807-5B0E745F0135}" type="slidenum">
              <a:rPr lang="zh-CN" altLang="en-US" smtClean="0"/>
              <a:pPr/>
              <a:t>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54265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318485-6981-44D3-8807-5B0E745F0135}" type="slidenum">
              <a:rPr lang="zh-CN" altLang="en-US" smtClean="0"/>
              <a:pPr/>
              <a:t>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7225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31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13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199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C17A8-D60F-4175-81BB-28F783EF2E1B}" type="datetimeFigureOut">
              <a:rPr lang="en-US"/>
              <a:pPr>
                <a:defRPr/>
              </a:pPr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E7585-F941-44A8-9443-F6998EE2EF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0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78DD0-E6DA-46EE-AEC0-72FA2D59300C}" type="datetimeFigureOut">
              <a:rPr lang="en-US"/>
              <a:pPr>
                <a:defRPr/>
              </a:pPr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B6748-79AB-4300-A83B-FCA3281F6D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B5885-3226-4D3B-9384-401E378ECD4D}" type="datetimeFigureOut">
              <a:rPr lang="en-US"/>
              <a:pPr>
                <a:defRPr/>
              </a:pPr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E13DE-C06E-459D-94D9-B0FDD366C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75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556FC-BFD6-492F-8173-EE0B10643426}" type="datetimeFigureOut">
              <a:rPr lang="en-US"/>
              <a:pPr>
                <a:defRPr/>
              </a:pPr>
              <a:t>6/14/2017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B1D82-B087-464B-A313-8360216010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64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21CAE-AA19-442B-AF5F-8F67F87E1AF5}" type="datetimeFigureOut">
              <a:rPr lang="en-US"/>
              <a:pPr>
                <a:defRPr/>
              </a:pPr>
              <a:t>6/14/2017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B027B-6F1B-41F1-8B5A-1406556FF3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2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8D603-9858-4949-BD34-78CDF86F3096}" type="datetimeFigureOut">
              <a:rPr lang="en-US"/>
              <a:pPr>
                <a:defRPr/>
              </a:pPr>
              <a:t>6/14/2017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94172-95AD-4628-9964-3D8793B77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71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3490B-260A-4D8B-87C1-440EEAF93A57}" type="datetimeFigureOut">
              <a:rPr lang="en-US"/>
              <a:pPr>
                <a:defRPr/>
              </a:pPr>
              <a:t>6/14/2017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7B36F-CA78-4136-AE17-0F45B5530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399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A3B83-7B8C-4F14-A8D9-5425064FDB76}" type="datetimeFigureOut">
              <a:rPr lang="en-US"/>
              <a:pPr>
                <a:defRPr/>
              </a:pPr>
              <a:t>6/14/2017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38C16-3794-4583-B164-643C981173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3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75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35107-EE52-42D3-9377-65F7F2283F43}" type="datetimeFigureOut">
              <a:rPr lang="en-US"/>
              <a:pPr>
                <a:defRPr/>
              </a:pPr>
              <a:t>6/14/2017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802C8-FD7F-41E1-899B-F8CC252798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72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EAB6A-2ED2-492D-BEFA-19A81DA0ED4C}" type="datetimeFigureOut">
              <a:rPr lang="en-US"/>
              <a:pPr>
                <a:defRPr/>
              </a:pPr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BFB2B-1624-4DA4-BC72-19A97E6EC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0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87FB2-9A79-4077-826E-4F8A0951544A}" type="datetimeFigureOut">
              <a:rPr lang="en-US"/>
              <a:pPr>
                <a:defRPr/>
              </a:pPr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BB382-A411-4AE4-9D97-A6D524AA19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2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86000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34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71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23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778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4199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2571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5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258DB45-0DF7-4935-A22E-2D55F2999BE5}" type="datetimeFigureOut">
              <a:rPr lang="en-US"/>
              <a:pPr>
                <a:defRPr/>
              </a:pPr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0DEC34-99D5-46A0-BB9E-B5CA6D5E0E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5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"/>
          <p:cNvSpPr txBox="1">
            <a:spLocks noChangeArrowheads="1"/>
          </p:cNvSpPr>
          <p:nvPr/>
        </p:nvSpPr>
        <p:spPr bwMode="auto">
          <a:xfrm>
            <a:off x="1511152" y="0"/>
            <a:ext cx="76328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IRGAN: A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for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Unifying Generative and Discriminative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Models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1484784"/>
            <a:ext cx="7776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27" y="4390890"/>
            <a:ext cx="6192688" cy="1279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927" y="1923891"/>
            <a:ext cx="5868972" cy="166739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10907" y="1238944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上下箭头 9"/>
          <p:cNvSpPr/>
          <p:nvPr/>
        </p:nvSpPr>
        <p:spPr>
          <a:xfrm>
            <a:off x="4154935" y="3567815"/>
            <a:ext cx="424324" cy="85481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602873" y="3806422"/>
            <a:ext cx="169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 overlaps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"/>
          <p:cNvSpPr txBox="1">
            <a:spLocks noChangeArrowheads="1"/>
          </p:cNvSpPr>
          <p:nvPr/>
        </p:nvSpPr>
        <p:spPr bwMode="auto">
          <a:xfrm>
            <a:off x="1511152" y="0"/>
            <a:ext cx="76328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IRGAN: A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for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Unifying Generative and Discriminative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Models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1408148"/>
            <a:ext cx="7776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616" y="1423228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IRGAN Formulation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97174" y="1803288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Generative Retrieval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11152" y="2852936"/>
            <a:ext cx="5040560" cy="3318983"/>
            <a:chOff x="1273324" y="2236424"/>
            <a:chExt cx="5170884" cy="3701801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3324" y="2236424"/>
              <a:ext cx="5170884" cy="3701801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3166888" y="5647489"/>
              <a:ext cx="3277319" cy="2907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1259632" y="2114450"/>
            <a:ext cx="7416824" cy="83099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sampling of d is discrete, it cannot be directly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by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as in the original GAN formulation.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policy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used: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69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"/>
          <p:cNvSpPr txBox="1">
            <a:spLocks noChangeArrowheads="1"/>
          </p:cNvSpPr>
          <p:nvPr/>
        </p:nvSpPr>
        <p:spPr bwMode="auto">
          <a:xfrm>
            <a:off x="1511152" y="0"/>
            <a:ext cx="76328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IRGAN: A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for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Unifying Generative and Discriminative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Models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1408148"/>
            <a:ext cx="7776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616" y="1423228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IRGAN Formulation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97174" y="1803288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Generative Retrieval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259632" y="2346859"/>
                <a:ext cx="6480720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∅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  <m:r>
                                          <a:rPr lang="en-US" altLang="zh-CN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: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reward for the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taking an action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environment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346859"/>
                <a:ext cx="6480720" cy="783869"/>
              </a:xfrm>
              <a:prstGeom prst="rect">
                <a:avLst/>
              </a:prstGeom>
              <a:blipFill rotWithShape="0">
                <a:blip r:embed="rId3"/>
                <a:stretch>
                  <a:fillRect l="-564" b="-8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428" y="4214767"/>
            <a:ext cx="6723809" cy="1200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156419" y="3568436"/>
            <a:ext cx="6867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reduce variance during the REINFORCE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learning, the reward term is replaced by its advantage function: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7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"/>
          <p:cNvSpPr txBox="1">
            <a:spLocks noChangeArrowheads="1"/>
          </p:cNvSpPr>
          <p:nvPr/>
        </p:nvSpPr>
        <p:spPr bwMode="auto">
          <a:xfrm>
            <a:off x="1511152" y="0"/>
            <a:ext cx="76328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IRGAN: A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for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Unifying Generative and Discriminative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Models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1408148"/>
            <a:ext cx="7776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616" y="1423228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IRGAN Formulation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97174" y="1803288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logic (algorithm)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913" y="2126762"/>
            <a:ext cx="6624736" cy="448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7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"/>
          <p:cNvSpPr txBox="1">
            <a:spLocks noChangeArrowheads="1"/>
          </p:cNvSpPr>
          <p:nvPr/>
        </p:nvSpPr>
        <p:spPr bwMode="auto">
          <a:xfrm>
            <a:off x="1511152" y="0"/>
            <a:ext cx="76328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IRGAN: A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for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Unifying Generative and Discriminative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Models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1408148"/>
            <a:ext cx="7776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616" y="1423228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 to Pairwise Case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2258" y="1963625"/>
            <a:ext cx="71105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often easier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capture users’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 </a:t>
            </a:r>
            <a:r>
              <a:rPr lang="en-US" altLang="zh-C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judgements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pair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documents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their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</a:t>
            </a:r>
            <a:r>
              <a:rPr lang="en-US" altLang="zh-C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judgements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documents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from a search engine’s click-through log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Thus, in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IR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problems, the training data is not a set of relevant documents, but a set of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ordered document pairs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query. </a:t>
            </a:r>
          </a:p>
          <a:p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002258" y="4149080"/>
                <a:ext cx="7139483" cy="624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 set of labeled document pairs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={&lt;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&gt;|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≻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≻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means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more relevant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58" y="4149080"/>
                <a:ext cx="7139483" cy="624402"/>
              </a:xfrm>
              <a:prstGeom prst="rect">
                <a:avLst/>
              </a:prstGeom>
              <a:blipFill rotWithShape="0">
                <a:blip r:embed="rId3"/>
                <a:stretch>
                  <a:fillRect l="-427" t="-2941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02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"/>
          <p:cNvSpPr txBox="1">
            <a:spLocks noChangeArrowheads="1"/>
          </p:cNvSpPr>
          <p:nvPr/>
        </p:nvSpPr>
        <p:spPr bwMode="auto">
          <a:xfrm>
            <a:off x="1511152" y="0"/>
            <a:ext cx="76328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IRGAN: A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for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Unifying Generative and Discriminative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Models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1408148"/>
            <a:ext cx="7776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616" y="1423228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 to Pairwise Case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115616" y="3068960"/>
                <a:ext cx="7110536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generator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would try to generate document pairs that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similar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those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i.e., with the correct ranking. 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discriminator D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would try to distinguish such generated document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pairs from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those real document pairs.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068960"/>
                <a:ext cx="7110536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686" t="-2058" r="-772" b="-5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259632" y="1989433"/>
                <a:ext cx="7139483" cy="624402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 set of labelled document pairs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={&lt;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&gt;|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≻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≻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means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more relevant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989433"/>
                <a:ext cx="7139483" cy="624402"/>
              </a:xfrm>
              <a:prstGeom prst="rect">
                <a:avLst/>
              </a:prstGeom>
              <a:blipFill rotWithShape="0">
                <a:blip r:embed="rId4"/>
                <a:stretch>
                  <a:fillRect l="-426" t="-1887" b="-5660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1152" y="4725144"/>
            <a:ext cx="6066667" cy="13619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1362" y="5949280"/>
            <a:ext cx="2942857" cy="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8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"/>
          <p:cNvSpPr txBox="1">
            <a:spLocks noChangeArrowheads="1"/>
          </p:cNvSpPr>
          <p:nvPr/>
        </p:nvSpPr>
        <p:spPr bwMode="auto">
          <a:xfrm>
            <a:off x="1511152" y="0"/>
            <a:ext cx="76328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IRGAN: A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for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Unifying Generative and Discriminative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Models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1408148"/>
            <a:ext cx="7776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616" y="1423228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 to Pairwise Case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140968"/>
            <a:ext cx="5923809" cy="179047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59632" y="2000761"/>
            <a:ext cx="66185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use the standard cross entropy cost for this binary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as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before, we have the following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game: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4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"/>
          <p:cNvSpPr txBox="1">
            <a:spLocks noChangeArrowheads="1"/>
          </p:cNvSpPr>
          <p:nvPr/>
        </p:nvSpPr>
        <p:spPr bwMode="auto">
          <a:xfrm>
            <a:off x="1511152" y="0"/>
            <a:ext cx="76328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IRGAN: A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for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Unifying Generative and Discriminative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Models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1408148"/>
            <a:ext cx="7776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616" y="1423228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 to Pairwise Case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133153" y="1878036"/>
                <a:ext cx="7620644" cy="8904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a document pair through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generator G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first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pick a document pair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take the lower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ranked document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then pair it with a document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selected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unlabeled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to make a new document pair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153" y="1878036"/>
                <a:ext cx="7620644" cy="890437"/>
              </a:xfrm>
              <a:prstGeom prst="rect">
                <a:avLst/>
              </a:prstGeom>
              <a:blipFill rotWithShape="0">
                <a:blip r:embed="rId3"/>
                <a:stretch>
                  <a:fillRect l="-399" t="-1342" r="-239" b="-4027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33" y="3501008"/>
            <a:ext cx="5434111" cy="26524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1133153" y="2965463"/>
                <a:ext cx="706246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the generative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r>
                          <a:rPr lang="en-US" altLang="zh-CN" sz="16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altLang="zh-CN" sz="16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by a </a:t>
                </a:r>
                <a:r>
                  <a:rPr lang="en-US" altLang="zh-CN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softmax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function: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153" y="2965463"/>
                <a:ext cx="7062464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518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259632" y="6144273"/>
                <a:ext cx="684076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special case,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happens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6144273"/>
                <a:ext cx="6840760" cy="391646"/>
              </a:xfrm>
              <a:prstGeom prst="rect">
                <a:avLst/>
              </a:prstGeom>
              <a:blipFill rotWithShape="0">
                <a:blip r:embed="rId6"/>
                <a:stretch>
                  <a:fillRect l="-802" t="-9375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77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"/>
          <p:cNvSpPr txBox="1">
            <a:spLocks noChangeArrowheads="1"/>
          </p:cNvSpPr>
          <p:nvPr/>
        </p:nvSpPr>
        <p:spPr bwMode="auto">
          <a:xfrm>
            <a:off x="1511152" y="0"/>
            <a:ext cx="76328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IRGAN: A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for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Unifying Generative and Discriminative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Models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1408148"/>
            <a:ext cx="7776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616" y="1423228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2731443" y="3057072"/>
                <a:ext cx="396914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Temperature parameter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443" y="3057072"/>
                <a:ext cx="3969146" cy="338554"/>
              </a:xfrm>
              <a:prstGeom prst="rect">
                <a:avLst/>
              </a:prstGeom>
              <a:blipFill rotWithShape="0">
                <a:blip r:embed="rId3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94" y="2221674"/>
            <a:ext cx="5504762" cy="6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8013" y="4600140"/>
            <a:ext cx="5342857" cy="49523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59632" y="3493864"/>
            <a:ext cx="69127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there could be various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implementations for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more on adversarial training,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they implement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 using the same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(with different sets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parameters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77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"/>
          <p:cNvSpPr txBox="1">
            <a:spLocks noChangeArrowheads="1"/>
          </p:cNvSpPr>
          <p:nvPr/>
        </p:nvSpPr>
        <p:spPr bwMode="auto">
          <a:xfrm>
            <a:off x="1511152" y="0"/>
            <a:ext cx="76328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IRGAN: A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for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Unifying Generative and Discriminative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Models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1408148"/>
            <a:ext cx="7776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616" y="1423228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97174" y="1803288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Search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398" y="4104163"/>
            <a:ext cx="5828571" cy="13333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1211685" y="2229206"/>
                <a:ext cx="7560840" cy="863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query-document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represented by a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each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dimension represents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 statistical value of the query-document pair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either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 of it, such as BM25, PageRank, TFIDF, language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score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etc.</a:t>
                </a:r>
                <a:r>
                  <a:rPr lang="zh-CN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685" y="2229206"/>
                <a:ext cx="7560840" cy="863185"/>
              </a:xfrm>
              <a:prstGeom prst="rect">
                <a:avLst/>
              </a:prstGeom>
              <a:blipFill rotWithShape="0">
                <a:blip r:embed="rId4"/>
                <a:stretch>
                  <a:fillRect l="-484" t="-1418" r="-645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1287438" y="3429000"/>
            <a:ext cx="64529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two-layer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for the score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"/>
          <p:cNvSpPr txBox="1">
            <a:spLocks noChangeArrowheads="1"/>
          </p:cNvSpPr>
          <p:nvPr/>
        </p:nvSpPr>
        <p:spPr bwMode="auto">
          <a:xfrm>
            <a:off x="1511152" y="0"/>
            <a:ext cx="76328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IRGAN: A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for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Unifying Generative and Discriminative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Models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1408148"/>
            <a:ext cx="7776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616" y="1423228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97174" y="1803288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 Recommendation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11685" y="2229206"/>
            <a:ext cx="7560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factorization (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03648" y="3284984"/>
            <a:ext cx="5723809" cy="1266667"/>
            <a:chOff x="1231851" y="3861048"/>
            <a:chExt cx="5723809" cy="1266667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1851" y="3861048"/>
              <a:ext cx="5723809" cy="1266667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2843808" y="4869160"/>
              <a:ext cx="4111852" cy="2585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530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"/>
          <p:cNvSpPr txBox="1">
            <a:spLocks noChangeArrowheads="1"/>
          </p:cNvSpPr>
          <p:nvPr/>
        </p:nvSpPr>
        <p:spPr bwMode="auto">
          <a:xfrm>
            <a:off x="1511152" y="0"/>
            <a:ext cx="76328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IRGAN: A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for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Unifying Generative and Discriminative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Models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1484784"/>
            <a:ext cx="7776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59632" y="1855948"/>
            <a:ext cx="76328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333333"/>
                </a:solidFill>
                <a:latin typeface="+mn-ea"/>
                <a:ea typeface="+mn-ea"/>
              </a:rPr>
              <a:t>以三个</a:t>
            </a:r>
            <a:r>
              <a:rPr lang="en-US" altLang="zh-CN" sz="1600" dirty="0">
                <a:solidFill>
                  <a:srgbClr val="333333"/>
                </a:solidFill>
                <a:latin typeface="+mn-ea"/>
                <a:ea typeface="+mn-ea"/>
              </a:rPr>
              <a:t>strong </a:t>
            </a:r>
            <a:r>
              <a:rPr lang="en-US" altLang="zh-CN" sz="1600" dirty="0" smtClean="0">
                <a:solidFill>
                  <a:srgbClr val="333333"/>
                </a:solidFill>
                <a:latin typeface="+mn-ea"/>
                <a:ea typeface="+mn-ea"/>
              </a:rPr>
              <a:t>accepted (</a:t>
            </a:r>
            <a:r>
              <a:rPr lang="zh-CN" altLang="en-US" sz="1600" dirty="0" smtClean="0">
                <a:solidFill>
                  <a:srgbClr val="333333"/>
                </a:solidFill>
                <a:latin typeface="+mn-ea"/>
                <a:ea typeface="+mn-ea"/>
              </a:rPr>
              <a:t>评分</a:t>
            </a:r>
            <a:r>
              <a:rPr lang="en-US" altLang="zh-CN" sz="1600" dirty="0" smtClean="0">
                <a:solidFill>
                  <a:srgbClr val="333333"/>
                </a:solidFill>
                <a:latin typeface="+mn-ea"/>
                <a:ea typeface="+mn-ea"/>
              </a:rPr>
              <a:t>1-5</a:t>
            </a:r>
            <a:r>
              <a:rPr lang="zh-CN" altLang="en-US" sz="1600" dirty="0" smtClean="0">
                <a:solidFill>
                  <a:srgbClr val="333333"/>
                </a:solidFill>
                <a:latin typeface="+mn-ea"/>
                <a:ea typeface="+mn-ea"/>
              </a:rPr>
              <a:t>，得分：</a:t>
            </a:r>
            <a:r>
              <a:rPr lang="en-US" altLang="zh-CN" sz="1600" b="1" dirty="0" smtClean="0">
                <a:solidFill>
                  <a:srgbClr val="333333"/>
                </a:solidFill>
                <a:latin typeface="+mn-ea"/>
                <a:ea typeface="+mn-ea"/>
              </a:rPr>
              <a:t>5, 5, 5</a:t>
            </a:r>
            <a:r>
              <a:rPr lang="en-US" altLang="zh-CN" sz="1600" dirty="0" smtClean="0">
                <a:solidFill>
                  <a:srgbClr val="333333"/>
                </a:solidFill>
                <a:latin typeface="+mn-ea"/>
                <a:ea typeface="+mn-ea"/>
              </a:rPr>
              <a:t>)</a:t>
            </a:r>
            <a:r>
              <a:rPr lang="zh-CN" altLang="en-US" sz="1600" dirty="0" smtClean="0">
                <a:solidFill>
                  <a:srgbClr val="333333"/>
                </a:solidFill>
                <a:latin typeface="+mn-ea"/>
                <a:ea typeface="+mn-ea"/>
              </a:rPr>
              <a:t>的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ea typeface="+mn-ea"/>
              </a:rPr>
              <a:t>成绩被</a:t>
            </a:r>
            <a:r>
              <a:rPr lang="en-US" altLang="zh-CN" sz="1600" dirty="0">
                <a:solidFill>
                  <a:srgbClr val="333333"/>
                </a:solidFill>
                <a:latin typeface="+mn-ea"/>
                <a:ea typeface="+mn-ea"/>
              </a:rPr>
              <a:t>SIGIR 2017</a:t>
            </a:r>
            <a:r>
              <a:rPr lang="zh-CN" altLang="en-US" sz="1600" dirty="0" smtClean="0">
                <a:solidFill>
                  <a:srgbClr val="333333"/>
                </a:solidFill>
                <a:latin typeface="+mn-ea"/>
                <a:ea typeface="+mn-ea"/>
              </a:rPr>
              <a:t>录取。</a:t>
            </a:r>
            <a:endParaRPr lang="zh-CN" altLang="en-US" sz="1600" dirty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12863" y="4021389"/>
            <a:ext cx="731957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3E3E3E"/>
                </a:solidFill>
                <a:latin typeface="+mn-ea"/>
                <a:ea typeface="+mn-ea"/>
              </a:rPr>
              <a:t>“</a:t>
            </a:r>
            <a:r>
              <a:rPr lang="zh-CN" altLang="en-US" sz="1600" dirty="0" smtClean="0">
                <a:solidFill>
                  <a:srgbClr val="3E3E3E"/>
                </a:solidFill>
                <a:latin typeface="+mn-ea"/>
                <a:ea typeface="+mn-ea"/>
              </a:rPr>
              <a:t>整个</a:t>
            </a:r>
            <a:r>
              <a:rPr lang="zh-CN" altLang="en-US" sz="1600" dirty="0">
                <a:solidFill>
                  <a:srgbClr val="3E3E3E"/>
                </a:solidFill>
                <a:latin typeface="+mn-ea"/>
                <a:ea typeface="+mn-ea"/>
              </a:rPr>
              <a:t>团队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8</a:t>
            </a:r>
            <a:r>
              <a:rPr lang="zh-CN" altLang="en-US" sz="1600" dirty="0">
                <a:solidFill>
                  <a:srgbClr val="3E3E3E"/>
                </a:solidFill>
                <a:latin typeface="+mn-ea"/>
                <a:ea typeface="+mn-ea"/>
              </a:rPr>
              <a:t>个人在 </a:t>
            </a:r>
            <a:r>
              <a:rPr lang="en-US" altLang="zh-CN" sz="1600" dirty="0" err="1">
                <a:solidFill>
                  <a:srgbClr val="3E3E3E"/>
                </a:solidFill>
                <a:latin typeface="+mn-ea"/>
                <a:ea typeface="+mn-ea"/>
              </a:rPr>
              <a:t>bitbucket</a:t>
            </a:r>
            <a:r>
              <a:rPr lang="en-US" altLang="zh-CN" sz="1600" dirty="0">
                <a:solidFill>
                  <a:srgbClr val="3E3E3E"/>
                </a:solidFill>
                <a:latin typeface="+mn-ea"/>
                <a:ea typeface="+mn-ea"/>
              </a:rPr>
              <a:t> </a:t>
            </a:r>
            <a:r>
              <a:rPr lang="zh-CN" altLang="en-US" sz="1600" dirty="0">
                <a:solidFill>
                  <a:srgbClr val="3E3E3E"/>
                </a:solidFill>
                <a:latin typeface="+mn-ea"/>
                <a:ea typeface="+mn-ea"/>
              </a:rPr>
              <a:t>上面提交论文 </a:t>
            </a:r>
            <a:r>
              <a:rPr lang="en-US" altLang="zh-CN" sz="1600" dirty="0">
                <a:solidFill>
                  <a:srgbClr val="3E3E3E"/>
                </a:solidFill>
                <a:latin typeface="+mn-ea"/>
                <a:ea typeface="+mn-ea"/>
              </a:rPr>
              <a:t>latex </a:t>
            </a:r>
            <a:r>
              <a:rPr lang="zh-CN" altLang="en-US" sz="1600" dirty="0">
                <a:solidFill>
                  <a:srgbClr val="3E3E3E"/>
                </a:solidFill>
                <a:latin typeface="+mn-ea"/>
                <a:ea typeface="+mn-ea"/>
              </a:rPr>
              <a:t>修改，借助 </a:t>
            </a:r>
            <a:r>
              <a:rPr lang="en-US" altLang="zh-CN" sz="1600" dirty="0" err="1">
                <a:solidFill>
                  <a:srgbClr val="3E3E3E"/>
                </a:solidFill>
                <a:latin typeface="+mn-ea"/>
                <a:ea typeface="+mn-ea"/>
              </a:rPr>
              <a:t>git</a:t>
            </a:r>
            <a:r>
              <a:rPr lang="en-US" altLang="zh-CN" sz="1600" dirty="0">
                <a:solidFill>
                  <a:srgbClr val="3E3E3E"/>
                </a:solidFill>
                <a:latin typeface="+mn-ea"/>
                <a:ea typeface="+mn-ea"/>
              </a:rPr>
              <a:t> </a:t>
            </a:r>
            <a:r>
              <a:rPr lang="zh-CN" altLang="en-US" sz="1600" dirty="0">
                <a:solidFill>
                  <a:srgbClr val="3E3E3E"/>
                </a:solidFill>
                <a:latin typeface="+mn-ea"/>
                <a:ea typeface="+mn-ea"/>
              </a:rPr>
              <a:t>强大的修改 </a:t>
            </a:r>
            <a:r>
              <a:rPr lang="en-US" altLang="zh-CN" sz="1600" dirty="0">
                <a:solidFill>
                  <a:srgbClr val="3E3E3E"/>
                </a:solidFill>
                <a:latin typeface="+mn-ea"/>
                <a:ea typeface="+mn-ea"/>
              </a:rPr>
              <a:t>merge </a:t>
            </a:r>
            <a:r>
              <a:rPr lang="zh-CN" altLang="en-US" sz="1600" dirty="0">
                <a:solidFill>
                  <a:srgbClr val="3E3E3E"/>
                </a:solidFill>
                <a:latin typeface="+mn-ea"/>
                <a:ea typeface="+mn-ea"/>
              </a:rPr>
              <a:t>功能，我们总是能多人并行迭代论文工作。在最后的 </a:t>
            </a:r>
            <a:r>
              <a:rPr lang="en-US" altLang="zh-CN" sz="1600" dirty="0">
                <a:solidFill>
                  <a:srgbClr val="3E3E3E"/>
                </a:solidFill>
                <a:latin typeface="+mn-ea"/>
                <a:ea typeface="+mn-ea"/>
              </a:rPr>
              <a:t>1 </a:t>
            </a:r>
            <a:r>
              <a:rPr lang="zh-CN" altLang="en-US" sz="1600" dirty="0">
                <a:solidFill>
                  <a:srgbClr val="3E3E3E"/>
                </a:solidFill>
                <a:latin typeface="+mn-ea"/>
                <a:ea typeface="+mn-ea"/>
              </a:rPr>
              <a:t>月 </a:t>
            </a:r>
            <a:r>
              <a:rPr lang="en-US" altLang="zh-CN" sz="1600" dirty="0">
                <a:solidFill>
                  <a:srgbClr val="3E3E3E"/>
                </a:solidFill>
                <a:latin typeface="+mn-ea"/>
                <a:ea typeface="+mn-ea"/>
              </a:rPr>
              <a:t>24 </a:t>
            </a:r>
            <a:r>
              <a:rPr lang="zh-CN" altLang="en-US" sz="1600" dirty="0">
                <a:solidFill>
                  <a:srgbClr val="3E3E3E"/>
                </a:solidFill>
                <a:latin typeface="+mn-ea"/>
                <a:ea typeface="+mn-ea"/>
              </a:rPr>
              <a:t>日那一天，我们的提交次数就超过了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200</a:t>
            </a:r>
            <a:r>
              <a:rPr lang="en-US" altLang="zh-CN" sz="1600" dirty="0">
                <a:solidFill>
                  <a:srgbClr val="3E3E3E"/>
                </a:solidFill>
                <a:latin typeface="+mn-ea"/>
                <a:ea typeface="+mn-ea"/>
              </a:rPr>
              <a:t> </a:t>
            </a:r>
            <a:r>
              <a:rPr lang="zh-CN" altLang="en-US" sz="1600" dirty="0">
                <a:solidFill>
                  <a:srgbClr val="3E3E3E"/>
                </a:solidFill>
                <a:latin typeface="+mn-ea"/>
                <a:ea typeface="+mn-ea"/>
              </a:rPr>
              <a:t>次，这个项目的总提交数则在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550</a:t>
            </a:r>
            <a:r>
              <a:rPr lang="en-US" altLang="zh-CN" sz="1600" dirty="0">
                <a:solidFill>
                  <a:srgbClr val="3E3E3E"/>
                </a:solidFill>
                <a:latin typeface="+mn-ea"/>
                <a:ea typeface="+mn-ea"/>
              </a:rPr>
              <a:t> </a:t>
            </a:r>
            <a:r>
              <a:rPr lang="zh-CN" altLang="en-US" sz="1600" dirty="0">
                <a:solidFill>
                  <a:srgbClr val="3E3E3E"/>
                </a:solidFill>
                <a:latin typeface="+mn-ea"/>
                <a:ea typeface="+mn-ea"/>
              </a:rPr>
              <a:t>次</a:t>
            </a:r>
            <a:r>
              <a:rPr lang="zh-CN" altLang="en-US" sz="1600" dirty="0" smtClean="0">
                <a:solidFill>
                  <a:srgbClr val="3E3E3E"/>
                </a:solidFill>
                <a:latin typeface="+mn-ea"/>
                <a:ea typeface="+mn-ea"/>
              </a:rPr>
              <a:t>。</a:t>
            </a:r>
            <a:r>
              <a:rPr lang="en-US" altLang="zh-CN" sz="1600" dirty="0" smtClean="0">
                <a:solidFill>
                  <a:srgbClr val="3E3E3E"/>
                </a:solidFill>
                <a:latin typeface="+mn-ea"/>
                <a:ea typeface="+mn-ea"/>
              </a:rPr>
              <a:t>”</a:t>
            </a:r>
            <a:endParaRPr lang="zh-CN" altLang="en-US" sz="1600" dirty="0"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27120" y="2555193"/>
            <a:ext cx="73773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3E3E3E"/>
                </a:solidFill>
                <a:latin typeface="+mn-ea"/>
                <a:ea typeface="+mn-ea"/>
                <a:cs typeface="Times New Roman" panose="02020603050405020304" pitchFamily="18" charset="0"/>
              </a:rPr>
              <a:t>汪军说，“中英团队之间的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8</a:t>
            </a:r>
            <a:r>
              <a:rPr lang="en-US" altLang="zh-CN" sz="1600" dirty="0">
                <a:solidFill>
                  <a:srgbClr val="3E3E3E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rgbClr val="3E3E3E"/>
                </a:solidFill>
                <a:latin typeface="+mn-ea"/>
                <a:ea typeface="+mn-ea"/>
                <a:cs typeface="Times New Roman" panose="02020603050405020304" pitchFamily="18" charset="0"/>
              </a:rPr>
              <a:t>小时时差对我们快速迭代是有利的，英国的工作在深夜结束后，直接提交给中国的团队（已经是中国的第二天清晨）。中国的团队结束后，又可以交给英方。我们基本上是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24</a:t>
            </a:r>
            <a:r>
              <a:rPr lang="en-US" altLang="zh-CN" sz="1600" dirty="0">
                <a:solidFill>
                  <a:srgbClr val="3E3E3E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rgbClr val="3E3E3E"/>
                </a:solidFill>
                <a:latin typeface="+mn-ea"/>
                <a:ea typeface="+mn-ea"/>
                <a:cs typeface="Times New Roman" panose="02020603050405020304" pitchFamily="18" charset="0"/>
              </a:rPr>
              <a:t>小时不停的快速迭代，保证工作的质量和速度。”</a:t>
            </a:r>
            <a:endParaRPr lang="zh-CN" altLang="en-US" sz="16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12863" y="1274877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38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"/>
          <p:cNvSpPr txBox="1">
            <a:spLocks noChangeArrowheads="1"/>
          </p:cNvSpPr>
          <p:nvPr/>
        </p:nvSpPr>
        <p:spPr bwMode="auto">
          <a:xfrm>
            <a:off x="1511152" y="0"/>
            <a:ext cx="76328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IRGAN: A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for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Unifying Generative and Discriminative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Models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1408148"/>
            <a:ext cx="7776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616" y="1423228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97174" y="1803288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Answering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851642"/>
            <a:ext cx="4714286" cy="7523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805583" y="4365104"/>
                <a:ext cx="5616624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the representations of question and answer with the neural network such as LSTM and CNN.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583" y="4365104"/>
                <a:ext cx="5616624" cy="667747"/>
              </a:xfrm>
              <a:prstGeom prst="rect">
                <a:avLst/>
              </a:prstGeom>
              <a:blipFill rotWithShape="0">
                <a:blip r:embed="rId4"/>
                <a:stretch>
                  <a:fillRect l="-868" t="-4545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89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"/>
          <p:cNvSpPr txBox="1">
            <a:spLocks noChangeArrowheads="1"/>
          </p:cNvSpPr>
          <p:nvPr/>
        </p:nvSpPr>
        <p:spPr bwMode="auto">
          <a:xfrm>
            <a:off x="1511152" y="0"/>
            <a:ext cx="76328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IRGAN: A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for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Unifying Generative and Discriminative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Models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1408148"/>
            <a:ext cx="7776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616" y="1423228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97174" y="1803288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Search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7860" y="2405185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: MQ2008-semi (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Million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track), which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a large amount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unlabeled data.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9632" y="3222525"/>
            <a:ext cx="727280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query-document pair in the dataset is given a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level (-1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1 or 2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 means “unknown”).</a:t>
            </a:r>
          </a:p>
          <a:p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Samples: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samples: 1 and 2;   Unlabeled samples: 0 and -1.</a:t>
            </a:r>
          </a:p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query-document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 is represented by a 46-dimensional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 of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(such as BM25 and LMIR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the generator in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pointwise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IRGAN and discriminator in pairwise IRGAN for web search.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69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"/>
          <p:cNvSpPr txBox="1">
            <a:spLocks noChangeArrowheads="1"/>
          </p:cNvSpPr>
          <p:nvPr/>
        </p:nvSpPr>
        <p:spPr bwMode="auto">
          <a:xfrm>
            <a:off x="1511152" y="0"/>
            <a:ext cx="76328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IRGAN: A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for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Unifying Generative and Discriminative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Models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1408148"/>
            <a:ext cx="7776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7624" y="1403178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47850" y="1782706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Search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9" y="2200743"/>
            <a:ext cx="4824536" cy="433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0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"/>
          <p:cNvSpPr txBox="1">
            <a:spLocks noChangeArrowheads="1"/>
          </p:cNvSpPr>
          <p:nvPr/>
        </p:nvSpPr>
        <p:spPr bwMode="auto">
          <a:xfrm>
            <a:off x="1511152" y="0"/>
            <a:ext cx="76328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IRGAN: A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for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Unifying Generative and Discriminative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Models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1408148"/>
            <a:ext cx="7776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7624" y="1403178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47850" y="1782706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Search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63452" y="5373216"/>
            <a:ext cx="67649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about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epoches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IRGAN-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pointwise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60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epochs for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IRGAN-pairwise of adversarial training, both Precision@5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NDCG@5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 and the winner player consistently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outperforms the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baseline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LambdaRank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453682"/>
            <a:ext cx="5533333" cy="2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"/>
          <p:cNvSpPr txBox="1">
            <a:spLocks noChangeArrowheads="1"/>
          </p:cNvSpPr>
          <p:nvPr/>
        </p:nvSpPr>
        <p:spPr bwMode="auto">
          <a:xfrm>
            <a:off x="1511152" y="0"/>
            <a:ext cx="76328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IRGAN: A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for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Unifying Generative and Discriminative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Models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1408148"/>
            <a:ext cx="7776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7624" y="1403178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47850" y="1782706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Search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592" y="5517232"/>
            <a:ext cx="75440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about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epoches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IRGAN-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pointwise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60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epochs for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IRGAN-pairwise of adversarial training, both Precision@5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NDCG@5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 and the winner player consistently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outperforms the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baseline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LambdaRank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152" y="2421806"/>
            <a:ext cx="5533333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"/>
          <p:cNvSpPr txBox="1">
            <a:spLocks noChangeArrowheads="1"/>
          </p:cNvSpPr>
          <p:nvPr/>
        </p:nvSpPr>
        <p:spPr bwMode="auto">
          <a:xfrm>
            <a:off x="1511152" y="0"/>
            <a:ext cx="76328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IRGAN: A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for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Unifying Generative and Discriminative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Models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1408148"/>
            <a:ext cx="7776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7624" y="1403178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47850" y="1782706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Search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420888"/>
            <a:ext cx="5542857" cy="2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2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"/>
          <p:cNvSpPr txBox="1">
            <a:spLocks noChangeArrowheads="1"/>
          </p:cNvSpPr>
          <p:nvPr/>
        </p:nvSpPr>
        <p:spPr bwMode="auto">
          <a:xfrm>
            <a:off x="1511152" y="0"/>
            <a:ext cx="76328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IRGAN: A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for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Unifying Generative and Discriminative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Models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1408148"/>
            <a:ext cx="7776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7624" y="1403178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47850" y="1782706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Search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829" y="2236761"/>
            <a:ext cx="5485714" cy="271428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187624" y="5041938"/>
            <a:ext cx="67687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two layer neural network ,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linear model</a:t>
            </a:r>
          </a:p>
          <a:p>
            <a:pPr algn="just"/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suggests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model used for making the prediction (the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 in IRGAN-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pointwise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the discriminator in IRGAN-pairwise) should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implemented with a capacity not lower than its opponent.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5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"/>
          <p:cNvSpPr txBox="1">
            <a:spLocks noChangeArrowheads="1"/>
          </p:cNvSpPr>
          <p:nvPr/>
        </p:nvSpPr>
        <p:spPr bwMode="auto">
          <a:xfrm>
            <a:off x="1511152" y="0"/>
            <a:ext cx="76328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IRGAN: A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for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Unifying Generative and Discriminative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Models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1408148"/>
            <a:ext cx="7776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7624" y="1403178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47850" y="1782706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 Recommendation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4200" y="4365104"/>
            <a:ext cx="727623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Positive samples : 5-star ratings;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Unlabeled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samples: the other ratings</a:t>
            </a:r>
          </a:p>
          <a:p>
            <a:pPr algn="just"/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factor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for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factorization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5 and 16 for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Movielens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Netflix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respectively.h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the generator of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pointwise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IRGAN since the rank is not so important in recommendation.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531566"/>
            <a:ext cx="4247619" cy="1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"/>
          <p:cNvSpPr txBox="1">
            <a:spLocks noChangeArrowheads="1"/>
          </p:cNvSpPr>
          <p:nvPr/>
        </p:nvSpPr>
        <p:spPr bwMode="auto">
          <a:xfrm>
            <a:off x="1511152" y="0"/>
            <a:ext cx="76328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IRGAN: A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for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Unifying Generative and Discriminative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Models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1408148"/>
            <a:ext cx="7776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7624" y="1403178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013042"/>
            <a:ext cx="5571429" cy="346666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9592" y="5476633"/>
            <a:ext cx="7344816" cy="1077218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retrieval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in IRGAN does not explicitly learn to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optimise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ranking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like what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LambdaFM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does, it still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consistently better than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LambdaFM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Our explanation is that the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training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both models a higher learning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 than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single-model training of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LambdaFM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BPR.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47850" y="1782706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 Recommendation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81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"/>
          <p:cNvSpPr txBox="1">
            <a:spLocks noChangeArrowheads="1"/>
          </p:cNvSpPr>
          <p:nvPr/>
        </p:nvSpPr>
        <p:spPr bwMode="auto">
          <a:xfrm>
            <a:off x="1511152" y="0"/>
            <a:ext cx="76328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IRGAN: A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for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Unifying Generative and Discriminative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Models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1408148"/>
            <a:ext cx="7776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7624" y="1403178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47850" y="1782706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 Recommendation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152" y="2072042"/>
            <a:ext cx="5361905" cy="338095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9592" y="5476633"/>
            <a:ext cx="7344816" cy="1077218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retrieval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in IRGAN does not explicitly learn to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optimise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ranking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like what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LambdaFM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does, it still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consistently better than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LambdaFM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Our explanation is that the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training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both models a higher learning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 than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single-model training of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LambdaFM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BPR.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19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"/>
          <p:cNvSpPr txBox="1">
            <a:spLocks noChangeArrowheads="1"/>
          </p:cNvSpPr>
          <p:nvPr/>
        </p:nvSpPr>
        <p:spPr bwMode="auto">
          <a:xfrm>
            <a:off x="1511152" y="0"/>
            <a:ext cx="76328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IRGAN: A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for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Unifying Generative and Discriminative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Models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1484784"/>
            <a:ext cx="7776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616" y="1423228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253275" y="2060848"/>
                <a:ext cx="7272808" cy="3447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Generative retrieval model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Eg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Query likelihood language model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CN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Discriminative retrieval model </a:t>
                </a:r>
              </a:p>
              <a:p>
                <a:endParaRPr lang="en-US" altLang="zh-CN" sz="1600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</m:oMath>
                  </m:oMathPara>
                </a14:m>
                <a:endPara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altLang="zh-CN" sz="1600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joint features of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endPara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relevance labels</a:t>
                </a: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Eg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Learning to rank (</a:t>
                </a:r>
                <a:r>
                  <a:rPr lang="en-US" altLang="zh-CN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pointwise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pairwise (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:r>
                  <a:rPr lang="en-US" altLang="zh-CN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listwise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275" y="2060848"/>
                <a:ext cx="7272808" cy="3447098"/>
              </a:xfrm>
              <a:prstGeom prst="rect">
                <a:avLst/>
              </a:prstGeom>
              <a:blipFill rotWithShape="0">
                <a:blip r:embed="rId3"/>
                <a:stretch>
                  <a:fillRect l="-754" t="-883" r="-503" b="-12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92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"/>
          <p:cNvSpPr txBox="1">
            <a:spLocks noChangeArrowheads="1"/>
          </p:cNvSpPr>
          <p:nvPr/>
        </p:nvSpPr>
        <p:spPr bwMode="auto">
          <a:xfrm>
            <a:off x="1511152" y="0"/>
            <a:ext cx="76328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IRGAN: A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for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Unifying Generative and Discriminative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Models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1408148"/>
            <a:ext cx="7776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7624" y="1403178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47850" y="1782706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 Recommendation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255782"/>
            <a:ext cx="5704762" cy="302857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11152" y="5589240"/>
            <a:ext cx="6157192" cy="58477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IRGAN owns a consistent superiority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 the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LambdaFM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beginning of adversarial training.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77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"/>
          <p:cNvSpPr txBox="1">
            <a:spLocks noChangeArrowheads="1"/>
          </p:cNvSpPr>
          <p:nvPr/>
        </p:nvSpPr>
        <p:spPr bwMode="auto">
          <a:xfrm>
            <a:off x="1511152" y="0"/>
            <a:ext cx="76328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IRGAN: A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for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Unifying Generative and Discriminative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Models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1408148"/>
            <a:ext cx="7776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7624" y="1403178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47850" y="1782706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 Recommendation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11152" y="5589240"/>
            <a:ext cx="6157192" cy="338554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optimal temperature parameter is consistent with that in web search.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451591"/>
            <a:ext cx="5504762" cy="2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0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"/>
          <p:cNvSpPr txBox="1">
            <a:spLocks noChangeArrowheads="1"/>
          </p:cNvSpPr>
          <p:nvPr/>
        </p:nvSpPr>
        <p:spPr bwMode="auto">
          <a:xfrm>
            <a:off x="1511152" y="0"/>
            <a:ext cx="76328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IRGAN: A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for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Unifying Generative and Discriminative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Models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1408148"/>
            <a:ext cx="7776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7624" y="1403178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47850" y="1782706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Answering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03648" y="2240750"/>
            <a:ext cx="727623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Datasest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 QA</a:t>
            </a:r>
          </a:p>
          <a:p>
            <a:pPr algn="just"/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(The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answers are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randomly sampled from the whole answers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pool. In practice, 500 candidate answer are used for each question due to the time complexity, which is  still larger than other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QA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datasets. Thus,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InsuranceQA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sampling/generating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strategy.)</a:t>
            </a:r>
          </a:p>
          <a:p>
            <a:pPr algn="just"/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Positive samples: the only one right answer and the question;</a:t>
            </a:r>
          </a:p>
          <a:p>
            <a:pPr algn="just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Unlabeled samples: the other (q, a) pairs</a:t>
            </a:r>
          </a:p>
          <a:p>
            <a:pPr algn="just"/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Find the </a:t>
            </a:r>
            <a:r>
              <a:rPr lang="en-US" altLang="zh-C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and only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500 candidate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answers under the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Precision@1 metric.</a:t>
            </a:r>
          </a:p>
          <a:p>
            <a:pPr algn="just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the pairwise IRGAN, since it works better for top ranked documents in web search.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04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"/>
          <p:cNvSpPr txBox="1">
            <a:spLocks noChangeArrowheads="1"/>
          </p:cNvSpPr>
          <p:nvPr/>
        </p:nvSpPr>
        <p:spPr bwMode="auto">
          <a:xfrm>
            <a:off x="1511152" y="0"/>
            <a:ext cx="76328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IRGAN: A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for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Unifying Generative and Discriminative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Models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1408148"/>
            <a:ext cx="7776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7624" y="1403178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47850" y="1782706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Answering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636912"/>
            <a:ext cx="4761905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0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"/>
          <p:cNvSpPr txBox="1">
            <a:spLocks noChangeArrowheads="1"/>
          </p:cNvSpPr>
          <p:nvPr/>
        </p:nvSpPr>
        <p:spPr bwMode="auto">
          <a:xfrm>
            <a:off x="1511152" y="0"/>
            <a:ext cx="76328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IRGAN: A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for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Unifying Generative and Discriminative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Models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1408148"/>
            <a:ext cx="7776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7624" y="1403178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47850" y="1782706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Answering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329" y="2286512"/>
            <a:ext cx="5504762" cy="25619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36329" y="212623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Test-1 set: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1821" y="4917681"/>
            <a:ext cx="7488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discriminative retrieval model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IRGAN-pairwise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than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LambdaCNN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retrieval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tends to perform less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 during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pairwise adversarial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training.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11821" y="5734167"/>
            <a:ext cx="7416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may be caused by the data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sparsity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(each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usually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only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correct answer and many more weak negative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answers),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generator may fail to get a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feedback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discriminator.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11821" y="4917681"/>
            <a:ext cx="7636643" cy="164748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90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"/>
          <p:cNvSpPr txBox="1">
            <a:spLocks noChangeArrowheads="1"/>
          </p:cNvSpPr>
          <p:nvPr/>
        </p:nvSpPr>
        <p:spPr bwMode="auto">
          <a:xfrm>
            <a:off x="1511152" y="0"/>
            <a:ext cx="76328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IRGAN: A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for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Unifying Generative and Discriminative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Models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1408148"/>
            <a:ext cx="7776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7624" y="1403178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2060848"/>
            <a:ext cx="761605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ropose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IRGAN framework that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unifies two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schools of information retrieval methodologies, i.e.,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models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discriminative models, via adversarial training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generative retrieval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is guided by the signals obtained from the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discriminative retrieval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model, which makes it more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favourable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 the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non-learning methods or the maximum likelihood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 scheme.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discriminative retrieval model could be enhanced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rank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documents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via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negative sampling from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generator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pointwise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version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IRGAN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generative retrieval model gets improved more than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discriminative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 model, but we have an opposite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in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pairwise case.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2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"/>
          <p:cNvSpPr txBox="1">
            <a:spLocks noChangeArrowheads="1"/>
          </p:cNvSpPr>
          <p:nvPr/>
        </p:nvSpPr>
        <p:spPr bwMode="auto">
          <a:xfrm>
            <a:off x="1511152" y="0"/>
            <a:ext cx="76328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IRGAN: A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for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Unifying Generative and Discriminative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Models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1484784"/>
            <a:ext cx="7776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616" y="1423228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3275" y="2060848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retrieval model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11152" y="2430180"/>
            <a:ext cx="6532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text statistics and distributions over document space.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use the relevancy signals such as </a:t>
            </a: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links, clicks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are largely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observable in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Internet-based applications.  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11152" y="4046007"/>
            <a:ext cx="6676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learn a ranking function based on the features from a large amount of labeled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Rely on labeled data and difficult to obtain useful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or gathering helpful signals from the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massive unlabeled data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43006" y="3707453"/>
            <a:ext cx="7272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Discriminative retrieval model 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675360" y="3106137"/>
            <a:ext cx="3004450" cy="1541186"/>
            <a:chOff x="4932040" y="2996952"/>
            <a:chExt cx="2736304" cy="1368152"/>
          </a:xfrm>
        </p:grpSpPr>
        <p:sp>
          <p:nvSpPr>
            <p:cNvPr id="6" name="云形 5"/>
            <p:cNvSpPr/>
            <p:nvPr/>
          </p:nvSpPr>
          <p:spPr>
            <a:xfrm>
              <a:off x="4932040" y="2996952"/>
              <a:ext cx="2736304" cy="136815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135710" y="3510574"/>
              <a:ext cx="2505547" cy="3947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i="1" dirty="0" smtClean="0">
                  <a:solidFill>
                    <a:schemeClr val="tx1"/>
                  </a:solidFill>
                </a:rPr>
                <a:t>Unify them with</a:t>
              </a:r>
              <a:r>
                <a:rPr lang="en-US" altLang="zh-CN" sz="2400" b="1" i="1" dirty="0" smtClean="0">
                  <a:solidFill>
                    <a:srgbClr val="FF0000"/>
                  </a:solidFill>
                </a:rPr>
                <a:t> GAN  (IRGAN)</a:t>
              </a:r>
              <a:endParaRPr lang="zh-CN" altLang="en-US" sz="2400" b="1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049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"/>
          <p:cNvSpPr txBox="1">
            <a:spLocks noChangeArrowheads="1"/>
          </p:cNvSpPr>
          <p:nvPr/>
        </p:nvSpPr>
        <p:spPr bwMode="auto">
          <a:xfrm>
            <a:off x="1511152" y="0"/>
            <a:ext cx="76328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IRGAN: A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for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Unifying Generative and Discriminative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Models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1484784"/>
            <a:ext cx="7776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616" y="1423228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25545" y="1931040"/>
            <a:ext cx="6068976" cy="3326576"/>
            <a:chOff x="1825545" y="1931040"/>
            <a:chExt cx="6068976" cy="3326576"/>
          </a:xfrm>
        </p:grpSpPr>
        <p:sp>
          <p:nvSpPr>
            <p:cNvPr id="2" name="文本框 1"/>
            <p:cNvSpPr txBox="1"/>
            <p:nvPr/>
          </p:nvSpPr>
          <p:spPr>
            <a:xfrm>
              <a:off x="4427985" y="4919062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IRGAN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5545" y="1931040"/>
              <a:ext cx="6068976" cy="2880320"/>
            </a:xfrm>
            <a:prstGeom prst="rect">
              <a:avLst/>
            </a:prstGeom>
          </p:spPr>
        </p:pic>
      </p:grpSp>
      <p:sp>
        <p:nvSpPr>
          <p:cNvPr id="10" name="矩形 9"/>
          <p:cNvSpPr/>
          <p:nvPr/>
        </p:nvSpPr>
        <p:spPr>
          <a:xfrm>
            <a:off x="1637675" y="5445224"/>
            <a:ext cx="6444716" cy="444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600" b="1" i="1" dirty="0" smtClean="0">
                <a:solidFill>
                  <a:srgbClr val="FF0000"/>
                </a:solidFill>
              </a:rPr>
              <a:t>Both generative and/or discriminative models are useful for three IR typical applications: web search, item recommendation, and question answering.</a:t>
            </a:r>
            <a:endParaRPr lang="zh-CN" altLang="en-US" sz="1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1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"/>
          <p:cNvSpPr txBox="1">
            <a:spLocks noChangeArrowheads="1"/>
          </p:cNvSpPr>
          <p:nvPr/>
        </p:nvSpPr>
        <p:spPr bwMode="auto">
          <a:xfrm>
            <a:off x="1511152" y="0"/>
            <a:ext cx="76328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IRGAN: A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for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Unifying Generative and Discriminative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Models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1484784"/>
            <a:ext cx="7776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616" y="1423228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IRGAN Formulation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115616" y="4068637"/>
                <a:ext cx="7483436" cy="206563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Generative retrieval </a:t>
                </a:r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zh-CN" alt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altLang="zh-CN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e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</m:d>
                    <m:r>
                      <a:rPr lang="en-US" altLang="zh-CN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try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(or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select) relevant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documents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candidate pool for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given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q.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ts goal is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approximate the true relevance distribution over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documents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.,  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𝑡𝑟𝑢𝑒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much as possible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Discriminative retrieval 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𝒒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𝒅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try to </a:t>
                </a:r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discriminate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well-matched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 document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tuples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from ill-matched ones.  Its goal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to distinguish between relevant documents and </a:t>
                </a:r>
                <a:r>
                  <a:rPr lang="en-US" altLang="zh-CN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nonrelevant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documents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query q as accurately as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possible. (</a:t>
                </a:r>
                <a:r>
                  <a:rPr lang="en-US" altLang="zh-CN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binary classifier, label 1 for positive samples, label 0 for negative samples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068637"/>
                <a:ext cx="7483436" cy="2065630"/>
              </a:xfrm>
              <a:prstGeom prst="rect">
                <a:avLst/>
              </a:prstGeom>
              <a:blipFill rotWithShape="0">
                <a:blip r:embed="rId3"/>
                <a:stretch>
                  <a:fillRect l="-325" t="-585" r="-244" b="-2339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043608" y="6237312"/>
            <a:ext cx="78308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be textual documents, items, or answers, depending on the specific retrieval 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104143" y="1906440"/>
            <a:ext cx="7494909" cy="1651364"/>
            <a:chOff x="1138460" y="1968538"/>
            <a:chExt cx="7494909" cy="1651364"/>
          </a:xfrm>
        </p:grpSpPr>
        <p:grpSp>
          <p:nvGrpSpPr>
            <p:cNvPr id="14" name="组合 13"/>
            <p:cNvGrpSpPr/>
            <p:nvPr/>
          </p:nvGrpSpPr>
          <p:grpSpPr>
            <a:xfrm>
              <a:off x="1138460" y="1968538"/>
              <a:ext cx="7494909" cy="1597522"/>
              <a:chOff x="1138461" y="1989511"/>
              <a:chExt cx="7494909" cy="159752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138461" y="1989511"/>
                    <a:ext cx="7494909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queries</a:t>
                    </a:r>
                    <a:r>
                      <a:rPr lang="en-US" altLang="zh-CN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: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{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oMath>
                    </a14:m>
                    <a:endParaRPr lang="en-US" altLang="zh-CN" sz="1600" b="0" i="0" dirty="0" smtClean="0">
                      <a:latin typeface="Cambria Math" panose="02040503050406030204" pitchFamily="18" charset="0"/>
                      <a:cs typeface="Times New Roman" panose="02020603050405020304" pitchFamily="18" charset="0"/>
                    </a:endParaRPr>
                  </a:p>
                  <a:p>
                    <a14:m>
                      <m:oMath xmlns:m="http://schemas.openxmlformats.org/officeDocument/2006/math">
                        <m:r>
                          <a:rPr lang="en-US" altLang="zh-CN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zh-CN" sz="1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documents</a:t>
                    </a:r>
                    <a:r>
                      <a: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: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{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</m:oMath>
                    </a14:m>
                    <a:r>
                      <a:rPr lang="en-US" altLang="zh-CN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some </a:t>
                    </a:r>
                    <a:r>
                      <a:rPr lang="en-US" altLang="zh-CN" sz="1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relevant</a:t>
                    </a:r>
                    <a:r>
                      <a:rPr lang="en-US" altLang="zh-CN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documents are labelled, but the </a:t>
                    </a:r>
                    <a:r>
                      <a: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size is much smaller than the total number of documents </a:t>
                    </a:r>
                    <a14:m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oMath>
                    </a14:m>
                    <a:r>
                      <a: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.</a:t>
                    </a:r>
                    <a:endParaRPr lang="en-US" altLang="zh-CN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8" name="文本框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8461" y="1989511"/>
                    <a:ext cx="7494909" cy="83099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407" t="-2206" b="-88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矩形 10"/>
                  <p:cNvSpPr/>
                  <p:nvPr/>
                </p:nvSpPr>
                <p:spPr>
                  <a:xfrm>
                    <a:off x="1156136" y="2971480"/>
                    <a:ext cx="7197327" cy="61555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just"/>
                    <a:r>
                      <a:rPr lang="en-US" altLang="zh-CN" sz="1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True relevance distribution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𝑡𝑟𝑢𝑒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d>
                      </m:oMath>
                    </a14:m>
                    <a:r>
                      <a:rPr lang="en-US" altLang="zh-CN" dirty="0" smtClean="0"/>
                      <a:t>, </a:t>
                    </a:r>
                    <a:r>
                      <a: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depicts the </a:t>
                    </a:r>
                    <a:r>
                      <a:rPr lang="en-US" altLang="zh-CN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relevance </a:t>
                    </a:r>
                    <a:r>
                      <a: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preference distribution over the candidate </a:t>
                    </a:r>
                    <a:r>
                      <a:rPr lang="en-US" altLang="zh-CN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documents with </a:t>
                    </a:r>
                    <a:r>
                      <a: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respect to </a:t>
                    </a:r>
                    <a:r>
                      <a:rPr lang="en-US" altLang="zh-CN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the submitted query.</a:t>
                    </a:r>
                    <a:endPara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1" name="矩形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6136" y="2971480"/>
                    <a:ext cx="7197327" cy="61555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423" t="-5941" r="-508" b="-1188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圆角矩形 11"/>
            <p:cNvSpPr/>
            <p:nvPr/>
          </p:nvSpPr>
          <p:spPr>
            <a:xfrm>
              <a:off x="1138460" y="1968538"/>
              <a:ext cx="7460592" cy="1651364"/>
            </a:xfrm>
            <a:prstGeom prst="round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下箭头 15"/>
          <p:cNvSpPr/>
          <p:nvPr/>
        </p:nvSpPr>
        <p:spPr>
          <a:xfrm>
            <a:off x="4644008" y="3594990"/>
            <a:ext cx="334447" cy="41370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19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"/>
          <p:cNvSpPr txBox="1">
            <a:spLocks noChangeArrowheads="1"/>
          </p:cNvSpPr>
          <p:nvPr/>
        </p:nvSpPr>
        <p:spPr bwMode="auto">
          <a:xfrm>
            <a:off x="1511152" y="0"/>
            <a:ext cx="76328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IRGAN: A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for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Unifying Generative and Discriminative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Models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1408148"/>
            <a:ext cx="7776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616" y="1423228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IRGAN Formulation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115616" y="2166199"/>
            <a:ext cx="6264696" cy="3398638"/>
            <a:chOff x="1115616" y="2406626"/>
            <a:chExt cx="6336704" cy="346317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5616" y="2406626"/>
              <a:ext cx="6336704" cy="3463179"/>
            </a:xfrm>
            <a:prstGeom prst="rect">
              <a:avLst/>
            </a:prstGeom>
          </p:spPr>
        </p:pic>
        <p:cxnSp>
          <p:nvCxnSpPr>
            <p:cNvPr id="17" name="直接连接符 16"/>
            <p:cNvCxnSpPr/>
            <p:nvPr/>
          </p:nvCxnSpPr>
          <p:spPr>
            <a:xfrm>
              <a:off x="4139952" y="3645024"/>
              <a:ext cx="79208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076056" y="5373216"/>
              <a:ext cx="79208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1040744" y="5641473"/>
            <a:ext cx="6912768" cy="83099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parameters of the generative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 model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discriminative retrieval model can be learned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iteratively by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maximising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minimising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same objective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respectively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59632" y="1813135"/>
            <a:ext cx="3456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Objective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8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"/>
          <p:cNvSpPr txBox="1">
            <a:spLocks noChangeArrowheads="1"/>
          </p:cNvSpPr>
          <p:nvPr/>
        </p:nvSpPr>
        <p:spPr bwMode="auto">
          <a:xfrm>
            <a:off x="1511152" y="0"/>
            <a:ext cx="76328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IRGAN: A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for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Unifying Generative and Discriminative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Models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1408148"/>
            <a:ext cx="7776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616" y="1423228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IRGAN Formulation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511152" y="5084573"/>
            <a:ext cx="6012668" cy="58477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discriminator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 </a:t>
            </a:r>
            <a:r>
              <a:rPr lang="en-US" altLang="zh-CN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maximise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log-likelihood of correctly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distinguishing the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relevant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59632" y="1813135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Discriminative Retrieval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444" y="2870500"/>
            <a:ext cx="5401812" cy="165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5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"/>
          <p:cNvSpPr txBox="1">
            <a:spLocks noChangeArrowheads="1"/>
          </p:cNvSpPr>
          <p:nvPr/>
        </p:nvSpPr>
        <p:spPr bwMode="auto">
          <a:xfrm>
            <a:off x="1511152" y="0"/>
            <a:ext cx="76328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IRGAN: A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for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Unifying Generative and Discriminative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Models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1408148"/>
            <a:ext cx="7776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616" y="1423228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IRGAN Formulation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97174" y="1803288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Generative Retrieval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766594"/>
            <a:ext cx="5588812" cy="263139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197174" y="2190925"/>
            <a:ext cx="7427440" cy="584775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generative retrieval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intends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minimise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objective; it randomly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 documents from the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whole document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fool the discriminative retrieval model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矩形 9"/>
          <p:cNvSpPr/>
          <p:nvPr/>
        </p:nvSpPr>
        <p:spPr>
          <a:xfrm>
            <a:off x="1197174" y="2886035"/>
            <a:ext cx="7376120" cy="83099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/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nlike GAN, the generative model here directly generates 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known documents </a:t>
            </a:r>
            <a:r>
              <a:rPr lang="en-US" altLang="zh-CN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features, because </a:t>
            </a:r>
            <a:r>
              <a:rPr lang="en-US" altLang="zh-CN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work here 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intends to select relevant documents from a given </a:t>
            </a:r>
            <a:r>
              <a:rPr lang="en-US" altLang="zh-CN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pool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69176" y="2235155"/>
            <a:ext cx="7579288" cy="14818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47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10184</TotalTime>
  <Words>1978</Words>
  <Application>Microsoft Office PowerPoint</Application>
  <PresentationFormat>全屏显示(4:3)</PresentationFormat>
  <Paragraphs>233</Paragraphs>
  <Slides>35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黑体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 Jin</dc:creator>
  <cp:lastModifiedBy>ChenQin</cp:lastModifiedBy>
  <cp:revision>628</cp:revision>
  <dcterms:created xsi:type="dcterms:W3CDTF">2011-05-26T05:20:16Z</dcterms:created>
  <dcterms:modified xsi:type="dcterms:W3CDTF">2017-06-15T10:02:24Z</dcterms:modified>
</cp:coreProperties>
</file>